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4"/>
  </p:sldMasterIdLst>
  <p:notesMasterIdLst>
    <p:notesMasterId r:id="rId27"/>
  </p:notesMasterIdLst>
  <p:sldIdLst>
    <p:sldId id="257" r:id="rId5"/>
    <p:sldId id="261" r:id="rId6"/>
    <p:sldId id="262" r:id="rId7"/>
    <p:sldId id="397" r:id="rId8"/>
    <p:sldId id="263" r:id="rId9"/>
    <p:sldId id="264" r:id="rId10"/>
    <p:sldId id="434" r:id="rId11"/>
    <p:sldId id="412" r:id="rId12"/>
    <p:sldId id="267" r:id="rId13"/>
    <p:sldId id="428" r:id="rId14"/>
    <p:sldId id="439" r:id="rId15"/>
    <p:sldId id="442" r:id="rId16"/>
    <p:sldId id="447" r:id="rId17"/>
    <p:sldId id="258" r:id="rId18"/>
    <p:sldId id="448" r:id="rId19"/>
    <p:sldId id="444" r:id="rId20"/>
    <p:sldId id="445" r:id="rId21"/>
    <p:sldId id="359" r:id="rId22"/>
    <p:sldId id="449" r:id="rId23"/>
    <p:sldId id="400" r:id="rId24"/>
    <p:sldId id="407" r:id="rId25"/>
    <p:sldId id="408"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yanka Kumari" initials="PK" lastIdx="1" clrIdx="0">
    <p:extLst>
      <p:ext uri="{19B8F6BF-5375-455C-9EA6-DF929625EA0E}">
        <p15:presenceInfo xmlns:p15="http://schemas.microsoft.com/office/powerpoint/2012/main" userId="S::priyanka_2001me53@iitp.ac.in::f72a69e1-2da2-4844-b3d4-95b12e855a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76" autoAdjust="0"/>
    <p:restoredTop sz="94660"/>
  </p:normalViewPr>
  <p:slideViewPr>
    <p:cSldViewPr snapToGrid="0">
      <p:cViewPr varScale="1">
        <p:scale>
          <a:sx n="83" d="100"/>
          <a:sy n="83" d="100"/>
        </p:scale>
        <p:origin x="8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3T12:48:42.401"/>
    </inkml:context>
    <inkml:brush xml:id="br0">
      <inkml:brushProperty name="width" value="0.2" units="cm"/>
      <inkml:brushProperty name="height" value="0.2" units="cm"/>
      <inkml:brushProperty name="color" value="#FFFFFF"/>
    </inkml:brush>
  </inkml:definitions>
  <inkml:trace contextRef="#ctx0" brushRef="#br0">2398 1 24575,'0'5'0,"-1"0"0,0 0 0,0 0 0,-1-1 0,1 1 0,-1 0 0,0-1 0,0 1 0,-1-1 0,1 1 0,-1-1 0,0 0 0,0 0 0,-1 0 0,-5 5 0,-23 32 0,29-36 0,0 0 0,-1-1 0,0 1 0,0-1 0,-6 5 0,6-5 0,0 0 0,-1 1 0,1-1 0,1 1 0,-6 8 0,-105 204 0,3-28 0,39-85 0,23-37 0,-21 25 0,61-78 0,9-12 0,-1 0 0,0 0 0,0 0 0,0-1 0,0 1 0,0 0 0,-1 0 0,1-1 0,0 1 0,-1-1 0,1 1 0,-1-1 0,0 0 0,1 1 0,-1-1 0,0 0 0,-2 1 0,4-3 0,-1 1 0,0 0 0,1-1 0,-1 1 0,1-1 0,-1 0 0,1 1 0,-1-1 0,1 1 0,-1-1 0,1 0 0,0 1 0,-1-1 0,1 0 0,0 1 0,0-1 0,-1 0 0,1 0 0,0 1 0,0-1 0,0 0 0,0 0 0,0 1 0,0-1 0,0-1 0,0-25 0,0 24 0,0-7 0,0 0 0,1 0 0,-1 0 0,2 0 0,0 1 0,0-1 0,1 1 0,0-1 0,0 1 0,1 0 0,0 0 0,1 0 0,0 1 0,0-1 0,11-11 0,-12 15 0,0 1 0,0-1 0,-1 0 0,0 0 0,0-1 0,0 1 0,-1-1 0,0 1 0,3-12 0,-7 18 0,0 1 0,0-1 0,1 1 0,-1 0 0,0-1 0,1 1 0,-1 0 0,1 0 0,-3 3 0,-22 41 0,18-30 0,-1-1 0,-1-1 0,-20 26 0,16-24 0,10-11 0,0 0 0,0-1 0,-1 0 0,0 1 0,1-1 0,-1-1 0,0 1 0,-1-1 0,1 0 0,-10 4 0,8-3 0,1-1 0,0 1 0,0 0 0,1 1 0,-1 0 0,1 0 0,0 0 0,-8 11 0,7-8 0,-1-1 0,0 1 0,-15 10 0,-46 27 0,-88 65 0,133-89 0,1 0 0,1 1 0,-27 37 0,4-4 0,-67 65 0,100-110 0,-6 7 0,0 1 0,1 1 0,-16 24 0,-34 44 0,46-64 0,2 1 0,-22 36 0,30-44 0,1-1 0,-2-1 0,0 0 0,-22 21 0,-3-4 0,25-23 0,0 1 0,1 0 0,0 1 0,0 0 0,1 0 0,1 1 0,-14 21 0,21-28 0,-1-1 0,0 1 0,0-1 0,-1 0 0,1 1 0,-1-1 0,1-1 0,-1 1 0,0 0 0,0 0 0,-4 1 0,7-4 0,-1 0 0,1 0 0,0 0 0,-1-1 0,1 1 0,0 0 0,0-1 0,-1 1 0,1 0 0,0 0 0,0-1 0,-1 1 0,1 0 0,0-1 0,0 1 0,0 0 0,-1-1 0,1 1 0,0-1 0,0 1 0,0 0 0,0-1 0,0 1 0,0-1 0,0 1 0,0 0 0,0-1 0,0 1 0,0 0 0,0-1 0,0 1 0,0-1 0,0 1 0,1 0 0,-1-1 0,0 1 0,0 0 0,0-1 0,1 0 0,3-20 0,-4 20 0,5-22 0,-4 16 0,0 1 0,1-1 0,0 0 0,0 0 0,1 1 0,0-1 0,5-8 0,12-28 0,-18 35 0,1 1 0,0 0 0,1 0 0,-1 0 0,8-10 0,8-10 0,-18 26 0,0 0 0,-1 0 0,1 0 0,0-1 0,-1 1 0,1 0 0,-1 0 0,1-1 0,-1 1 0,0 0 0,1-1 0,-1 1 0,0 0 0,0-1 0,0 1 0,0 0 0,0-1 0,0 1 0,-1 0 0,1-1 0,-1-1 0,0 3 0,1 0 0,-1 0 0,0 0 0,0 0 0,0 0 0,1 0 0,-1 0 0,0 0 0,0 0 0,0 0 0,1 0 0,-1 0 0,0 1 0,0-1 0,1 0 0,-1 1 0,0-1 0,0 0 0,1 1 0,-1-1 0,0 1 0,1-1 0,-1 1 0,1-1 0,-1 1 0,1 0 0,-1-1 0,1 1 0,-1 0 0,0 0 0,-17 21 0,-4 4 0,-1-1 0,-1-1 0,0-2 0,-34 24 0,37-27 0,-38 42 0,44-44 0,0 0 0,-2-1 0,0-1 0,-24 17 0,-30 1 0,65-29 0,0 1 0,1 0 0,-1 0 0,1 1 0,0 0 0,0 0 0,1 0 0,-6 9 0,-22 28 0,18-30 0,6-5 0,-1 1 0,0-1 0,0 0 0,-1-1 0,0 0 0,-17 8 0,-4 0-79,17-7-178,-1-1 0,0-1-1,0 0 1,-21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3T12:49:03.934"/>
    </inkml:context>
    <inkml:brush xml:id="br0">
      <inkml:brushProperty name="width" value="0.2" units="cm"/>
      <inkml:brushProperty name="height" value="0.2" units="cm"/>
      <inkml:brushProperty name="color" value="#FFFFFF"/>
    </inkml:brush>
  </inkml:definitions>
  <inkml:trace contextRef="#ctx0" brushRef="#br0">0 37 24575,'85'2'0,"129"-4"0,17-20 0,6 8-1365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3T12:49:20.140"/>
    </inkml:context>
    <inkml:brush xml:id="br0">
      <inkml:brushProperty name="width" value="0.2" units="cm"/>
      <inkml:brushProperty name="height" value="0.2" units="cm"/>
      <inkml:brushProperty name="color" value="#FFFFFF"/>
    </inkml:brush>
  </inkml:definitions>
  <inkml:trace contextRef="#ctx0" brushRef="#br0">1 22 24575,'1'-1'0,"1"0"0,0 0 0,0 0 0,1 0 0,-1 1 0,0-1 0,0 1 0,0-1 0,0 1 0,0 0 0,1 0 0,-1 0 0,0 0 0,2 1 0,-1-1 0,19-1 0,0-1 0,28-6 0,-12 4-1365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3T12:49:30.104"/>
    </inkml:context>
    <inkml:brush xml:id="br0">
      <inkml:brushProperty name="width" value="0.2" units="cm"/>
      <inkml:brushProperty name="height" value="0.2" units="cm"/>
      <inkml:brushProperty name="color" value="#FFFFFF"/>
    </inkml:brush>
  </inkml:definitions>
  <inkml:trace contextRef="#ctx0" brushRef="#br0">0 77 24575,'1'-3'0,"2"-4"0,1-4 0,-1-2 0,0 1 0,1 1 0,0 1 0,0 4 0,1 2 0,1 5 0,0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3T12:49:41.533"/>
    </inkml:context>
    <inkml:brush xml:id="br0">
      <inkml:brushProperty name="width" value="0.2" units="cm"/>
      <inkml:brushProperty name="height" value="0.2" units="cm"/>
      <inkml:brushProperty name="color" value="#FFFFFF"/>
    </inkml:brush>
  </inkml:definitions>
  <inkml:trace contextRef="#ctx0" brushRef="#br0">0 156 24575,'1'0'0,"-1"1"0,1 0 0,-1 0 0,1 0 0,-1-1 0,1 1 0,-1 0 0,1-1 0,0 1 0,0 0 0,-1-1 0,1 1 0,0-1 0,0 1 0,-1-1 0,1 1 0,0-1 0,0 0 0,0 1 0,0-1 0,0 0 0,0 0 0,0 0 0,0 0 0,-1 1 0,1-1 0,0 0 0,2-1 0,35 1 0,-32 0 0,5-1 0,0 0 0,-1-1 0,1 0 0,0 0 0,11-6 0,29-6 0,-26 9 0,43-17 0,-4 0 0,45-13 0,-84 27 0,-15 6 0,-1-1 0,-1-1 0,1 1 0,0-1 0,11-8 0,9-6-1365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1T14:35:04.776"/>
    </inkml:context>
    <inkml:brush xml:id="br0">
      <inkml:brushProperty name="width" value="0.05" units="cm"/>
      <inkml:brushProperty name="height" value="0.05" units="cm"/>
      <inkml:brushProperty name="color" value="#849398"/>
    </inkml:brush>
  </inkml:definitions>
  <inkml:trace contextRef="#ctx0" brushRef="#br0">2 1 24575,'-1'65'0,"2"67"0,7-6 0,-8-45-1365,0-73-5461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1T18:22:19.066"/>
    </inkml:context>
    <inkml:brush xml:id="br0">
      <inkml:brushProperty name="width" value="0.35" units="cm"/>
      <inkml:brushProperty name="height" value="0.35" units="cm"/>
      <inkml:brushProperty name="color" value="#FFFFFF"/>
    </inkml:brush>
  </inkml:definitions>
  <inkml:trace contextRef="#ctx0" brushRef="#br0">0 28 24575,'1'-1'0,"-1"0"0,1-1 0,-1 2 0,0-2 0,1 1 0,0 1 0,0-2 0,-1 1 0,1 1 0,0-2 0,0 1 0,-1 1 0,2-1 0,-1 0 0,-1 0 0,2 1 0,-1 0 0,-1-1 0,2 0 0,-1 1 0,0-1 0,0 1 0,0 0 0,0 0 0,1-1 0,-1 1 0,2 0 0,39-5 0,-37 5 0,250-2 64,-132 4-1493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1T18:22:27.808"/>
    </inkml:context>
    <inkml:brush xml:id="br0">
      <inkml:brushProperty name="width" value="0.35" units="cm"/>
      <inkml:brushProperty name="height" value="0.35" units="cm"/>
      <inkml:brushProperty name="color" value="#FFFFFF"/>
    </inkml:brush>
  </inkml:definitions>
  <inkml:trace contextRef="#ctx0" brushRef="#br0">1 21 24575,'11'-1'0,"1"1"0,0 0 0,0 1 0,-1 0 0,0 1 0,1 0 0,-1 1 0,0 1 0,0-1 0,21 11 0,-16-7 0,1-1 0,0 0 0,0 0 0,31 3 0,-29-6 0,26 4 0,0-3 0,0-2 0,58-4 0,-13 0 0,45 2 0,-160-2 0,-50-8 0,-17-2 0,45 10 0,37 2 0,35 0 0,444 1 0,-456-1 0,0-1 0,1 0 0,-1-2 0,1 1 0,-2-1 0,1-1 0,0 0 0,0-1 0,-1 0 0,18-11 0,-29 16 0,0 0 0,0-1 0,-1 1 0,1-1 0,0 0 0,0 1 0,-1 0 0,0-1 0,1 0 0,0 0 0,0 1 0,-1-1 0,0 0 0,0 0 0,1 1 0,0-1 0,-1 0 0,0 0 0,1 1 0,-1-1 0,0-1 0,0 2 0,0-1 0,0 0 0,0 0 0,0-1 0,0 1 0,0 1 0,-1 0 0,0-1 0,1 1 0,-1-1 0,1 0 0,-1 1 0,1 0 0,-1 0 0,0 0 0,1-1 0,-1 1 0,0 0 0,0 0 0,1-1 0,0 1 0,-1 0 0,0 0 0,0 0 0,1 0 0,-1 0 0,0 0 0,0 0 0,1 0 0,0 1 0,-1-1 0,0 0 0,0 0 0,1 1 0,-1-1 0,0 0 0,1 0 0,-2 2 0,-39 14 0,-1-2 0,-2-2 0,-48 8 0,32-15 0,0-2 0,-61-5 0,20 0 0,-463 2-1365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779D91-CA97-4D16-BDAB-E4F54612BD87}" type="datetimeFigureOut">
              <a:rPr lang="en-IN" smtClean="0"/>
              <a:t>09-10-2023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6773CA-5160-49A3-BEBE-D29D55B3BB8C}" type="slidenum">
              <a:rPr lang="en-IN" smtClean="0"/>
              <a:t>‹#›</a:t>
            </a:fld>
            <a:endParaRPr lang="en-IN"/>
          </a:p>
        </p:txBody>
      </p:sp>
    </p:spTree>
    <p:extLst>
      <p:ext uri="{BB962C8B-B14F-4D97-AF65-F5344CB8AC3E}">
        <p14:creationId xmlns:p14="http://schemas.microsoft.com/office/powerpoint/2010/main" val="4149660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10/9/2023</a:t>
            </a:r>
          </a:p>
        </p:txBody>
      </p:sp>
      <p:sp>
        <p:nvSpPr>
          <p:cNvPr id="5" name="Footer Placeholder 4"/>
          <p:cNvSpPr>
            <a:spLocks noGrp="1"/>
          </p:cNvSpPr>
          <p:nvPr>
            <p:ph type="ftr" sz="quarter" idx="11"/>
          </p:nvPr>
        </p:nvSpPr>
        <p:spPr/>
        <p:txBody>
          <a:bodyPr/>
          <a:lstStyle/>
          <a:p>
            <a:r>
              <a:rPr lang="en-US"/>
              <a:t>BTP Mid Term Presentation</a:t>
            </a:r>
          </a:p>
        </p:txBody>
      </p:sp>
      <p:sp>
        <p:nvSpPr>
          <p:cNvPr id="6" name="Slide Number Placeholder 5"/>
          <p:cNvSpPr>
            <a:spLocks noGrp="1"/>
          </p:cNvSpPr>
          <p:nvPr>
            <p:ph type="sldNum" sz="quarter" idx="12"/>
          </p:nvPr>
        </p:nvSpPr>
        <p:spPr/>
        <p:txBody>
          <a:bodyPr/>
          <a:lstStyle/>
          <a:p>
            <a:fld id="{74C56E9F-00FC-499F-A81D-8C0331D530C9}" type="slidenum">
              <a:rPr lang="en-US" smtClean="0"/>
              <a:t>‹#›</a:t>
            </a:fld>
            <a:endParaRPr lang="en-US"/>
          </a:p>
        </p:txBody>
      </p:sp>
    </p:spTree>
    <p:extLst>
      <p:ext uri="{BB962C8B-B14F-4D97-AF65-F5344CB8AC3E}">
        <p14:creationId xmlns:p14="http://schemas.microsoft.com/office/powerpoint/2010/main" val="1203821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10/9/2023</a:t>
            </a:r>
          </a:p>
        </p:txBody>
      </p:sp>
      <p:sp>
        <p:nvSpPr>
          <p:cNvPr id="5" name="Footer Placeholder 4"/>
          <p:cNvSpPr>
            <a:spLocks noGrp="1"/>
          </p:cNvSpPr>
          <p:nvPr>
            <p:ph type="ftr" sz="quarter" idx="11"/>
          </p:nvPr>
        </p:nvSpPr>
        <p:spPr/>
        <p:txBody>
          <a:bodyPr/>
          <a:lstStyle/>
          <a:p>
            <a:r>
              <a:rPr lang="en-US"/>
              <a:t>BTP Mid Term Presentation</a:t>
            </a:r>
          </a:p>
        </p:txBody>
      </p:sp>
      <p:sp>
        <p:nvSpPr>
          <p:cNvPr id="6" name="Slide Number Placeholder 5"/>
          <p:cNvSpPr>
            <a:spLocks noGrp="1"/>
          </p:cNvSpPr>
          <p:nvPr>
            <p:ph type="sldNum" sz="quarter" idx="12"/>
          </p:nvPr>
        </p:nvSpPr>
        <p:spPr/>
        <p:txBody>
          <a:bodyPr/>
          <a:lstStyle/>
          <a:p>
            <a:fld id="{74C56E9F-00FC-499F-A81D-8C0331D530C9}" type="slidenum">
              <a:rPr lang="en-US" smtClean="0"/>
              <a:t>‹#›</a:t>
            </a:fld>
            <a:endParaRPr lang="en-US"/>
          </a:p>
        </p:txBody>
      </p:sp>
    </p:spTree>
    <p:extLst>
      <p:ext uri="{BB962C8B-B14F-4D97-AF65-F5344CB8AC3E}">
        <p14:creationId xmlns:p14="http://schemas.microsoft.com/office/powerpoint/2010/main" val="1216279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10/9/2023</a:t>
            </a:r>
          </a:p>
        </p:txBody>
      </p:sp>
      <p:sp>
        <p:nvSpPr>
          <p:cNvPr id="5" name="Footer Placeholder 4"/>
          <p:cNvSpPr>
            <a:spLocks noGrp="1"/>
          </p:cNvSpPr>
          <p:nvPr>
            <p:ph type="ftr" sz="quarter" idx="11"/>
          </p:nvPr>
        </p:nvSpPr>
        <p:spPr/>
        <p:txBody>
          <a:bodyPr/>
          <a:lstStyle/>
          <a:p>
            <a:r>
              <a:rPr lang="en-US"/>
              <a:t>BTP Mid Term Presentation</a:t>
            </a:r>
          </a:p>
        </p:txBody>
      </p:sp>
      <p:sp>
        <p:nvSpPr>
          <p:cNvPr id="6" name="Slide Number Placeholder 5"/>
          <p:cNvSpPr>
            <a:spLocks noGrp="1"/>
          </p:cNvSpPr>
          <p:nvPr>
            <p:ph type="sldNum" sz="quarter" idx="12"/>
          </p:nvPr>
        </p:nvSpPr>
        <p:spPr/>
        <p:txBody>
          <a:bodyPr/>
          <a:lstStyle/>
          <a:p>
            <a:fld id="{74C56E9F-00FC-499F-A81D-8C0331D530C9}" type="slidenum">
              <a:rPr lang="en-US" smtClean="0"/>
              <a:t>‹#›</a:t>
            </a:fld>
            <a:endParaRPr lang="en-US"/>
          </a:p>
        </p:txBody>
      </p:sp>
    </p:spTree>
    <p:extLst>
      <p:ext uri="{BB962C8B-B14F-4D97-AF65-F5344CB8AC3E}">
        <p14:creationId xmlns:p14="http://schemas.microsoft.com/office/powerpoint/2010/main" val="2838152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p:cNvSpPr/>
          <p:nvPr userDrawn="1"/>
        </p:nvSpPr>
        <p:spPr>
          <a:xfrm>
            <a:off x="5" y="6264284"/>
            <a:ext cx="9143999" cy="523703"/>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4" name="Date Placeholder 3"/>
          <p:cNvSpPr>
            <a:spLocks noGrp="1"/>
          </p:cNvSpPr>
          <p:nvPr>
            <p:ph type="dt" sz="half" idx="10"/>
          </p:nvPr>
        </p:nvSpPr>
        <p:spPr/>
        <p:txBody>
          <a:bodyPr/>
          <a:lstStyle>
            <a:lvl1pPr>
              <a:defRPr b="1">
                <a:solidFill>
                  <a:schemeClr val="tx1"/>
                </a:solidFill>
                <a:latin typeface="Arial" panose="020B0604020202020204" pitchFamily="34" charset="0"/>
                <a:cs typeface="Arial" panose="020B0604020202020204" pitchFamily="34" charset="0"/>
              </a:defRPr>
            </a:lvl1pPr>
          </a:lstStyle>
          <a:p>
            <a:r>
              <a:rPr lang="en-US"/>
              <a:t>10/9/2023</a:t>
            </a:r>
            <a:endParaRPr lang="en-US" dirty="0"/>
          </a:p>
        </p:txBody>
      </p:sp>
      <p:sp>
        <p:nvSpPr>
          <p:cNvPr id="5" name="Footer Placeholder 4"/>
          <p:cNvSpPr>
            <a:spLocks noGrp="1"/>
          </p:cNvSpPr>
          <p:nvPr>
            <p:ph type="ftr" sz="quarter" idx="11"/>
          </p:nvPr>
        </p:nvSpPr>
        <p:spPr/>
        <p:txBody>
          <a:bodyPr/>
          <a:lstStyle>
            <a:lvl1pPr>
              <a:defRPr b="1">
                <a:solidFill>
                  <a:schemeClr val="tx1"/>
                </a:solidFill>
                <a:latin typeface="Arial" panose="020B0604020202020204" pitchFamily="34" charset="0"/>
                <a:cs typeface="Arial" panose="020B0604020202020204" pitchFamily="34" charset="0"/>
              </a:defRPr>
            </a:lvl1pPr>
          </a:lstStyle>
          <a:p>
            <a:r>
              <a:rPr lang="en-US"/>
              <a:t>BTP Mid Term Presentation</a:t>
            </a:r>
            <a:endParaRPr lang="en-US" dirty="0"/>
          </a:p>
        </p:txBody>
      </p:sp>
      <p:sp>
        <p:nvSpPr>
          <p:cNvPr id="6" name="Slide Number Placeholder 5"/>
          <p:cNvSpPr>
            <a:spLocks noGrp="1"/>
          </p:cNvSpPr>
          <p:nvPr>
            <p:ph type="sldNum" sz="quarter" idx="12"/>
          </p:nvPr>
        </p:nvSpPr>
        <p:spPr/>
        <p:txBody>
          <a:bodyPr/>
          <a:lstStyle>
            <a:lvl1pPr>
              <a:defRPr b="1">
                <a:solidFill>
                  <a:schemeClr val="tx1"/>
                </a:solidFill>
                <a:latin typeface="Arial" panose="020B0604020202020204" pitchFamily="34" charset="0"/>
                <a:cs typeface="Arial" panose="020B0604020202020204" pitchFamily="34" charset="0"/>
              </a:defRPr>
            </a:lvl1pPr>
          </a:lstStyle>
          <a:p>
            <a:fld id="{3BD29BA5-4D91-4428-9154-B727B9C83D84}" type="slidenum">
              <a:rPr lang="en-US" smtClean="0"/>
              <a:pPr/>
              <a:t>‹#›</a:t>
            </a:fld>
            <a:endParaRPr lang="en-US"/>
          </a:p>
        </p:txBody>
      </p:sp>
      <p:pic>
        <p:nvPicPr>
          <p:cNvPr id="7" name="Picture 6">
            <a:extLst>
              <a:ext uri="{FF2B5EF4-FFF2-40B4-BE49-F238E27FC236}">
                <a16:creationId xmlns:a16="http://schemas.microsoft.com/office/drawing/2014/main" id="{34B1D75B-28C5-4123-A99E-F9C8013DB6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9604" y="-3554"/>
            <a:ext cx="914400" cy="914400"/>
          </a:xfrm>
          <a:prstGeom prst="rect">
            <a:avLst/>
          </a:prstGeom>
        </p:spPr>
      </p:pic>
      <p:pic>
        <p:nvPicPr>
          <p:cNvPr id="8" name="Picture 7" descr="E:\PhD_Hard Disk Data\Web_Page\TFTL.png">
            <a:extLst>
              <a:ext uri="{FF2B5EF4-FFF2-40B4-BE49-F238E27FC236}">
                <a16:creationId xmlns:a16="http://schemas.microsoft.com/office/drawing/2014/main" id="{702F2113-D60B-4DD9-9CB2-F6233628741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3554"/>
            <a:ext cx="914400" cy="91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522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10/9/2023</a:t>
            </a:r>
          </a:p>
        </p:txBody>
      </p:sp>
      <p:sp>
        <p:nvSpPr>
          <p:cNvPr id="5" name="Footer Placeholder 4"/>
          <p:cNvSpPr>
            <a:spLocks noGrp="1"/>
          </p:cNvSpPr>
          <p:nvPr>
            <p:ph type="ftr" sz="quarter" idx="11"/>
          </p:nvPr>
        </p:nvSpPr>
        <p:spPr/>
        <p:txBody>
          <a:bodyPr/>
          <a:lstStyle/>
          <a:p>
            <a:r>
              <a:rPr lang="en-US"/>
              <a:t>BTP Mid Term Presentation</a:t>
            </a:r>
          </a:p>
        </p:txBody>
      </p:sp>
      <p:sp>
        <p:nvSpPr>
          <p:cNvPr id="6" name="Slide Number Placeholder 5"/>
          <p:cNvSpPr>
            <a:spLocks noGrp="1"/>
          </p:cNvSpPr>
          <p:nvPr>
            <p:ph type="sldNum" sz="quarter" idx="12"/>
          </p:nvPr>
        </p:nvSpPr>
        <p:spPr/>
        <p:txBody>
          <a:bodyPr/>
          <a:lstStyle/>
          <a:p>
            <a:fld id="{74C56E9F-00FC-499F-A81D-8C0331D530C9}" type="slidenum">
              <a:rPr lang="en-US" smtClean="0"/>
              <a:t>‹#›</a:t>
            </a:fld>
            <a:endParaRPr lang="en-US"/>
          </a:p>
        </p:txBody>
      </p:sp>
    </p:spTree>
    <p:extLst>
      <p:ext uri="{BB962C8B-B14F-4D97-AF65-F5344CB8AC3E}">
        <p14:creationId xmlns:p14="http://schemas.microsoft.com/office/powerpoint/2010/main" val="195179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10/9/2023</a:t>
            </a:r>
          </a:p>
        </p:txBody>
      </p:sp>
      <p:sp>
        <p:nvSpPr>
          <p:cNvPr id="5" name="Footer Placeholder 4"/>
          <p:cNvSpPr>
            <a:spLocks noGrp="1"/>
          </p:cNvSpPr>
          <p:nvPr>
            <p:ph type="ftr" sz="quarter" idx="11"/>
          </p:nvPr>
        </p:nvSpPr>
        <p:spPr/>
        <p:txBody>
          <a:bodyPr/>
          <a:lstStyle/>
          <a:p>
            <a:r>
              <a:rPr lang="en-US"/>
              <a:t>BTP Mid Term Presentation</a:t>
            </a:r>
          </a:p>
        </p:txBody>
      </p:sp>
      <p:sp>
        <p:nvSpPr>
          <p:cNvPr id="6" name="Slide Number Placeholder 5"/>
          <p:cNvSpPr>
            <a:spLocks noGrp="1"/>
          </p:cNvSpPr>
          <p:nvPr>
            <p:ph type="sldNum" sz="quarter" idx="12"/>
          </p:nvPr>
        </p:nvSpPr>
        <p:spPr/>
        <p:txBody>
          <a:bodyPr/>
          <a:lstStyle/>
          <a:p>
            <a:fld id="{74C56E9F-00FC-499F-A81D-8C0331D530C9}" type="slidenum">
              <a:rPr lang="en-US" smtClean="0"/>
              <a:t>‹#›</a:t>
            </a:fld>
            <a:endParaRPr lang="en-US"/>
          </a:p>
        </p:txBody>
      </p:sp>
    </p:spTree>
    <p:extLst>
      <p:ext uri="{BB962C8B-B14F-4D97-AF65-F5344CB8AC3E}">
        <p14:creationId xmlns:p14="http://schemas.microsoft.com/office/powerpoint/2010/main" val="113054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10/9/2023</a:t>
            </a:r>
          </a:p>
        </p:txBody>
      </p:sp>
      <p:sp>
        <p:nvSpPr>
          <p:cNvPr id="6" name="Footer Placeholder 5"/>
          <p:cNvSpPr>
            <a:spLocks noGrp="1"/>
          </p:cNvSpPr>
          <p:nvPr>
            <p:ph type="ftr" sz="quarter" idx="11"/>
          </p:nvPr>
        </p:nvSpPr>
        <p:spPr/>
        <p:txBody>
          <a:bodyPr/>
          <a:lstStyle/>
          <a:p>
            <a:r>
              <a:rPr lang="en-US"/>
              <a:t>BTP Mid Term Presentation</a:t>
            </a:r>
          </a:p>
        </p:txBody>
      </p:sp>
      <p:sp>
        <p:nvSpPr>
          <p:cNvPr id="7" name="Slide Number Placeholder 6"/>
          <p:cNvSpPr>
            <a:spLocks noGrp="1"/>
          </p:cNvSpPr>
          <p:nvPr>
            <p:ph type="sldNum" sz="quarter" idx="12"/>
          </p:nvPr>
        </p:nvSpPr>
        <p:spPr/>
        <p:txBody>
          <a:bodyPr/>
          <a:lstStyle/>
          <a:p>
            <a:fld id="{74C56E9F-00FC-499F-A81D-8C0331D530C9}" type="slidenum">
              <a:rPr lang="en-US" smtClean="0"/>
              <a:t>‹#›</a:t>
            </a:fld>
            <a:endParaRPr lang="en-US"/>
          </a:p>
        </p:txBody>
      </p:sp>
    </p:spTree>
    <p:extLst>
      <p:ext uri="{BB962C8B-B14F-4D97-AF65-F5344CB8AC3E}">
        <p14:creationId xmlns:p14="http://schemas.microsoft.com/office/powerpoint/2010/main" val="4057770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10/9/2023</a:t>
            </a:r>
          </a:p>
        </p:txBody>
      </p:sp>
      <p:sp>
        <p:nvSpPr>
          <p:cNvPr id="8" name="Footer Placeholder 7"/>
          <p:cNvSpPr>
            <a:spLocks noGrp="1"/>
          </p:cNvSpPr>
          <p:nvPr>
            <p:ph type="ftr" sz="quarter" idx="11"/>
          </p:nvPr>
        </p:nvSpPr>
        <p:spPr/>
        <p:txBody>
          <a:bodyPr/>
          <a:lstStyle/>
          <a:p>
            <a:r>
              <a:rPr lang="en-US"/>
              <a:t>BTP Mid Term Presentation</a:t>
            </a:r>
          </a:p>
        </p:txBody>
      </p:sp>
      <p:sp>
        <p:nvSpPr>
          <p:cNvPr id="9" name="Slide Number Placeholder 8"/>
          <p:cNvSpPr>
            <a:spLocks noGrp="1"/>
          </p:cNvSpPr>
          <p:nvPr>
            <p:ph type="sldNum" sz="quarter" idx="12"/>
          </p:nvPr>
        </p:nvSpPr>
        <p:spPr/>
        <p:txBody>
          <a:bodyPr/>
          <a:lstStyle/>
          <a:p>
            <a:fld id="{74C56E9F-00FC-499F-A81D-8C0331D530C9}" type="slidenum">
              <a:rPr lang="en-US" smtClean="0"/>
              <a:t>‹#›</a:t>
            </a:fld>
            <a:endParaRPr lang="en-US"/>
          </a:p>
        </p:txBody>
      </p:sp>
    </p:spTree>
    <p:extLst>
      <p:ext uri="{BB962C8B-B14F-4D97-AF65-F5344CB8AC3E}">
        <p14:creationId xmlns:p14="http://schemas.microsoft.com/office/powerpoint/2010/main" val="66583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10/9/2023</a:t>
            </a:r>
          </a:p>
        </p:txBody>
      </p:sp>
      <p:sp>
        <p:nvSpPr>
          <p:cNvPr id="4" name="Footer Placeholder 3"/>
          <p:cNvSpPr>
            <a:spLocks noGrp="1"/>
          </p:cNvSpPr>
          <p:nvPr>
            <p:ph type="ftr" sz="quarter" idx="11"/>
          </p:nvPr>
        </p:nvSpPr>
        <p:spPr/>
        <p:txBody>
          <a:bodyPr/>
          <a:lstStyle/>
          <a:p>
            <a:r>
              <a:rPr lang="en-US"/>
              <a:t>BTP Mid Term Presentation</a:t>
            </a:r>
          </a:p>
        </p:txBody>
      </p:sp>
      <p:sp>
        <p:nvSpPr>
          <p:cNvPr id="5" name="Slide Number Placeholder 4"/>
          <p:cNvSpPr>
            <a:spLocks noGrp="1"/>
          </p:cNvSpPr>
          <p:nvPr>
            <p:ph type="sldNum" sz="quarter" idx="12"/>
          </p:nvPr>
        </p:nvSpPr>
        <p:spPr/>
        <p:txBody>
          <a:bodyPr/>
          <a:lstStyle/>
          <a:p>
            <a:fld id="{74C56E9F-00FC-499F-A81D-8C0331D530C9}" type="slidenum">
              <a:rPr lang="en-US" smtClean="0"/>
              <a:t>‹#›</a:t>
            </a:fld>
            <a:endParaRPr lang="en-US"/>
          </a:p>
        </p:txBody>
      </p:sp>
    </p:spTree>
    <p:extLst>
      <p:ext uri="{BB962C8B-B14F-4D97-AF65-F5344CB8AC3E}">
        <p14:creationId xmlns:p14="http://schemas.microsoft.com/office/powerpoint/2010/main" val="446456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10/9/2023</a:t>
            </a:r>
          </a:p>
        </p:txBody>
      </p:sp>
      <p:sp>
        <p:nvSpPr>
          <p:cNvPr id="3" name="Footer Placeholder 2"/>
          <p:cNvSpPr>
            <a:spLocks noGrp="1"/>
          </p:cNvSpPr>
          <p:nvPr>
            <p:ph type="ftr" sz="quarter" idx="11"/>
          </p:nvPr>
        </p:nvSpPr>
        <p:spPr/>
        <p:txBody>
          <a:bodyPr/>
          <a:lstStyle/>
          <a:p>
            <a:r>
              <a:rPr lang="en-US"/>
              <a:t>BTP Mid Term Presentation</a:t>
            </a:r>
          </a:p>
        </p:txBody>
      </p:sp>
      <p:sp>
        <p:nvSpPr>
          <p:cNvPr id="4" name="Slide Number Placeholder 3"/>
          <p:cNvSpPr>
            <a:spLocks noGrp="1"/>
          </p:cNvSpPr>
          <p:nvPr>
            <p:ph type="sldNum" sz="quarter" idx="12"/>
          </p:nvPr>
        </p:nvSpPr>
        <p:spPr/>
        <p:txBody>
          <a:bodyPr/>
          <a:lstStyle/>
          <a:p>
            <a:fld id="{74C56E9F-00FC-499F-A81D-8C0331D530C9}" type="slidenum">
              <a:rPr lang="en-US" smtClean="0"/>
              <a:t>‹#›</a:t>
            </a:fld>
            <a:endParaRPr lang="en-US"/>
          </a:p>
        </p:txBody>
      </p:sp>
    </p:spTree>
    <p:extLst>
      <p:ext uri="{BB962C8B-B14F-4D97-AF65-F5344CB8AC3E}">
        <p14:creationId xmlns:p14="http://schemas.microsoft.com/office/powerpoint/2010/main" val="2577714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10/9/2023</a:t>
            </a:r>
          </a:p>
        </p:txBody>
      </p:sp>
      <p:sp>
        <p:nvSpPr>
          <p:cNvPr id="6" name="Footer Placeholder 5"/>
          <p:cNvSpPr>
            <a:spLocks noGrp="1"/>
          </p:cNvSpPr>
          <p:nvPr>
            <p:ph type="ftr" sz="quarter" idx="11"/>
          </p:nvPr>
        </p:nvSpPr>
        <p:spPr/>
        <p:txBody>
          <a:bodyPr/>
          <a:lstStyle/>
          <a:p>
            <a:r>
              <a:rPr lang="en-US"/>
              <a:t>BTP Mid Term Presentation</a:t>
            </a:r>
          </a:p>
        </p:txBody>
      </p:sp>
      <p:sp>
        <p:nvSpPr>
          <p:cNvPr id="7" name="Slide Number Placeholder 6"/>
          <p:cNvSpPr>
            <a:spLocks noGrp="1"/>
          </p:cNvSpPr>
          <p:nvPr>
            <p:ph type="sldNum" sz="quarter" idx="12"/>
          </p:nvPr>
        </p:nvSpPr>
        <p:spPr/>
        <p:txBody>
          <a:bodyPr/>
          <a:lstStyle/>
          <a:p>
            <a:fld id="{74C56E9F-00FC-499F-A81D-8C0331D530C9}" type="slidenum">
              <a:rPr lang="en-US" smtClean="0"/>
              <a:t>‹#›</a:t>
            </a:fld>
            <a:endParaRPr lang="en-US"/>
          </a:p>
        </p:txBody>
      </p:sp>
    </p:spTree>
    <p:extLst>
      <p:ext uri="{BB962C8B-B14F-4D97-AF65-F5344CB8AC3E}">
        <p14:creationId xmlns:p14="http://schemas.microsoft.com/office/powerpoint/2010/main" val="323454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10/9/2023</a:t>
            </a:r>
          </a:p>
        </p:txBody>
      </p:sp>
      <p:sp>
        <p:nvSpPr>
          <p:cNvPr id="6" name="Footer Placeholder 5"/>
          <p:cNvSpPr>
            <a:spLocks noGrp="1"/>
          </p:cNvSpPr>
          <p:nvPr>
            <p:ph type="ftr" sz="quarter" idx="11"/>
          </p:nvPr>
        </p:nvSpPr>
        <p:spPr/>
        <p:txBody>
          <a:bodyPr/>
          <a:lstStyle/>
          <a:p>
            <a:r>
              <a:rPr lang="en-US"/>
              <a:t>BTP Mid Term Presentation</a:t>
            </a:r>
          </a:p>
        </p:txBody>
      </p:sp>
      <p:sp>
        <p:nvSpPr>
          <p:cNvPr id="7" name="Slide Number Placeholder 6"/>
          <p:cNvSpPr>
            <a:spLocks noGrp="1"/>
          </p:cNvSpPr>
          <p:nvPr>
            <p:ph type="sldNum" sz="quarter" idx="12"/>
          </p:nvPr>
        </p:nvSpPr>
        <p:spPr/>
        <p:txBody>
          <a:bodyPr/>
          <a:lstStyle/>
          <a:p>
            <a:fld id="{74C56E9F-00FC-499F-A81D-8C0331D530C9}" type="slidenum">
              <a:rPr lang="en-US" smtClean="0"/>
              <a:t>‹#›</a:t>
            </a:fld>
            <a:endParaRPr lang="en-US"/>
          </a:p>
        </p:txBody>
      </p:sp>
    </p:spTree>
    <p:extLst>
      <p:ext uri="{BB962C8B-B14F-4D97-AF65-F5344CB8AC3E}">
        <p14:creationId xmlns:p14="http://schemas.microsoft.com/office/powerpoint/2010/main" val="544513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10/9/2023</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BTP Mid Term Presentation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E9F-00FC-499F-A81D-8C0331D530C9}" type="slidenum">
              <a:rPr lang="en-US" smtClean="0"/>
              <a:t>‹#›</a:t>
            </a:fld>
            <a:endParaRPr lang="en-US"/>
          </a:p>
        </p:txBody>
      </p:sp>
    </p:spTree>
    <p:extLst>
      <p:ext uri="{BB962C8B-B14F-4D97-AF65-F5344CB8AC3E}">
        <p14:creationId xmlns:p14="http://schemas.microsoft.com/office/powerpoint/2010/main" val="34440507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4.png"/></Relationships>
</file>

<file path=ppt/slides/_rels/slide11.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81.emf"/><Relationship Id="rId7" Type="http://schemas.openxmlformats.org/officeDocument/2006/relationships/image" Target="../media/image79.png"/><Relationship Id="rId2" Type="http://schemas.openxmlformats.org/officeDocument/2006/relationships/image" Target="../media/image80.emf"/><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3.emf"/><Relationship Id="rId4" Type="http://schemas.openxmlformats.org/officeDocument/2006/relationships/image" Target="../media/image82.emf"/><Relationship Id="rId9" Type="http://schemas.openxmlformats.org/officeDocument/2006/relationships/image" Target="../media/image90.png"/></Relationships>
</file>

<file path=ppt/slides/_rels/slide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88.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6" Type="http://schemas.openxmlformats.org/officeDocument/2006/relationships/image" Target="../media/image220.png"/><Relationship Id="rId25" Type="http://schemas.openxmlformats.org/officeDocument/2006/relationships/image" Target="../media/image210.png"/><Relationship Id="rId29" Type="http://schemas.openxmlformats.org/officeDocument/2006/relationships/image" Target="../media/image250.png"/><Relationship Id="rId1" Type="http://schemas.openxmlformats.org/officeDocument/2006/relationships/slideLayout" Target="../slideLayouts/slideLayout12.xml"/><Relationship Id="rId24" Type="http://schemas.openxmlformats.org/officeDocument/2006/relationships/image" Target="../media/image200.png"/><Relationship Id="rId32" Type="http://schemas.openxmlformats.org/officeDocument/2006/relationships/image" Target="../media/image92.png"/><Relationship Id="rId23" Type="http://schemas.openxmlformats.org/officeDocument/2006/relationships/image" Target="../media/image190.png"/><Relationship Id="rId28" Type="http://schemas.openxmlformats.org/officeDocument/2006/relationships/image" Target="../media/image240.png"/><Relationship Id="rId31" Type="http://schemas.openxmlformats.org/officeDocument/2006/relationships/image" Target="../media/image270.png"/><Relationship Id="rId22" Type="http://schemas.openxmlformats.org/officeDocument/2006/relationships/image" Target="../media/image160.png"/><Relationship Id="rId27" Type="http://schemas.openxmlformats.org/officeDocument/2006/relationships/image" Target="../media/image230.png"/><Relationship Id="rId30" Type="http://schemas.openxmlformats.org/officeDocument/2006/relationships/image" Target="../media/image26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2.xml"/><Relationship Id="rId7" Type="http://schemas.openxmlformats.org/officeDocument/2006/relationships/image" Target="../media/image6.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95.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21.xml.rels><?xml version="1.0" encoding="UTF-8" standalone="yes"?>
<Relationships xmlns="http://schemas.openxmlformats.org/package/2006/relationships"><Relationship Id="rId8" Type="http://schemas.openxmlformats.org/officeDocument/2006/relationships/image" Target="../media/image94.tiff"/><Relationship Id="rId3" Type="http://schemas.openxmlformats.org/officeDocument/2006/relationships/image" Target="../media/image93.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4.png"/><Relationship Id="rId4" Type="http://schemas.openxmlformats.org/officeDocument/2006/relationships/image" Target="../media/image119.png"/><Relationship Id="rId9" Type="http://schemas.openxmlformats.org/officeDocument/2006/relationships/customXml" Target="../ink/ink6.xml"/></Relationships>
</file>

<file path=ppt/slides/_rels/slide2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8.png"/><Relationship Id="rId7" Type="http://schemas.openxmlformats.org/officeDocument/2006/relationships/customXml" Target="../ink/ink8.xml"/><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127.png"/><Relationship Id="rId5" Type="http://schemas.openxmlformats.org/officeDocument/2006/relationships/customXml" Target="../ink/ink7.xml"/><Relationship Id="rId4" Type="http://schemas.openxmlformats.org/officeDocument/2006/relationships/image" Target="../media/image123.png"/><Relationship Id="rId9" Type="http://schemas.openxmlformats.org/officeDocument/2006/relationships/image" Target="../media/image1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0.png"/><Relationship Id="rId18" Type="http://schemas.openxmlformats.org/officeDocument/2006/relationships/image" Target="../media/image32.jpeg"/><Relationship Id="rId3" Type="http://schemas.openxmlformats.org/officeDocument/2006/relationships/image" Target="../media/image18.jpeg"/><Relationship Id="rId21" Type="http://schemas.openxmlformats.org/officeDocument/2006/relationships/image" Target="../media/image35.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13" Type="http://schemas.openxmlformats.org/officeDocument/2006/relationships/customXml" Target="../ink/ink2.xml"/><Relationship Id="rId18" Type="http://schemas.openxmlformats.org/officeDocument/2006/relationships/image" Target="../media/image44.png"/><Relationship Id="rId26" Type="http://schemas.openxmlformats.org/officeDocument/2006/relationships/image" Target="../media/image46.png"/><Relationship Id="rId21"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customXml" Target="../ink/ink4.xml"/><Relationship Id="rId25" Type="http://schemas.openxmlformats.org/officeDocument/2006/relationships/image" Target="../media/image40.png"/><Relationship Id="rId33" Type="http://schemas.openxmlformats.org/officeDocument/2006/relationships/image" Target="../media/image30.png"/><Relationship Id="rId2" Type="http://schemas.openxmlformats.org/officeDocument/2006/relationships/customXml" Target="../ink/ink1.xml"/><Relationship Id="rId16" Type="http://schemas.openxmlformats.org/officeDocument/2006/relationships/image" Target="../media/image43.png"/><Relationship Id="rId20" Type="http://schemas.openxmlformats.org/officeDocument/2006/relationships/image" Target="../media/image45.png"/><Relationship Id="rId29" Type="http://schemas.openxmlformats.org/officeDocument/2006/relationships/image" Target="../media/image49.png"/><Relationship Id="rId1" Type="http://schemas.openxmlformats.org/officeDocument/2006/relationships/slideLayout" Target="../slideLayouts/slideLayout12.xml"/><Relationship Id="rId24" Type="http://schemas.openxmlformats.org/officeDocument/2006/relationships/image" Target="../media/image39.png"/><Relationship Id="rId32" Type="http://schemas.openxmlformats.org/officeDocument/2006/relationships/image" Target="../media/image51.png"/><Relationship Id="rId15" Type="http://schemas.openxmlformats.org/officeDocument/2006/relationships/customXml" Target="../ink/ink3.xml"/><Relationship Id="rId23" Type="http://schemas.openxmlformats.org/officeDocument/2006/relationships/image" Target="../media/image38.png"/><Relationship Id="rId28" Type="http://schemas.openxmlformats.org/officeDocument/2006/relationships/image" Target="../media/image48.png"/><Relationship Id="rId19" Type="http://schemas.openxmlformats.org/officeDocument/2006/relationships/customXml" Target="../ink/ink5.xml"/><Relationship Id="rId31" Type="http://schemas.openxmlformats.org/officeDocument/2006/relationships/image" Target="../media/image50.png"/><Relationship Id="rId14" Type="http://schemas.openxmlformats.org/officeDocument/2006/relationships/image" Target="../media/image42.png"/><Relationship Id="rId22" Type="http://schemas.openxmlformats.org/officeDocument/2006/relationships/image" Target="../media/image37.png"/><Relationship Id="rId27" Type="http://schemas.openxmlformats.org/officeDocument/2006/relationships/image" Target="../media/image47.png"/><Relationship Id="rId30"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30.png"/><Relationship Id="rId26" Type="http://schemas.openxmlformats.org/officeDocument/2006/relationships/image" Target="../media/image71.png"/><Relationship Id="rId3" Type="http://schemas.openxmlformats.org/officeDocument/2006/relationships/image" Target="../media/image17.png"/><Relationship Id="rId21" Type="http://schemas.openxmlformats.org/officeDocument/2006/relationships/image" Target="../media/image66.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20.png"/><Relationship Id="rId25" Type="http://schemas.openxmlformats.org/officeDocument/2006/relationships/image" Target="../media/image70.png"/><Relationship Id="rId2" Type="http://schemas.openxmlformats.org/officeDocument/2006/relationships/image" Target="../media/image54.png"/><Relationship Id="rId16" Type="http://schemas.openxmlformats.org/officeDocument/2006/relationships/image" Target="../media/image610.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61.png"/><Relationship Id="rId24" Type="http://schemas.openxmlformats.org/officeDocument/2006/relationships/image" Target="../media/image69.png"/><Relationship Id="rId5" Type="http://schemas.openxmlformats.org/officeDocument/2006/relationships/image" Target="../media/image56.png"/><Relationship Id="rId23" Type="http://schemas.openxmlformats.org/officeDocument/2006/relationships/image" Target="../media/image68.png"/><Relationship Id="rId28" Type="http://schemas.openxmlformats.org/officeDocument/2006/relationships/image" Target="../media/image73.png"/><Relationship Id="rId10" Type="http://schemas.openxmlformats.org/officeDocument/2006/relationships/image" Target="../media/image60.svg"/><Relationship Id="rId19" Type="http://schemas.openxmlformats.org/officeDocument/2006/relationships/image" Target="../media/image64.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18.jpe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emf"/><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10/9/2023</a:t>
            </a:r>
          </a:p>
        </p:txBody>
      </p:sp>
      <p:sp>
        <p:nvSpPr>
          <p:cNvPr id="4" name="Slide Number Placeholder 3"/>
          <p:cNvSpPr>
            <a:spLocks noGrp="1"/>
          </p:cNvSpPr>
          <p:nvPr>
            <p:ph type="sldNum" sz="quarter" idx="12"/>
          </p:nvPr>
        </p:nvSpPr>
        <p:spPr/>
        <p:txBody>
          <a:bodyPr/>
          <a:lstStyle/>
          <a:p>
            <a:fld id="{3BD29BA5-4D91-4428-9154-B727B9C83D84}" type="slidenum">
              <a:rPr lang="en-US" smtClean="0"/>
              <a:pPr/>
              <a:t>1</a:t>
            </a:fld>
            <a:endParaRPr lang="en-US" dirty="0"/>
          </a:p>
        </p:txBody>
      </p:sp>
      <p:sp>
        <p:nvSpPr>
          <p:cNvPr id="5" name="Rectangle 4">
            <a:extLst>
              <a:ext uri="{FF2B5EF4-FFF2-40B4-BE49-F238E27FC236}">
                <a16:creationId xmlns:a16="http://schemas.microsoft.com/office/drawing/2014/main" id="{64061440-C789-DF8F-7830-952674B81DB0}"/>
              </a:ext>
            </a:extLst>
          </p:cNvPr>
          <p:cNvSpPr/>
          <p:nvPr/>
        </p:nvSpPr>
        <p:spPr>
          <a:xfrm>
            <a:off x="-89647" y="3035945"/>
            <a:ext cx="9144000" cy="462405"/>
          </a:xfrm>
          <a:prstGeom prst="rect">
            <a:avLst/>
          </a:prstGeom>
          <a:noFill/>
        </p:spPr>
        <p:txBody>
          <a:bodyPr wrap="square" anchor="ctr">
            <a:spAutoFit/>
          </a:bodyPr>
          <a:lstStyle/>
          <a:p>
            <a:pPr algn="ctr"/>
            <a:r>
              <a:rPr lang="en-US" sz="2400" b="1" dirty="0">
                <a:latin typeface="Arial" panose="020B0604020202020204" pitchFamily="34" charset="0"/>
                <a:cs typeface="Arial" panose="020B0604020202020204" pitchFamily="34" charset="0"/>
              </a:rPr>
              <a:t>Priyanka Kumari, Veer Bahadur Singh</a:t>
            </a:r>
            <a:endParaRPr lang="en-US" sz="2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25CF6A5-79D1-D472-F819-BA86A45EF9FD}"/>
              </a:ext>
            </a:extLst>
          </p:cNvPr>
          <p:cNvSpPr txBox="1"/>
          <p:nvPr/>
        </p:nvSpPr>
        <p:spPr>
          <a:xfrm>
            <a:off x="1" y="1528244"/>
            <a:ext cx="9143999" cy="1200329"/>
          </a:xfrm>
          <a:prstGeom prst="rect">
            <a:avLst/>
          </a:prstGeom>
          <a:noFill/>
        </p:spPr>
        <p:txBody>
          <a:bodyPr wrap="square" rtlCol="0">
            <a:spAutoFit/>
          </a:bodyPr>
          <a:lstStyle/>
          <a:p>
            <a:pPr algn="ctr"/>
            <a:r>
              <a:rPr lang="en-US" sz="3600" b="1" dirty="0">
                <a:solidFill>
                  <a:schemeClr val="accent2"/>
                </a:solidFill>
                <a:latin typeface="Arial" panose="020B0604020202020204" pitchFamily="34" charset="0"/>
                <a:cs typeface="Arial" panose="020B0604020202020204" pitchFamily="34" charset="0"/>
              </a:rPr>
              <a:t>Optimization and Control of </a:t>
            </a:r>
          </a:p>
          <a:p>
            <a:pPr algn="ctr"/>
            <a:r>
              <a:rPr lang="en-US" sz="3600" b="1" dirty="0">
                <a:solidFill>
                  <a:schemeClr val="accent2"/>
                </a:solidFill>
                <a:latin typeface="Arial" panose="020B0604020202020204" pitchFamily="34" charset="0"/>
                <a:cs typeface="Arial" panose="020B0604020202020204" pitchFamily="34" charset="0"/>
              </a:rPr>
              <a:t>Gasification Process </a:t>
            </a:r>
          </a:p>
        </p:txBody>
      </p:sp>
      <p:sp>
        <p:nvSpPr>
          <p:cNvPr id="7" name="Rectangle 6">
            <a:extLst>
              <a:ext uri="{FF2B5EF4-FFF2-40B4-BE49-F238E27FC236}">
                <a16:creationId xmlns:a16="http://schemas.microsoft.com/office/drawing/2014/main" id="{D8A1E801-65F2-5F2A-6245-8C39431FB9AB}"/>
              </a:ext>
            </a:extLst>
          </p:cNvPr>
          <p:cNvSpPr/>
          <p:nvPr/>
        </p:nvSpPr>
        <p:spPr>
          <a:xfrm>
            <a:off x="6191439" y="4626378"/>
            <a:ext cx="2032885" cy="960196"/>
          </a:xfrm>
          <a:prstGeom prst="rect">
            <a:avLst/>
          </a:prstGeom>
        </p:spPr>
        <p:txBody>
          <a:bodyPr wrap="square">
            <a:spAutoFit/>
          </a:bodyPr>
          <a:lstStyle/>
          <a:p>
            <a:pPr>
              <a:lnSpc>
                <a:spcPct val="150000"/>
              </a:lnSpc>
            </a:pPr>
            <a:r>
              <a:rPr lang="en-IN" sz="2000" b="1" dirty="0">
                <a:solidFill>
                  <a:srgbClr val="002060"/>
                </a:solidFill>
                <a:latin typeface="Arial" pitchFamily="34" charset="0"/>
                <a:cs typeface="Arial" pitchFamily="34" charset="0"/>
              </a:rPr>
              <a:t>Supervised by:</a:t>
            </a:r>
          </a:p>
          <a:p>
            <a:pPr>
              <a:lnSpc>
                <a:spcPct val="150000"/>
              </a:lnSpc>
            </a:pPr>
            <a:r>
              <a:rPr lang="en-IN" sz="2000" b="1" dirty="0" err="1">
                <a:solidFill>
                  <a:srgbClr val="002060"/>
                </a:solidFill>
                <a:latin typeface="Arial" pitchFamily="34" charset="0"/>
                <a:cs typeface="Arial" pitchFamily="34" charset="0"/>
              </a:rPr>
              <a:t>Dr.</a:t>
            </a:r>
            <a:r>
              <a:rPr lang="en-IN" sz="2000" b="1" dirty="0">
                <a:solidFill>
                  <a:srgbClr val="002060"/>
                </a:solidFill>
                <a:latin typeface="Arial" pitchFamily="34" charset="0"/>
                <a:cs typeface="Arial" pitchFamily="34" charset="0"/>
              </a:rPr>
              <a:t> Rishi Raj</a:t>
            </a:r>
          </a:p>
        </p:txBody>
      </p:sp>
      <p:sp>
        <p:nvSpPr>
          <p:cNvPr id="9" name="Footer Placeholder 8">
            <a:extLst>
              <a:ext uri="{FF2B5EF4-FFF2-40B4-BE49-F238E27FC236}">
                <a16:creationId xmlns:a16="http://schemas.microsoft.com/office/drawing/2014/main" id="{492B9235-0963-52A9-0F42-806FC93B8DDE}"/>
              </a:ext>
            </a:extLst>
          </p:cNvPr>
          <p:cNvSpPr>
            <a:spLocks noGrp="1"/>
          </p:cNvSpPr>
          <p:nvPr>
            <p:ph type="ftr" sz="quarter" idx="11"/>
          </p:nvPr>
        </p:nvSpPr>
        <p:spPr/>
        <p:txBody>
          <a:bodyPr/>
          <a:lstStyle/>
          <a:p>
            <a:r>
              <a:rPr lang="en-US" dirty="0"/>
              <a:t>BTP Mid Term Presentation</a:t>
            </a:r>
          </a:p>
        </p:txBody>
      </p:sp>
    </p:spTree>
    <p:extLst>
      <p:ext uri="{BB962C8B-B14F-4D97-AF65-F5344CB8AC3E}">
        <p14:creationId xmlns:p14="http://schemas.microsoft.com/office/powerpoint/2010/main" val="1192176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A6F3EE-E777-F6A8-A1F7-83353B6D70F9}"/>
              </a:ext>
            </a:extLst>
          </p:cNvPr>
          <p:cNvSpPr txBox="1"/>
          <p:nvPr/>
        </p:nvSpPr>
        <p:spPr>
          <a:xfrm>
            <a:off x="119826" y="178681"/>
            <a:ext cx="9144000" cy="461665"/>
          </a:xfrm>
          <a:prstGeom prst="rect">
            <a:avLst/>
          </a:prstGeom>
          <a:noFill/>
        </p:spPr>
        <p:txBody>
          <a:bodyPr wrap="square" rtlCol="0">
            <a:spAutoFit/>
          </a:bodyPr>
          <a:lstStyle/>
          <a:p>
            <a:pPr algn="ctr"/>
            <a:r>
              <a:rPr lang="en-IN" sz="2400" b="1" u="sng" dirty="0">
                <a:solidFill>
                  <a:srgbClr val="C00000"/>
                </a:solidFill>
              </a:rPr>
              <a:t>Calculation for no. of holes </a:t>
            </a:r>
          </a:p>
        </p:txBody>
      </p:sp>
      <p:cxnSp>
        <p:nvCxnSpPr>
          <p:cNvPr id="7" name="Straight Connector 6">
            <a:extLst>
              <a:ext uri="{FF2B5EF4-FFF2-40B4-BE49-F238E27FC236}">
                <a16:creationId xmlns:a16="http://schemas.microsoft.com/office/drawing/2014/main" id="{CCE7123F-AF2B-D329-DDEA-5510F0AAD029}"/>
              </a:ext>
            </a:extLst>
          </p:cNvPr>
          <p:cNvCxnSpPr>
            <a:cxnSpLocks/>
          </p:cNvCxnSpPr>
          <p:nvPr/>
        </p:nvCxnSpPr>
        <p:spPr>
          <a:xfrm flipV="1">
            <a:off x="3577036" y="1007661"/>
            <a:ext cx="6596" cy="5304178"/>
          </a:xfrm>
          <a:prstGeom prst="line">
            <a:avLst/>
          </a:prstGeom>
          <a:ln w="38100">
            <a:solidFill>
              <a:schemeClr val="tx1"/>
            </a:solidFill>
            <a:prstDash val="dashDot"/>
            <a:headEnd type="none" w="med" len="med"/>
            <a:tailEnd type="non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5DE8EB6-9A05-457E-B70B-77966AB1C332}"/>
                  </a:ext>
                </a:extLst>
              </p:cNvPr>
              <p:cNvSpPr txBox="1"/>
              <p:nvPr/>
            </p:nvSpPr>
            <p:spPr>
              <a:xfrm>
                <a:off x="251925" y="1060434"/>
                <a:ext cx="3749210" cy="4534511"/>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a:latin typeface="Cambria Math" panose="02040503050406030204" pitchFamily="18" charset="0"/>
                              </a:rPr>
                            </m:ctrlPr>
                          </m:accPr>
                          <m:e>
                            <m:r>
                              <m:rPr>
                                <m:sty m:val="p"/>
                              </m:rPr>
                              <a:rPr lang="en-US" sz="1400">
                                <a:latin typeface="Cambria Math" panose="02040503050406030204" pitchFamily="18" charset="0"/>
                              </a:rPr>
                              <m:t>m</m:t>
                            </m:r>
                          </m:e>
                        </m:acc>
                      </m:e>
                      <m:sub>
                        <m:r>
                          <m:rPr>
                            <m:sty m:val="p"/>
                          </m:rPr>
                          <a:rPr lang="en-IN" sz="1400" b="0" i="0" smtClean="0">
                            <a:latin typeface="Cambria Math" panose="02040503050406030204" pitchFamily="18" charset="0"/>
                          </a:rPr>
                          <m:t>biomass</m:t>
                        </m:r>
                      </m:sub>
                    </m:sSub>
                  </m:oMath>
                </a14:m>
                <a:r>
                  <a:rPr lang="en-IN" sz="1400" dirty="0">
                    <a:latin typeface="Arial "/>
                  </a:rPr>
                  <a:t> = 2.23kg/h</a:t>
                </a:r>
              </a:p>
              <a:p>
                <a:pPr marL="285750" indent="-285750">
                  <a:lnSpc>
                    <a:spcPct val="200000"/>
                  </a:lnSpc>
                  <a:buFont typeface="Wingdings" panose="05000000000000000000" pitchFamily="2" charset="2"/>
                  <a:buChar char="Ø"/>
                </a:pP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m:rPr>
                                <m:sty m:val="p"/>
                              </m:rPr>
                              <a:rPr lang="en-US" sz="1400" b="0" i="0" smtClean="0">
                                <a:latin typeface="Cambria Math" panose="02040503050406030204" pitchFamily="18" charset="0"/>
                              </a:rPr>
                              <m:t>m</m:t>
                            </m:r>
                          </m:e>
                        </m:acc>
                      </m:e>
                      <m:sub>
                        <m:r>
                          <m:rPr>
                            <m:sty m:val="p"/>
                          </m:rPr>
                          <a:rPr lang="en-US" sz="1400" b="0" i="0" smtClean="0">
                            <a:latin typeface="Cambria Math" panose="02040503050406030204" pitchFamily="18" charset="0"/>
                          </a:rPr>
                          <m:t>air</m:t>
                        </m:r>
                      </m:sub>
                    </m:sSub>
                    <m:r>
                      <a:rPr lang="en-US" sz="1400" b="0" i="1" smtClean="0">
                        <a:latin typeface="Cambria Math" panose="02040503050406030204" pitchFamily="18" charset="0"/>
                      </a:rPr>
                      <m:t> </m:t>
                    </m:r>
                  </m:oMath>
                </a14:m>
                <a:r>
                  <a:rPr lang="en-IN" sz="1400" dirty="0">
                    <a:latin typeface="Arial "/>
                  </a:rPr>
                  <a:t>=   </a:t>
                </a:r>
                <a:r>
                  <a:rPr lang="el-GR" sz="1400" dirty="0">
                    <a:latin typeface="Arial "/>
                  </a:rPr>
                  <a:t>ρ</a:t>
                </a:r>
                <a:r>
                  <a:rPr lang="en-IN" sz="1400" dirty="0">
                    <a:latin typeface="Arial "/>
                  </a:rPr>
                  <a:t>AV = 0.91 kg/h</a:t>
                </a:r>
              </a:p>
              <a:p>
                <a:pPr>
                  <a:lnSpc>
                    <a:spcPct val="200000"/>
                  </a:lnSpc>
                </a:pPr>
                <a:endParaRPr lang="en-IN" sz="1400" dirty="0">
                  <a:latin typeface="Arial "/>
                </a:endParaRPr>
              </a:p>
              <a:p>
                <a:pPr marL="285750" indent="-285750">
                  <a:lnSpc>
                    <a:spcPct val="200000"/>
                  </a:lnSpc>
                  <a:buFont typeface="Wingdings" panose="05000000000000000000" pitchFamily="2" charset="2"/>
                  <a:buChar char="Ø"/>
                </a:pP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m:rPr>
                                <m:sty m:val="p"/>
                              </m:rPr>
                              <a:rPr lang="en-US" sz="1400" b="0" i="0" smtClean="0">
                                <a:latin typeface="Cambria Math" panose="02040503050406030204" pitchFamily="18" charset="0"/>
                              </a:rPr>
                              <m:t>m</m:t>
                            </m:r>
                          </m:e>
                        </m:acc>
                      </m:e>
                      <m:sub>
                        <m:r>
                          <m:rPr>
                            <m:sty m:val="p"/>
                          </m:rPr>
                          <a:rPr lang="en-US" sz="1400" b="0" i="0" smtClean="0">
                            <a:latin typeface="Cambria Math" panose="02040503050406030204" pitchFamily="18" charset="0"/>
                          </a:rPr>
                          <m:t>air</m:t>
                        </m:r>
                      </m:sub>
                    </m:sSub>
                    <m:r>
                      <a:rPr lang="en-US" sz="1400" b="0" i="1" smtClean="0">
                        <a:latin typeface="Cambria Math" panose="02040503050406030204" pitchFamily="18" charset="0"/>
                      </a:rPr>
                      <m:t> </m:t>
                    </m:r>
                  </m:oMath>
                </a14:m>
                <a:r>
                  <a:rPr lang="en-IN" sz="1400" dirty="0">
                    <a:latin typeface="Arial "/>
                  </a:rPr>
                  <a:t>/kg biomass </a:t>
                </a:r>
                <a14:m>
                  <m:oMath xmlns:m="http://schemas.openxmlformats.org/officeDocument/2006/math">
                    <m:r>
                      <a:rPr lang="en-US" sz="1400" i="1" smtClean="0">
                        <a:latin typeface="Cambria Math" panose="02040503050406030204" pitchFamily="18" charset="0"/>
                      </a:rPr>
                      <m:t>=</m:t>
                    </m:r>
                    <m:r>
                      <a:rPr lang="en-IN" sz="1400" b="0" i="1" smtClean="0">
                        <a:latin typeface="Cambria Math" panose="02040503050406030204" pitchFamily="18" charset="0"/>
                      </a:rPr>
                      <m:t> </m:t>
                    </m:r>
                  </m:oMath>
                </a14:m>
                <a:r>
                  <a:rPr lang="en-IN" sz="1400" dirty="0">
                    <a:latin typeface="Arial "/>
                  </a:rPr>
                  <a:t>0.41 kg                             </a:t>
                </a:r>
              </a:p>
              <a:p>
                <a:pPr marL="285750" indent="-285750">
                  <a:lnSpc>
                    <a:spcPct val="200000"/>
                  </a:lnSpc>
                  <a:buFont typeface="Wingdings" panose="05000000000000000000" pitchFamily="2" charset="2"/>
                  <a:buChar char="Ø"/>
                </a:pP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m:rPr>
                                <m:sty m:val="p"/>
                              </m:rPr>
                              <a:rPr lang="en-US" sz="1400" b="0" i="0" smtClean="0">
                                <a:latin typeface="Cambria Math" panose="02040503050406030204" pitchFamily="18" charset="0"/>
                              </a:rPr>
                              <m:t>m</m:t>
                            </m:r>
                          </m:e>
                        </m:acc>
                      </m:e>
                      <m:sub>
                        <m:r>
                          <m:rPr>
                            <m:sty m:val="p"/>
                          </m:rPr>
                          <a:rPr lang="en-US" sz="1400" b="0" i="0" smtClean="0">
                            <a:latin typeface="Cambria Math" panose="02040503050406030204" pitchFamily="18" charset="0"/>
                          </a:rPr>
                          <m:t>sto</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air</m:t>
                        </m:r>
                      </m:sub>
                    </m:sSub>
                  </m:oMath>
                </a14:m>
                <a:r>
                  <a:rPr lang="en-IN" sz="1400" dirty="0">
                    <a:latin typeface="Arial "/>
                  </a:rPr>
                  <a:t> = 4.6 kg air/kg biomass </a:t>
                </a:r>
              </a:p>
              <a:p>
                <a:pPr>
                  <a:lnSpc>
                    <a:spcPct val="200000"/>
                  </a:lnSpc>
                </a:pPr>
                <a:r>
                  <a:rPr lang="en-US" sz="1400" dirty="0">
                    <a:solidFill>
                      <a:srgbClr val="C00000"/>
                    </a:solidFill>
                    <a:latin typeface="Arial "/>
                    <a:cs typeface="Arial" panose="020B0604020202020204" pitchFamily="34" charset="0"/>
                  </a:rPr>
                  <a:t>      </a:t>
                </a:r>
                <a:r>
                  <a:rPr lang="en-US" sz="1000" dirty="0">
                    <a:solidFill>
                      <a:srgbClr val="C00000"/>
                    </a:solidFill>
                    <a:latin typeface="Arial "/>
                    <a:cs typeface="Arial" panose="020B0604020202020204" pitchFamily="34" charset="0"/>
                  </a:rPr>
                  <a:t>Source :</a:t>
                </a:r>
                <a:r>
                  <a:rPr lang="en-US" sz="1000" dirty="0">
                    <a:solidFill>
                      <a:srgbClr val="0070C0"/>
                    </a:solidFill>
                    <a:latin typeface="Arial "/>
                    <a:cs typeface="Arial" panose="020B0604020202020204" pitchFamily="34" charset="0"/>
                  </a:rPr>
                  <a:t> Anil K. Rajvanshi  et al., FAO 2014</a:t>
                </a:r>
              </a:p>
              <a:p>
                <a:pPr>
                  <a:lnSpc>
                    <a:spcPct val="200000"/>
                  </a:lnSpc>
                </a:pPr>
                <a:r>
                  <a:rPr lang="en-IN" sz="1400" dirty="0">
                    <a:latin typeface="Arial "/>
                  </a:rPr>
                  <a:t>        Equivalence ratio(</a:t>
                </a:r>
                <a14:m>
                  <m:oMath xmlns:m="http://schemas.openxmlformats.org/officeDocument/2006/math">
                    <m:r>
                      <m:rPr>
                        <m:sty m:val="p"/>
                      </m:rPr>
                      <a:rPr lang="en-US" sz="1400">
                        <a:latin typeface="Cambria Math" panose="02040503050406030204" pitchFamily="18" charset="0"/>
                        <a:ea typeface="Cambria Math" panose="02040503050406030204" pitchFamily="18" charset="0"/>
                      </a:rPr>
                      <m:t>ε</m:t>
                    </m:r>
                  </m:oMath>
                </a14:m>
                <a:r>
                  <a:rPr lang="en-IN" sz="1400" dirty="0">
                    <a:latin typeface="Arial "/>
                  </a:rPr>
                  <a:t>) </a:t>
                </a:r>
                <a14:m>
                  <m:oMath xmlns:m="http://schemas.openxmlformats.org/officeDocument/2006/math">
                    <m:r>
                      <a:rPr lang="en-IN" sz="1400" i="1" smtClean="0">
                        <a:latin typeface="Cambria Math" panose="02040503050406030204" pitchFamily="18" charset="0"/>
                        <a:ea typeface="Cambria Math" panose="02040503050406030204" pitchFamily="18" charset="0"/>
                      </a:rPr>
                      <m:t>≈</m:t>
                    </m:r>
                  </m:oMath>
                </a14:m>
                <a:r>
                  <a:rPr lang="en-IN" sz="1400" dirty="0">
                    <a:latin typeface="Arial "/>
                  </a:rPr>
                  <a:t> 0.1</a:t>
                </a:r>
              </a:p>
              <a:p>
                <a:pPr marL="285750" indent="-285750">
                  <a:lnSpc>
                    <a:spcPct val="200000"/>
                  </a:lnSpc>
                  <a:buFont typeface="Wingdings" panose="05000000000000000000" pitchFamily="2" charset="2"/>
                  <a:buChar char="Ø"/>
                </a:pPr>
                <a:r>
                  <a:rPr lang="en-IN" sz="1400" dirty="0">
                    <a:latin typeface="Arial "/>
                  </a:rPr>
                  <a:t>From mass balance</a:t>
                </a:r>
                <a14:m>
                  <m:oMath xmlns:m="http://schemas.openxmlformats.org/officeDocument/2006/math">
                    <m:r>
                      <a:rPr lang="en-IN" sz="1400" b="0" i="0" smtClean="0">
                        <a:latin typeface="Cambria Math" panose="02040503050406030204" pitchFamily="18" charset="0"/>
                        <a:ea typeface="Cambria Math" panose="02040503050406030204" pitchFamily="18" charset="0"/>
                      </a:rPr>
                      <m:t> </m:t>
                    </m:r>
                  </m:oMath>
                </a14:m>
                <a:endParaRPr lang="en-IN" sz="1400" b="0" i="0" dirty="0">
                  <a:latin typeface="Arial "/>
                  <a:ea typeface="Cambria Math" panose="02040503050406030204" pitchFamily="18" charset="0"/>
                </a:endParaRPr>
              </a:p>
              <a:p>
                <a:pPr>
                  <a:lnSpc>
                    <a:spcPct val="200000"/>
                  </a:lnSpc>
                </a:pP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IN" sz="1400" b="0" i="0" smtClean="0">
                                <a:latin typeface="Cambria Math" panose="02040503050406030204" pitchFamily="18" charset="0"/>
                              </a:rPr>
                              <m:t>                  </m:t>
                            </m:r>
                            <m:r>
                              <m:rPr>
                                <m:sty m:val="p"/>
                              </m:rPr>
                              <a:rPr lang="en-US" sz="1400">
                                <a:latin typeface="Cambria Math" panose="02040503050406030204" pitchFamily="18" charset="0"/>
                              </a:rPr>
                              <m:t>m</m:t>
                            </m:r>
                          </m:e>
                        </m:acc>
                      </m:e>
                      <m:sub>
                        <m:r>
                          <m:rPr>
                            <m:sty m:val="p"/>
                          </m:rPr>
                          <a:rPr lang="en-US" sz="1400">
                            <a:latin typeface="Cambria Math" panose="02040503050406030204" pitchFamily="18" charset="0"/>
                          </a:rPr>
                          <m:t>air</m:t>
                        </m:r>
                      </m:sub>
                    </m:sSub>
                    <m:r>
                      <a:rPr lang="en-IN" sz="1400" b="0" i="0" smtClean="0">
                        <a:latin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m:rPr>
                                <m:sty m:val="p"/>
                              </m:rPr>
                              <a:rPr lang="en-US" sz="1400">
                                <a:latin typeface="Cambria Math" panose="02040503050406030204" pitchFamily="18" charset="0"/>
                              </a:rPr>
                              <m:t>m</m:t>
                            </m:r>
                          </m:e>
                        </m:acc>
                      </m:e>
                      <m:sub>
                        <m:r>
                          <m:rPr>
                            <m:sty m:val="p"/>
                          </m:rPr>
                          <a:rPr lang="en-IN" sz="1400">
                            <a:latin typeface="Cambria Math" panose="02040503050406030204" pitchFamily="18" charset="0"/>
                          </a:rPr>
                          <m:t>biomass</m:t>
                        </m:r>
                      </m:sub>
                    </m:sSub>
                  </m:oMath>
                </a14:m>
                <a:r>
                  <a:rPr lang="en-IN" sz="1400" dirty="0">
                    <a:latin typeface="Arial "/>
                  </a:rPr>
                  <a:t> = </a:t>
                </a: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m:rPr>
                                <m:sty m:val="p"/>
                              </m:rPr>
                              <a:rPr lang="en-US" sz="1400">
                                <a:latin typeface="Cambria Math" panose="02040503050406030204" pitchFamily="18" charset="0"/>
                              </a:rPr>
                              <m:t>m</m:t>
                            </m:r>
                          </m:e>
                        </m:acc>
                      </m:e>
                      <m:sub>
                        <m:r>
                          <m:rPr>
                            <m:sty m:val="p"/>
                          </m:rPr>
                          <a:rPr lang="en-IN" sz="1400" b="0" i="0" smtClean="0">
                            <a:latin typeface="Cambria Math" panose="02040503050406030204" pitchFamily="18" charset="0"/>
                          </a:rPr>
                          <m:t>PG</m:t>
                        </m:r>
                      </m:sub>
                    </m:sSub>
                  </m:oMath>
                </a14:m>
                <a:endParaRPr lang="en-IN" sz="1400" dirty="0">
                  <a:latin typeface="Arial "/>
                </a:endParaRPr>
              </a:p>
              <a:p>
                <a:pPr marL="285750" indent="-285750">
                  <a:lnSpc>
                    <a:spcPct val="200000"/>
                  </a:lnSpc>
                  <a:buFont typeface="Wingdings" panose="05000000000000000000" pitchFamily="2" charset="2"/>
                  <a:buChar char="Ø"/>
                </a:pP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a:latin typeface="Cambria Math" panose="02040503050406030204" pitchFamily="18" charset="0"/>
                              </a:rPr>
                            </m:ctrlPr>
                          </m:accPr>
                          <m:e>
                            <m:r>
                              <m:rPr>
                                <m:sty m:val="p"/>
                              </m:rPr>
                              <a:rPr lang="en-US" sz="1400" i="0">
                                <a:latin typeface="Cambria Math" panose="02040503050406030204" pitchFamily="18" charset="0"/>
                              </a:rPr>
                              <m:t>m</m:t>
                            </m:r>
                          </m:e>
                        </m:acc>
                      </m:e>
                      <m:sub>
                        <m:r>
                          <m:rPr>
                            <m:sty m:val="p"/>
                          </m:rPr>
                          <a:rPr lang="en-US" sz="1400" i="0">
                            <a:latin typeface="Cambria Math" panose="02040503050406030204" pitchFamily="18" charset="0"/>
                          </a:rPr>
                          <m:t>PG</m:t>
                        </m:r>
                      </m:sub>
                    </m:sSub>
                    <m:r>
                      <a:rPr lang="en-US" sz="1400" i="0" smtClean="0">
                        <a:latin typeface="Cambria Math" panose="02040503050406030204" pitchFamily="18" charset="0"/>
                        <a:ea typeface="Cambria Math" panose="02040503050406030204" pitchFamily="18" charset="0"/>
                      </a:rPr>
                      <m:t>≈</m:t>
                    </m:r>
                  </m:oMath>
                </a14:m>
                <a:r>
                  <a:rPr lang="en-US" sz="1400" dirty="0">
                    <a:latin typeface="Arial "/>
                  </a:rPr>
                  <a:t> </a:t>
                </a:r>
                <a14:m>
                  <m:oMath xmlns:m="http://schemas.openxmlformats.org/officeDocument/2006/math">
                    <m:r>
                      <a:rPr lang="en-US" sz="1400">
                        <a:latin typeface="Cambria Math" panose="02040503050406030204" pitchFamily="18" charset="0"/>
                      </a:rPr>
                      <m:t>3</m:t>
                    </m:r>
                    <m:r>
                      <a:rPr lang="en-US" sz="1400" i="0">
                        <a:latin typeface="Cambria Math" panose="02040503050406030204" pitchFamily="18" charset="0"/>
                      </a:rPr>
                      <m:t>.1</m:t>
                    </m:r>
                    <m:r>
                      <a:rPr lang="en-US" sz="1400" b="0" i="0" smtClean="0">
                        <a:latin typeface="Cambria Math" panose="02040503050406030204" pitchFamily="18" charset="0"/>
                      </a:rPr>
                      <m:t>4</m:t>
                    </m:r>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m:rPr>
                                <m:sty m:val="p"/>
                              </m:rPr>
                              <a:rPr lang="en-US" sz="1400" i="0">
                                <a:latin typeface="Cambria Math" panose="02040503050406030204" pitchFamily="18" charset="0"/>
                              </a:rPr>
                              <m:t>kg</m:t>
                            </m:r>
                          </m:num>
                          <m:den>
                            <m:r>
                              <m:rPr>
                                <m:sty m:val="p"/>
                              </m:rPr>
                              <a:rPr lang="en-US" sz="1400" i="0">
                                <a:latin typeface="Cambria Math" panose="02040503050406030204" pitchFamily="18" charset="0"/>
                              </a:rPr>
                              <m:t>hr</m:t>
                            </m:r>
                          </m:den>
                        </m:f>
                      </m:e>
                    </m:d>
                  </m:oMath>
                </a14:m>
                <a:endParaRPr lang="en-US" sz="1400" b="0" dirty="0">
                  <a:latin typeface="Arial "/>
                </a:endParaRPr>
              </a:p>
            </p:txBody>
          </p:sp>
        </mc:Choice>
        <mc:Fallback xmlns="">
          <p:sp>
            <p:nvSpPr>
              <p:cNvPr id="2" name="TextBox 1">
                <a:extLst>
                  <a:ext uri="{FF2B5EF4-FFF2-40B4-BE49-F238E27FC236}">
                    <a16:creationId xmlns:a16="http://schemas.microsoft.com/office/drawing/2014/main" id="{E5DE8EB6-9A05-457E-B70B-77966AB1C332}"/>
                  </a:ext>
                </a:extLst>
              </p:cNvPr>
              <p:cNvSpPr txBox="1">
                <a:spLocks noRot="1" noChangeAspect="1" noMove="1" noResize="1" noEditPoints="1" noAdjustHandles="1" noChangeArrowheads="1" noChangeShapeType="1" noTextEdit="1"/>
              </p:cNvSpPr>
              <p:nvPr/>
            </p:nvSpPr>
            <p:spPr>
              <a:xfrm>
                <a:off x="251925" y="1060434"/>
                <a:ext cx="3749210" cy="4534511"/>
              </a:xfrm>
              <a:prstGeom prst="rect">
                <a:avLst/>
              </a:prstGeom>
              <a:blipFill>
                <a:blip r:embed="rId2"/>
                <a:stretch>
                  <a:fillRect l="-163" r="-7642"/>
                </a:stretch>
              </a:blipFill>
            </p:spPr>
            <p:txBody>
              <a:bodyPr/>
              <a:lstStyle/>
              <a:p>
                <a:r>
                  <a:rPr lang="en-IN">
                    <a:noFill/>
                  </a:rPr>
                  <a:t> </a:t>
                </a:r>
              </a:p>
            </p:txBody>
          </p:sp>
        </mc:Fallback>
      </mc:AlternateContent>
      <p:graphicFrame>
        <p:nvGraphicFramePr>
          <p:cNvPr id="10" name="Table 9">
            <a:extLst>
              <a:ext uri="{FF2B5EF4-FFF2-40B4-BE49-F238E27FC236}">
                <a16:creationId xmlns:a16="http://schemas.microsoft.com/office/drawing/2014/main" id="{078BA5AC-ACCE-8468-75DD-631646CF913A}"/>
              </a:ext>
            </a:extLst>
          </p:cNvPr>
          <p:cNvGraphicFramePr>
            <a:graphicFrameLocks noGrp="1"/>
          </p:cNvGraphicFramePr>
          <p:nvPr>
            <p:extLst>
              <p:ext uri="{D42A27DB-BD31-4B8C-83A1-F6EECF244321}">
                <p14:modId xmlns:p14="http://schemas.microsoft.com/office/powerpoint/2010/main" val="289808460"/>
              </p:ext>
            </p:extLst>
          </p:nvPr>
        </p:nvGraphicFramePr>
        <p:xfrm>
          <a:off x="4020384" y="1933780"/>
          <a:ext cx="2383484" cy="2149364"/>
        </p:xfrm>
        <a:graphic>
          <a:graphicData uri="http://schemas.openxmlformats.org/drawingml/2006/table">
            <a:tbl>
              <a:tblPr firstRow="1" bandRow="1">
                <a:tableStyleId>{5C22544A-7EE6-4342-B048-85BDC9FD1C3A}</a:tableStyleId>
              </a:tblPr>
              <a:tblGrid>
                <a:gridCol w="1123455">
                  <a:extLst>
                    <a:ext uri="{9D8B030D-6E8A-4147-A177-3AD203B41FA5}">
                      <a16:colId xmlns:a16="http://schemas.microsoft.com/office/drawing/2014/main" val="1692902342"/>
                    </a:ext>
                  </a:extLst>
                </a:gridCol>
                <a:gridCol w="1260029">
                  <a:extLst>
                    <a:ext uri="{9D8B030D-6E8A-4147-A177-3AD203B41FA5}">
                      <a16:colId xmlns:a16="http://schemas.microsoft.com/office/drawing/2014/main" val="3348956414"/>
                    </a:ext>
                  </a:extLst>
                </a:gridCol>
              </a:tblGrid>
              <a:tr h="307052">
                <a:tc>
                  <a:txBody>
                    <a:bodyPr/>
                    <a:lstStyle/>
                    <a:p>
                      <a:pPr algn="ctr">
                        <a:spcAft>
                          <a:spcPts val="1000"/>
                        </a:spcAft>
                      </a:pPr>
                      <a:r>
                        <a:rPr lang="en-US" sz="12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Gases</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algn="ctr">
                        <a:spcAft>
                          <a:spcPts val="1000"/>
                        </a:spcAft>
                      </a:pPr>
                      <a:r>
                        <a:rPr lang="en-US" sz="12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Density (kg/m3)</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45621046"/>
                  </a:ext>
                </a:extLst>
              </a:tr>
              <a:tr h="307052">
                <a:tc>
                  <a:txBody>
                    <a:bodyPr/>
                    <a:lstStyle/>
                    <a:p>
                      <a:pPr algn="ctr">
                        <a:spcAft>
                          <a:spcPts val="1000"/>
                        </a:spcAft>
                      </a:pPr>
                      <a:r>
                        <a:rPr lang="en-US" sz="11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algn="ctr">
                        <a:spcAft>
                          <a:spcPts val="1000"/>
                        </a:spcAft>
                      </a:pPr>
                      <a:r>
                        <a:rPr lang="en-US" sz="11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0.9806</a:t>
                      </a:r>
                      <a:endParaRPr lang="en-IN"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41535025"/>
                  </a:ext>
                </a:extLst>
              </a:tr>
              <a:tr h="307052">
                <a:tc>
                  <a:txBody>
                    <a:bodyPr/>
                    <a:lstStyle/>
                    <a:p>
                      <a:pPr algn="ctr">
                        <a:spcAft>
                          <a:spcPts val="1000"/>
                        </a:spcAft>
                      </a:pPr>
                      <a:r>
                        <a:rPr lang="en-US" sz="11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a:t>
                      </a:r>
                      <a:r>
                        <a:rPr lang="en-US" sz="1100" kern="12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algn="ctr">
                        <a:spcAft>
                          <a:spcPts val="1000"/>
                        </a:spcAft>
                      </a:pPr>
                      <a:r>
                        <a:rPr lang="en-US" sz="11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1.5409</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3616412"/>
                  </a:ext>
                </a:extLst>
              </a:tr>
              <a:tr h="307052">
                <a:tc>
                  <a:txBody>
                    <a:bodyPr/>
                    <a:lstStyle/>
                    <a:p>
                      <a:pPr algn="ctr">
                        <a:spcAft>
                          <a:spcPts val="1000"/>
                        </a:spcAft>
                      </a:pPr>
                      <a:r>
                        <a:rPr lang="en-US" sz="11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1100" kern="12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algn="ctr">
                        <a:spcAft>
                          <a:spcPts val="1000"/>
                        </a:spcAft>
                      </a:pPr>
                      <a:r>
                        <a:rPr lang="en-US" sz="11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0.07</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62869489"/>
                  </a:ext>
                </a:extLst>
              </a:tr>
              <a:tr h="307052">
                <a:tc>
                  <a:txBody>
                    <a:bodyPr/>
                    <a:lstStyle/>
                    <a:p>
                      <a:pPr algn="ctr">
                        <a:spcAft>
                          <a:spcPts val="1000"/>
                        </a:spcAft>
                      </a:pPr>
                      <a:r>
                        <a:rPr lang="en-US" sz="11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1100" kern="1200" baseline="-25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algn="ctr">
                        <a:spcAft>
                          <a:spcPts val="1000"/>
                        </a:spcAft>
                      </a:pPr>
                      <a:r>
                        <a:rPr lang="en-US" sz="11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0.9806</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62501964"/>
                  </a:ext>
                </a:extLst>
              </a:tr>
              <a:tr h="307052">
                <a:tc>
                  <a:txBody>
                    <a:bodyPr/>
                    <a:lstStyle/>
                    <a:p>
                      <a:pPr algn="ctr">
                        <a:spcAft>
                          <a:spcPts val="1000"/>
                        </a:spcAft>
                      </a:pPr>
                      <a:r>
                        <a:rPr lang="en-US" sz="11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a:t>
                      </a:r>
                      <a:r>
                        <a:rPr lang="en-US" sz="1100" kern="12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algn="ctr">
                        <a:spcAft>
                          <a:spcPts val="1000"/>
                        </a:spcAft>
                      </a:pPr>
                      <a:r>
                        <a:rPr lang="en-US" sz="11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0.5603</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7075674"/>
                  </a:ext>
                </a:extLst>
              </a:tr>
              <a:tr h="307052">
                <a:tc>
                  <a:txBody>
                    <a:bodyPr/>
                    <a:lstStyle/>
                    <a:p>
                      <a:pPr algn="ctr">
                        <a:spcAft>
                          <a:spcPts val="1000"/>
                        </a:spcAft>
                      </a:pPr>
                      <a:r>
                        <a:rPr lang="en-US" sz="11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1100" kern="12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algn="ctr">
                        <a:spcAft>
                          <a:spcPts val="1000"/>
                        </a:spcAft>
                      </a:pPr>
                      <a:r>
                        <a:rPr lang="en-US" sz="11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1.1065</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87901781"/>
                  </a:ext>
                </a:extLst>
              </a:tr>
            </a:tbl>
          </a:graphicData>
        </a:graphic>
      </p:graphicFrame>
      <p:sp>
        <p:nvSpPr>
          <p:cNvPr id="11" name="Text Box 2011649979">
            <a:extLst>
              <a:ext uri="{FF2B5EF4-FFF2-40B4-BE49-F238E27FC236}">
                <a16:creationId xmlns:a16="http://schemas.microsoft.com/office/drawing/2014/main" id="{7D39D714-B2E9-F85D-8799-394C1AFE2DDA}"/>
              </a:ext>
            </a:extLst>
          </p:cNvPr>
          <p:cNvSpPr txBox="1"/>
          <p:nvPr/>
        </p:nvSpPr>
        <p:spPr>
          <a:xfrm>
            <a:off x="3947978" y="4076593"/>
            <a:ext cx="1696354" cy="246221"/>
          </a:xfrm>
          <a:prstGeom prst="rect">
            <a:avLst/>
          </a:prstGeom>
          <a:noFill/>
        </p:spPr>
        <p:txBody>
          <a:bodyPr wrap="square" rtlCol="0">
            <a:spAutoFit/>
          </a:bodyPr>
          <a:lstStyle/>
          <a:p>
            <a:pPr algn="ctr">
              <a:spcAft>
                <a:spcPts val="1000"/>
              </a:spcAft>
            </a:pPr>
            <a:r>
              <a:rPr lang="en-US" sz="1000" i="1" kern="1200" dirty="0">
                <a:solidFill>
                  <a:srgbClr val="0070C0"/>
                </a:solidFill>
                <a:effectLst/>
                <a:latin typeface="+mj-lt"/>
                <a:ea typeface="Cambria" panose="02040503050406030204" pitchFamily="18" charset="0"/>
                <a:cs typeface="Times New Roman" panose="02020603050405020304" pitchFamily="18" charset="0"/>
              </a:rPr>
              <a:t>Source – peace software</a:t>
            </a:r>
            <a:r>
              <a:rPr lang="en-US" sz="1000" kern="1200" dirty="0">
                <a:solidFill>
                  <a:srgbClr val="0070C0"/>
                </a:solidFill>
                <a:effectLst/>
                <a:latin typeface="+mj-lt"/>
                <a:ea typeface="Cambria" panose="02040503050406030204" pitchFamily="18" charset="0"/>
                <a:cs typeface="Times New Roman" panose="02020603050405020304" pitchFamily="18" charset="0"/>
              </a:rPr>
              <a:t> </a:t>
            </a:r>
            <a:endParaRPr lang="en-IN" sz="1400" dirty="0">
              <a:effectLst/>
              <a:latin typeface="+mj-lt"/>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F5293C-0C03-0E9D-1437-ED249FA92452}"/>
                  </a:ext>
                </a:extLst>
              </p:cNvPr>
              <p:cNvSpPr txBox="1"/>
              <p:nvPr/>
            </p:nvSpPr>
            <p:spPr>
              <a:xfrm>
                <a:off x="6540146" y="2885767"/>
                <a:ext cx="2509341" cy="338554"/>
              </a:xfrm>
              <a:prstGeom prst="rect">
                <a:avLst/>
              </a:prstGeom>
              <a:noFill/>
            </p:spPr>
            <p:txBody>
              <a:bodyPr wrap="none" rtlCol="0">
                <a:spAutoFit/>
              </a:bodyPr>
              <a:lstStyle/>
              <a:p>
                <a:r>
                  <a:rPr lang="en-IN" sz="1400" dirty="0"/>
                  <a:t>Assuming</a:t>
                </a:r>
                <a:r>
                  <a:rPr lang="en-IN" sz="1600" dirty="0"/>
                  <a:t> </a:t>
                </a:r>
                <a14:m>
                  <m:oMath xmlns:m="http://schemas.openxmlformats.org/officeDocument/2006/math">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m:rPr>
                                <m:sty m:val="p"/>
                              </m:rPr>
                              <a:rPr lang="en-US" sz="1600" b="0" i="0" smtClean="0">
                                <a:latin typeface="Cambria Math" panose="02040503050406030204" pitchFamily="18" charset="0"/>
                              </a:rPr>
                              <m:t>m</m:t>
                            </m:r>
                          </m:e>
                        </m:acc>
                      </m:e>
                      <m:sub>
                        <m:r>
                          <m:rPr>
                            <m:sty m:val="p"/>
                          </m:rPr>
                          <a:rPr lang="en-US" sz="1600" b="0" i="0" smtClean="0">
                            <a:latin typeface="Cambria Math" panose="02040503050406030204" pitchFamily="18" charset="0"/>
                          </a:rPr>
                          <m:t>air</m:t>
                        </m:r>
                      </m:sub>
                    </m:sSub>
                  </m:oMath>
                </a14:m>
                <a:r>
                  <a:rPr lang="en-IN" sz="1600" dirty="0"/>
                  <a:t> </a:t>
                </a:r>
                <a14:m>
                  <m:oMath xmlns:m="http://schemas.openxmlformats.org/officeDocument/2006/math">
                    <m:r>
                      <a:rPr lang="en-US" sz="160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60% </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m:rPr>
                                <m:sty m:val="p"/>
                              </m:rPr>
                              <a:rPr lang="en-US" sz="1600">
                                <a:latin typeface="Cambria Math" panose="02040503050406030204" pitchFamily="18" charset="0"/>
                              </a:rPr>
                              <m:t>m</m:t>
                            </m:r>
                          </m:e>
                        </m:acc>
                      </m:e>
                      <m:sub>
                        <m:r>
                          <m:rPr>
                            <m:sty m:val="p"/>
                          </m:rPr>
                          <a:rPr lang="en-US" sz="1600">
                            <a:latin typeface="Cambria Math" panose="02040503050406030204" pitchFamily="18" charset="0"/>
                          </a:rPr>
                          <m:t>PG</m:t>
                        </m:r>
                      </m:sub>
                    </m:sSub>
                  </m:oMath>
                </a14:m>
                <a:endParaRPr lang="en-IN" dirty="0"/>
              </a:p>
            </p:txBody>
          </p:sp>
        </mc:Choice>
        <mc:Fallback xmlns="">
          <p:sp>
            <p:nvSpPr>
              <p:cNvPr id="12" name="TextBox 11">
                <a:extLst>
                  <a:ext uri="{FF2B5EF4-FFF2-40B4-BE49-F238E27FC236}">
                    <a16:creationId xmlns:a16="http://schemas.microsoft.com/office/drawing/2014/main" id="{CAF5293C-0C03-0E9D-1437-ED249FA92452}"/>
                  </a:ext>
                </a:extLst>
              </p:cNvPr>
              <p:cNvSpPr txBox="1">
                <a:spLocks noRot="1" noChangeAspect="1" noMove="1" noResize="1" noEditPoints="1" noAdjustHandles="1" noChangeArrowheads="1" noChangeShapeType="1" noTextEdit="1"/>
              </p:cNvSpPr>
              <p:nvPr/>
            </p:nvSpPr>
            <p:spPr>
              <a:xfrm>
                <a:off x="6540146" y="2885767"/>
                <a:ext cx="2509341" cy="338554"/>
              </a:xfrm>
              <a:prstGeom prst="rect">
                <a:avLst/>
              </a:prstGeom>
              <a:blipFill>
                <a:blip r:embed="rId3"/>
                <a:stretch>
                  <a:fillRect l="-730" b="-16071"/>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5F132B70-80F0-F985-2E5E-AD7041E563F1}"/>
              </a:ext>
            </a:extLst>
          </p:cNvPr>
          <p:cNvSpPr txBox="1"/>
          <p:nvPr/>
        </p:nvSpPr>
        <p:spPr>
          <a:xfrm>
            <a:off x="6919971" y="3359646"/>
            <a:ext cx="2203270" cy="307777"/>
          </a:xfrm>
          <a:prstGeom prst="rect">
            <a:avLst/>
          </a:prstGeom>
          <a:noFill/>
        </p:spPr>
        <p:txBody>
          <a:bodyPr wrap="square">
            <a:spAutoFit/>
          </a:bodyPr>
          <a:lstStyle/>
          <a:p>
            <a:r>
              <a:rPr lang="el-GR" sz="1400" kern="1200" dirty="0">
                <a:solidFill>
                  <a:srgbClr val="000000"/>
                </a:solidFill>
                <a:effectLst/>
                <a:latin typeface="+mj-lt"/>
                <a:ea typeface="Times New Roman" panose="02020603050405020304" pitchFamily="18" charset="0"/>
              </a:rPr>
              <a:t>ρ </a:t>
            </a:r>
            <a:r>
              <a:rPr lang="en-IN" sz="1400" kern="1200" dirty="0">
                <a:solidFill>
                  <a:srgbClr val="000000"/>
                </a:solidFill>
                <a:effectLst/>
                <a:latin typeface="+mj-lt"/>
                <a:ea typeface="Times New Roman" panose="02020603050405020304" pitchFamily="18" charset="0"/>
              </a:rPr>
              <a:t>= </a:t>
            </a:r>
            <a:r>
              <a:rPr lang="en-US" sz="1400" kern="1200" dirty="0">
                <a:solidFill>
                  <a:srgbClr val="000000"/>
                </a:solidFill>
                <a:effectLst/>
                <a:latin typeface="+mj-lt"/>
                <a:ea typeface="Times New Roman" panose="02020603050405020304" pitchFamily="18" charset="0"/>
                <a:cs typeface="Times New Roman" panose="02020603050405020304" pitchFamily="18" charset="0"/>
              </a:rPr>
              <a:t>0.9886</a:t>
            </a:r>
            <a:r>
              <a:rPr lang="en-US" sz="1400" dirty="0">
                <a:solidFill>
                  <a:srgbClr val="000000"/>
                </a:solidFill>
                <a:latin typeface="+mj-lt"/>
                <a:ea typeface="Times New Roman" panose="02020603050405020304" pitchFamily="18" charset="0"/>
                <a:cs typeface="Times New Roman" panose="02020603050405020304" pitchFamily="18" charset="0"/>
              </a:rPr>
              <a:t> kg/m3</a:t>
            </a:r>
            <a:endParaRPr lang="en-IN" sz="1400" dirty="0">
              <a:effectLst/>
              <a:latin typeface="+mj-lt"/>
              <a:ea typeface="Cambria" panose="020405030504060302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C5C91105-FC69-8C81-FE70-668F97E546B5}"/>
              </a:ext>
            </a:extLst>
          </p:cNvPr>
          <p:cNvSpPr/>
          <p:nvPr/>
        </p:nvSpPr>
        <p:spPr>
          <a:xfrm>
            <a:off x="6820252" y="3243054"/>
            <a:ext cx="1766495" cy="540959"/>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0" name="Date Placeholder 19">
            <a:extLst>
              <a:ext uri="{FF2B5EF4-FFF2-40B4-BE49-F238E27FC236}">
                <a16:creationId xmlns:a16="http://schemas.microsoft.com/office/drawing/2014/main" id="{3138A17D-D6EF-4D93-2BBF-9DB6265400EF}"/>
              </a:ext>
            </a:extLst>
          </p:cNvPr>
          <p:cNvSpPr>
            <a:spLocks noGrp="1"/>
          </p:cNvSpPr>
          <p:nvPr>
            <p:ph type="dt" sz="half" idx="10"/>
          </p:nvPr>
        </p:nvSpPr>
        <p:spPr/>
        <p:txBody>
          <a:bodyPr/>
          <a:lstStyle/>
          <a:p>
            <a:r>
              <a:rPr lang="en-US"/>
              <a:t>10/9/2023</a:t>
            </a:r>
            <a:endParaRPr lang="en-US" dirty="0"/>
          </a:p>
        </p:txBody>
      </p:sp>
      <p:sp>
        <p:nvSpPr>
          <p:cNvPr id="21" name="Slide Number Placeholder 20">
            <a:extLst>
              <a:ext uri="{FF2B5EF4-FFF2-40B4-BE49-F238E27FC236}">
                <a16:creationId xmlns:a16="http://schemas.microsoft.com/office/drawing/2014/main" id="{00782DEA-E409-7218-37D8-5D6AC34E6C9F}"/>
              </a:ext>
            </a:extLst>
          </p:cNvPr>
          <p:cNvSpPr>
            <a:spLocks noGrp="1"/>
          </p:cNvSpPr>
          <p:nvPr>
            <p:ph type="sldNum" sz="quarter" idx="12"/>
          </p:nvPr>
        </p:nvSpPr>
        <p:spPr/>
        <p:txBody>
          <a:bodyPr/>
          <a:lstStyle/>
          <a:p>
            <a:fld id="{3BD29BA5-4D91-4428-9154-B727B9C83D84}" type="slidenum">
              <a:rPr lang="en-US" smtClean="0"/>
              <a:pPr/>
              <a:t>10</a:t>
            </a:fld>
            <a:endParaRPr lang="en-US" dirty="0"/>
          </a:p>
        </p:txBody>
      </p:sp>
      <p:sp>
        <p:nvSpPr>
          <p:cNvPr id="22" name="Footer Placeholder 21">
            <a:extLst>
              <a:ext uri="{FF2B5EF4-FFF2-40B4-BE49-F238E27FC236}">
                <a16:creationId xmlns:a16="http://schemas.microsoft.com/office/drawing/2014/main" id="{DDDDD0CA-BCD8-72A5-C5A3-DB57BD9B53B7}"/>
              </a:ext>
            </a:extLst>
          </p:cNvPr>
          <p:cNvSpPr>
            <a:spLocks noGrp="1"/>
          </p:cNvSpPr>
          <p:nvPr>
            <p:ph type="ftr" sz="quarter" idx="11"/>
          </p:nvPr>
        </p:nvSpPr>
        <p:spPr/>
        <p:txBody>
          <a:bodyPr/>
          <a:lstStyle/>
          <a:p>
            <a:r>
              <a:rPr lang="en-US"/>
              <a:t>BTP Mid Term Presentation</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4B7739-1A8B-CD1D-6517-C045477516E0}"/>
                  </a:ext>
                </a:extLst>
              </p:cNvPr>
              <p:cNvSpPr txBox="1"/>
              <p:nvPr/>
            </p:nvSpPr>
            <p:spPr>
              <a:xfrm>
                <a:off x="3857165" y="790255"/>
                <a:ext cx="4630270" cy="524503"/>
              </a:xfrm>
              <a:prstGeom prst="rect">
                <a:avLst/>
              </a:prstGeom>
              <a:noFill/>
            </p:spPr>
            <p:txBody>
              <a:bodyPr wrap="square">
                <a:spAutoFit/>
              </a:bodyPr>
              <a:lstStyle/>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T </a:t>
                </a:r>
                <a:r>
                  <a:rPr kumimoji="0" lang="en-US" sz="1400" b="0" i="0" u="none" strike="noStrike" kern="1200" cap="none" spc="0" normalizeH="0" baseline="-2500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avg</a:t>
                </a:r>
                <a:r>
                  <a:rPr kumimoji="0" lang="en-US" sz="1400" b="0" i="0" u="none" strike="noStrike" kern="1200" cap="none" spc="0" normalizeH="0" baseline="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 = </a:t>
                </a:r>
                <a14:m>
                  <m:oMath xmlns:m="http://schemas.openxmlformats.org/officeDocument/2006/math">
                    <m:f>
                      <m:fPr>
                        <m:ctrlPr>
                          <a:rPr kumimoji="0" lang="en-IN" sz="14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angal" panose="02040503050203030202" pitchFamily="18" charset="0"/>
                          </a:rPr>
                        </m:ctrlPr>
                      </m:fPr>
                      <m:num>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angal" panose="02040503050203030202" pitchFamily="18" charset="0"/>
                          </a:rPr>
                          <m:t>(1</m:t>
                        </m:r>
                        <m:r>
                          <a:rPr kumimoji="0" lang="en-IN" sz="1400" b="0" i="0"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Mangal" panose="02040503050203030202" pitchFamily="18" charset="0"/>
                          </a:rPr>
                          <m:t>2</m:t>
                        </m:r>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angal" panose="02040503050203030202" pitchFamily="18" charset="0"/>
                          </a:rPr>
                          <m:t>0+30)</m:t>
                        </m:r>
                      </m:num>
                      <m:den>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Mangal" panose="02040503050203030202" pitchFamily="18" charset="0"/>
                          </a:rPr>
                          <m:t>2</m:t>
                        </m:r>
                      </m:den>
                    </m:f>
                  </m:oMath>
                </a14:m>
                <a:r>
                  <a:rPr kumimoji="0" lang="en-US" sz="1400" b="0" i="0" u="none" strike="noStrike" kern="1200" cap="none" spc="0" normalizeH="0" baseline="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 = 75</a:t>
                </a:r>
                <a:r>
                  <a:rPr kumimoji="0" lang="en-US" sz="1400" b="0" i="0" u="none" strike="noStrike" kern="1200" cap="none" spc="0" normalizeH="0" baseline="3000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 O</a:t>
                </a:r>
                <a:r>
                  <a:rPr kumimoji="0" lang="en-US" sz="1400" b="0" i="0" u="none" strike="noStrike" kern="1200" cap="none" spc="0" normalizeH="0" baseline="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C = 348K</a:t>
                </a:r>
                <a:endParaRPr kumimoji="0" lang="en-IN" sz="1200" b="0" i="0" u="none" strike="noStrike" kern="1200" cap="none" spc="0" normalizeH="0" baseline="0" noProof="0" dirty="0">
                  <a:ln>
                    <a:noFill/>
                  </a:ln>
                  <a:solidFill>
                    <a:prstClr val="black"/>
                  </a:solidFill>
                  <a:effectLst/>
                  <a:uLnTx/>
                  <a:uFillTx/>
                  <a:latin typeface="Arial "/>
                  <a:ea typeface="+mn-ea"/>
                  <a:cs typeface="+mn-cs"/>
                </a:endParaRPr>
              </a:p>
            </p:txBody>
          </p:sp>
        </mc:Choice>
        <mc:Fallback xmlns="">
          <p:sp>
            <p:nvSpPr>
              <p:cNvPr id="13" name="TextBox 12">
                <a:extLst>
                  <a:ext uri="{FF2B5EF4-FFF2-40B4-BE49-F238E27FC236}">
                    <a16:creationId xmlns:a16="http://schemas.microsoft.com/office/drawing/2014/main" id="{B44B7739-1A8B-CD1D-6517-C045477516E0}"/>
                  </a:ext>
                </a:extLst>
              </p:cNvPr>
              <p:cNvSpPr txBox="1">
                <a:spLocks noRot="1" noChangeAspect="1" noMove="1" noResize="1" noEditPoints="1" noAdjustHandles="1" noChangeArrowheads="1" noChangeShapeType="1" noTextEdit="1"/>
              </p:cNvSpPr>
              <p:nvPr/>
            </p:nvSpPr>
            <p:spPr>
              <a:xfrm>
                <a:off x="3857165" y="790255"/>
                <a:ext cx="4630270" cy="524503"/>
              </a:xfrm>
              <a:prstGeom prst="rect">
                <a:avLst/>
              </a:prstGeom>
              <a:blipFill>
                <a:blip r:embed="rId6"/>
                <a:stretch>
                  <a:fillRect l="-264" b="-2326"/>
                </a:stretch>
              </a:blipFill>
            </p:spPr>
            <p:txBody>
              <a:bodyPr/>
              <a:lstStyle/>
              <a:p>
                <a:r>
                  <a:rPr lang="en-IN">
                    <a:noFill/>
                  </a:rPr>
                  <a:t> </a:t>
                </a:r>
              </a:p>
            </p:txBody>
          </p:sp>
        </mc:Fallback>
      </mc:AlternateContent>
      <p:sp>
        <p:nvSpPr>
          <p:cNvPr id="16" name="Rectangle 15">
            <a:extLst>
              <a:ext uri="{FF2B5EF4-FFF2-40B4-BE49-F238E27FC236}">
                <a16:creationId xmlns:a16="http://schemas.microsoft.com/office/drawing/2014/main" id="{283CCD6B-921D-277C-69E6-FD4AFDC1CD85}"/>
              </a:ext>
            </a:extLst>
          </p:cNvPr>
          <p:cNvSpPr/>
          <p:nvPr/>
        </p:nvSpPr>
        <p:spPr>
          <a:xfrm>
            <a:off x="492702" y="3776342"/>
            <a:ext cx="2547840" cy="35491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9" name="TextBox 18">
            <a:extLst>
              <a:ext uri="{FF2B5EF4-FFF2-40B4-BE49-F238E27FC236}">
                <a16:creationId xmlns:a16="http://schemas.microsoft.com/office/drawing/2014/main" id="{A7FED7EE-9F7A-2F45-B336-BE9D82DC6EAA}"/>
              </a:ext>
            </a:extLst>
          </p:cNvPr>
          <p:cNvSpPr txBox="1"/>
          <p:nvPr/>
        </p:nvSpPr>
        <p:spPr>
          <a:xfrm>
            <a:off x="3827671" y="1283684"/>
            <a:ext cx="3493131" cy="69871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400" kern="1200" dirty="0">
                <a:solidFill>
                  <a:srgbClr val="000000"/>
                </a:solidFill>
                <a:effectLst/>
                <a:latin typeface="Arial "/>
                <a:ea typeface="Times New Roman" panose="02020603050405020304" pitchFamily="18" charset="0"/>
                <a:cs typeface="Times New Roman" panose="02020603050405020304" pitchFamily="18" charset="0"/>
              </a:rPr>
              <a:t>We are </a:t>
            </a:r>
            <a:r>
              <a:rPr lang="en-US" sz="1400" dirty="0">
                <a:solidFill>
                  <a:srgbClr val="000000"/>
                </a:solidFill>
                <a:latin typeface="Arial "/>
                <a:ea typeface="Times New Roman" panose="02020603050405020304" pitchFamily="18" charset="0"/>
                <a:cs typeface="Times New Roman" panose="02020603050405020304" pitchFamily="18" charset="0"/>
              </a:rPr>
              <a:t>calculating density</a:t>
            </a:r>
            <a:r>
              <a:rPr lang="en-US" sz="1400" kern="1200" dirty="0">
                <a:solidFill>
                  <a:srgbClr val="000000"/>
                </a:solidFill>
                <a:effectLst/>
                <a:latin typeface="Arial "/>
                <a:ea typeface="Times New Roman" panose="02020603050405020304" pitchFamily="18" charset="0"/>
                <a:cs typeface="Times New Roman" panose="02020603050405020304" pitchFamily="18" charset="0"/>
              </a:rPr>
              <a:t> by weightage average</a:t>
            </a:r>
            <a:endParaRPr lang="en-IN" sz="1400" dirty="0">
              <a:latin typeface="Arial "/>
              <a:ea typeface="Cambria" panose="02040503050406030204" pitchFamily="18" charset="0"/>
              <a:cs typeface="Times New Roman" panose="02020603050405020304" pitchFamily="18" charset="0"/>
            </a:endParaRPr>
          </a:p>
        </p:txBody>
      </p:sp>
      <p:grpSp>
        <p:nvGrpSpPr>
          <p:cNvPr id="42" name="Group 41">
            <a:extLst>
              <a:ext uri="{FF2B5EF4-FFF2-40B4-BE49-F238E27FC236}">
                <a16:creationId xmlns:a16="http://schemas.microsoft.com/office/drawing/2014/main" id="{40D29090-5135-7095-2036-368C9653591C}"/>
              </a:ext>
            </a:extLst>
          </p:cNvPr>
          <p:cNvGrpSpPr>
            <a:grpSpLocks noChangeAspect="1"/>
          </p:cNvGrpSpPr>
          <p:nvPr/>
        </p:nvGrpSpPr>
        <p:grpSpPr>
          <a:xfrm>
            <a:off x="6785170" y="856637"/>
            <a:ext cx="2059317" cy="1615076"/>
            <a:chOff x="802882" y="4214229"/>
            <a:chExt cx="2344948" cy="1839091"/>
          </a:xfrm>
        </p:grpSpPr>
        <p:grpSp>
          <p:nvGrpSpPr>
            <p:cNvPr id="40" name="Group 39">
              <a:extLst>
                <a:ext uri="{FF2B5EF4-FFF2-40B4-BE49-F238E27FC236}">
                  <a16:creationId xmlns:a16="http://schemas.microsoft.com/office/drawing/2014/main" id="{F9E73DB6-4B4A-092A-3BE3-809ED36CC2F8}"/>
                </a:ext>
              </a:extLst>
            </p:cNvPr>
            <p:cNvGrpSpPr/>
            <p:nvPr/>
          </p:nvGrpSpPr>
          <p:grpSpPr>
            <a:xfrm>
              <a:off x="802882" y="4214229"/>
              <a:ext cx="2344948" cy="1839091"/>
              <a:chOff x="742974" y="4167054"/>
              <a:chExt cx="2344948" cy="1839091"/>
            </a:xfrm>
          </p:grpSpPr>
          <p:grpSp>
            <p:nvGrpSpPr>
              <p:cNvPr id="34" name="Group 33">
                <a:extLst>
                  <a:ext uri="{FF2B5EF4-FFF2-40B4-BE49-F238E27FC236}">
                    <a16:creationId xmlns:a16="http://schemas.microsoft.com/office/drawing/2014/main" id="{953584F6-140B-87C0-1555-BDC80BD78E1E}"/>
                  </a:ext>
                </a:extLst>
              </p:cNvPr>
              <p:cNvGrpSpPr/>
              <p:nvPr/>
            </p:nvGrpSpPr>
            <p:grpSpPr>
              <a:xfrm>
                <a:off x="742974" y="4167054"/>
                <a:ext cx="2206509" cy="1604497"/>
                <a:chOff x="-31191" y="4373550"/>
                <a:chExt cx="1269381" cy="1317382"/>
              </a:xfrm>
            </p:grpSpPr>
            <p:sp>
              <p:nvSpPr>
                <p:cNvPr id="23" name="Rectangle 22">
                  <a:extLst>
                    <a:ext uri="{FF2B5EF4-FFF2-40B4-BE49-F238E27FC236}">
                      <a16:creationId xmlns:a16="http://schemas.microsoft.com/office/drawing/2014/main" id="{369B9E4C-3E9F-AC6E-36B9-402E866AEC7A}"/>
                    </a:ext>
                  </a:extLst>
                </p:cNvPr>
                <p:cNvSpPr/>
                <p:nvPr/>
              </p:nvSpPr>
              <p:spPr>
                <a:xfrm>
                  <a:off x="433212" y="4854377"/>
                  <a:ext cx="488059" cy="470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4" name="Straight Arrow Connector 23">
                  <a:extLst>
                    <a:ext uri="{FF2B5EF4-FFF2-40B4-BE49-F238E27FC236}">
                      <a16:creationId xmlns:a16="http://schemas.microsoft.com/office/drawing/2014/main" id="{0E01F435-114C-6123-AF57-477566E42A0D}"/>
                    </a:ext>
                  </a:extLst>
                </p:cNvPr>
                <p:cNvCxnSpPr>
                  <a:cxnSpLocks/>
                </p:cNvCxnSpPr>
                <p:nvPr/>
              </p:nvCxnSpPr>
              <p:spPr>
                <a:xfrm flipV="1">
                  <a:off x="526080" y="5322789"/>
                  <a:ext cx="0" cy="3429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F18FF2C-2E7B-7B10-3C4D-7E0FAA941DEA}"/>
                    </a:ext>
                  </a:extLst>
                </p:cNvPr>
                <p:cNvSpPr txBox="1"/>
                <p:nvPr/>
              </p:nvSpPr>
              <p:spPr>
                <a:xfrm>
                  <a:off x="-31191" y="5431955"/>
                  <a:ext cx="714434" cy="258977"/>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PG</a:t>
                  </a:r>
                  <a:endParaRPr lang="en-US" sz="1050"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5FD568A9-8102-C3CF-9649-CD5DAEECDC00}"/>
                    </a:ext>
                  </a:extLst>
                </p:cNvPr>
                <p:cNvCxnSpPr>
                  <a:cxnSpLocks/>
                </p:cNvCxnSpPr>
                <p:nvPr/>
              </p:nvCxnSpPr>
              <p:spPr>
                <a:xfrm flipV="1">
                  <a:off x="804686" y="5317698"/>
                  <a:ext cx="0" cy="3429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5C9396-7080-57BA-7B43-9DDFEF34DA3C}"/>
                    </a:ext>
                  </a:extLst>
                </p:cNvPr>
                <p:cNvSpPr txBox="1"/>
                <p:nvPr/>
              </p:nvSpPr>
              <p:spPr>
                <a:xfrm>
                  <a:off x="724508" y="5429765"/>
                  <a:ext cx="513682" cy="20363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Air</a:t>
                  </a:r>
                </a:p>
              </p:txBody>
            </p:sp>
            <p:cxnSp>
              <p:nvCxnSpPr>
                <p:cNvPr id="28" name="Straight Arrow Connector 27">
                  <a:extLst>
                    <a:ext uri="{FF2B5EF4-FFF2-40B4-BE49-F238E27FC236}">
                      <a16:creationId xmlns:a16="http://schemas.microsoft.com/office/drawing/2014/main" id="{D98947CF-B340-30B4-D78E-8BB0396C2C3C}"/>
                    </a:ext>
                  </a:extLst>
                </p:cNvPr>
                <p:cNvCxnSpPr>
                  <a:cxnSpLocks/>
                </p:cNvCxnSpPr>
                <p:nvPr/>
              </p:nvCxnSpPr>
              <p:spPr>
                <a:xfrm flipV="1">
                  <a:off x="676992" y="4595336"/>
                  <a:ext cx="0" cy="3429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413D7C2-0D27-819C-D799-15E850262A3D}"/>
                    </a:ext>
                  </a:extLst>
                </p:cNvPr>
                <p:cNvSpPr txBox="1"/>
                <p:nvPr/>
              </p:nvSpPr>
              <p:spPr>
                <a:xfrm>
                  <a:off x="345247" y="4373550"/>
                  <a:ext cx="714434" cy="258977"/>
                </a:xfrm>
                <a:prstGeom prst="rect">
                  <a:avLst/>
                </a:prstGeom>
                <a:noFill/>
              </p:spPr>
              <p:txBody>
                <a:bodyPr wrap="square" rtlCol="0">
                  <a:spAutoFit/>
                </a:bodyPr>
                <a:lstStyle/>
                <a:p>
                  <a:pPr algn="ctr"/>
                  <a:r>
                    <a:rPr lang="en-US" sz="1200" dirty="0">
                      <a:solidFill>
                        <a:srgbClr val="C00000"/>
                      </a:solidFill>
                      <a:latin typeface="Arial" panose="020B0604020202020204" pitchFamily="34" charset="0"/>
                      <a:cs typeface="Arial" panose="020B0604020202020204" pitchFamily="34" charset="0"/>
                    </a:rPr>
                    <a:t>Gas Mixture</a:t>
                  </a:r>
                </a:p>
              </p:txBody>
            </p:sp>
            <p:sp>
              <p:nvSpPr>
                <p:cNvPr id="30" name="TextBox 29">
                  <a:extLst>
                    <a:ext uri="{FF2B5EF4-FFF2-40B4-BE49-F238E27FC236}">
                      <a16:creationId xmlns:a16="http://schemas.microsoft.com/office/drawing/2014/main" id="{6D539FCE-3085-63F5-35C6-92245DF47CB3}"/>
                    </a:ext>
                  </a:extLst>
                </p:cNvPr>
                <p:cNvSpPr txBox="1"/>
                <p:nvPr/>
              </p:nvSpPr>
              <p:spPr>
                <a:xfrm>
                  <a:off x="386655" y="4979349"/>
                  <a:ext cx="581170" cy="415498"/>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Burner</a:t>
                  </a:r>
                </a:p>
              </p:txBody>
            </p:sp>
          </p:grpSp>
          <p:sp>
            <p:nvSpPr>
              <p:cNvPr id="38" name="TextBox 37">
                <a:extLst>
                  <a:ext uri="{FF2B5EF4-FFF2-40B4-BE49-F238E27FC236}">
                    <a16:creationId xmlns:a16="http://schemas.microsoft.com/office/drawing/2014/main" id="{E3B7183F-2090-C8AF-AB39-D9012D210D22}"/>
                  </a:ext>
                </a:extLst>
              </p:cNvPr>
              <p:cNvSpPr txBox="1"/>
              <p:nvPr/>
            </p:nvSpPr>
            <p:spPr>
              <a:xfrm>
                <a:off x="1009493" y="5690726"/>
                <a:ext cx="887350" cy="315419"/>
              </a:xfrm>
              <a:prstGeom prst="rect">
                <a:avLst/>
              </a:prstGeom>
              <a:noFill/>
            </p:spPr>
            <p:txBody>
              <a:bodyPr wrap="square">
                <a:spAutoFit/>
              </a:bodyPr>
              <a:lstStyle/>
              <a:p>
                <a:r>
                  <a:rPr kumimoji="0" lang="en-US" sz="1200" b="0" i="0" u="none" strike="noStrike" kern="1200" cap="none" spc="0" normalizeH="0" baseline="0" noProof="0" dirty="0">
                    <a:ln>
                      <a:noFill/>
                    </a:ln>
                    <a:solidFill>
                      <a:prstClr val="black"/>
                    </a:solidFill>
                    <a:effectLst/>
                    <a:uLnTx/>
                    <a:uFillTx/>
                    <a:latin typeface="Arial "/>
                    <a:ea typeface="+mn-ea"/>
                    <a:cs typeface="+mn-cs"/>
                  </a:rPr>
                  <a:t>(</a:t>
                </a:r>
                <a:r>
                  <a:rPr lang="en-US" sz="1200" dirty="0">
                    <a:solidFill>
                      <a:srgbClr val="000000"/>
                    </a:solidFill>
                    <a:latin typeface="Arial "/>
                    <a:cs typeface="Times New Roman" panose="02020603050405020304" pitchFamily="18" charset="0"/>
                  </a:rPr>
                  <a:t>120</a:t>
                </a:r>
                <a:r>
                  <a:rPr kumimoji="0" lang="en-US" sz="1200" b="0" i="0" u="none" strike="noStrike" kern="1200" cap="none" spc="0" normalizeH="0" baseline="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 </a:t>
                </a:r>
                <a:r>
                  <a:rPr kumimoji="0" lang="en-US" sz="1200" b="0" i="0" u="none" strike="noStrike" kern="1200" cap="none" spc="0" normalizeH="0" baseline="3000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O</a:t>
                </a:r>
                <a:r>
                  <a:rPr kumimoji="0" lang="en-US" sz="1200" b="0" i="0" u="none" strike="noStrike" kern="1200" cap="none" spc="0" normalizeH="0" baseline="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C)</a:t>
                </a:r>
                <a:endParaRPr lang="en-IN" sz="1600" dirty="0"/>
              </a:p>
            </p:txBody>
          </p:sp>
          <p:sp>
            <p:nvSpPr>
              <p:cNvPr id="39" name="TextBox 38">
                <a:extLst>
                  <a:ext uri="{FF2B5EF4-FFF2-40B4-BE49-F238E27FC236}">
                    <a16:creationId xmlns:a16="http://schemas.microsoft.com/office/drawing/2014/main" id="{C8ACF90C-C0F7-8095-8FA1-DB3A218F9C01}"/>
                  </a:ext>
                </a:extLst>
              </p:cNvPr>
              <p:cNvSpPr txBox="1"/>
              <p:nvPr/>
            </p:nvSpPr>
            <p:spPr>
              <a:xfrm>
                <a:off x="2200571" y="5646108"/>
                <a:ext cx="887351" cy="276999"/>
              </a:xfrm>
              <a:prstGeom prst="rect">
                <a:avLst/>
              </a:prstGeom>
              <a:noFill/>
            </p:spPr>
            <p:txBody>
              <a:bodyPr wrap="square">
                <a:spAutoFit/>
              </a:bodyPr>
              <a:lstStyle/>
              <a:p>
                <a:r>
                  <a:rPr kumimoji="0" lang="en-US" sz="1200" b="0" i="0" u="none" strike="noStrike" kern="1200" cap="none" spc="0" normalizeH="0" baseline="0" noProof="0" dirty="0">
                    <a:ln>
                      <a:noFill/>
                    </a:ln>
                    <a:solidFill>
                      <a:prstClr val="black"/>
                    </a:solidFill>
                    <a:effectLst/>
                    <a:uLnTx/>
                    <a:uFillTx/>
                    <a:latin typeface="Arial "/>
                    <a:ea typeface="+mn-ea"/>
                    <a:cs typeface="+mn-cs"/>
                  </a:rPr>
                  <a:t>(</a:t>
                </a:r>
                <a:r>
                  <a:rPr kumimoji="0" lang="en-US" sz="1200" b="0" i="0" u="none" strike="noStrike" kern="1200" cap="none" spc="0" normalizeH="0" baseline="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30 </a:t>
                </a:r>
                <a:r>
                  <a:rPr kumimoji="0" lang="en-US" sz="1200" b="0" i="0" u="none" strike="noStrike" kern="1200" cap="none" spc="0" normalizeH="0" baseline="3000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O</a:t>
                </a:r>
                <a:r>
                  <a:rPr kumimoji="0" lang="en-US" sz="1200" b="0" i="0" u="none" strike="noStrike" kern="1200" cap="none" spc="0" normalizeH="0" baseline="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C)</a:t>
                </a:r>
                <a:endParaRPr lang="en-IN" sz="1600" dirty="0"/>
              </a:p>
            </p:txBody>
          </p:sp>
        </p:grpSp>
        <p:sp>
          <p:nvSpPr>
            <p:cNvPr id="41" name="TextBox 40">
              <a:extLst>
                <a:ext uri="{FF2B5EF4-FFF2-40B4-BE49-F238E27FC236}">
                  <a16:creationId xmlns:a16="http://schemas.microsoft.com/office/drawing/2014/main" id="{2C87F4A5-6081-8033-05BB-8FF0363C88EE}"/>
                </a:ext>
              </a:extLst>
            </p:cNvPr>
            <p:cNvSpPr txBox="1"/>
            <p:nvPr/>
          </p:nvSpPr>
          <p:spPr>
            <a:xfrm>
              <a:off x="2033136" y="4394236"/>
              <a:ext cx="887351" cy="276999"/>
            </a:xfrm>
            <a:prstGeom prst="rect">
              <a:avLst/>
            </a:prstGeom>
            <a:noFill/>
          </p:spPr>
          <p:txBody>
            <a:bodyPr wrap="square">
              <a:spAutoFit/>
            </a:bodyPr>
            <a:lstStyle/>
            <a:p>
              <a:r>
                <a:rPr kumimoji="0" lang="en-US" sz="1200" b="0" i="0" u="none" strike="noStrike" kern="1200" cap="none" spc="0" normalizeH="0" baseline="0" noProof="0" dirty="0">
                  <a:ln>
                    <a:noFill/>
                  </a:ln>
                  <a:solidFill>
                    <a:prstClr val="black"/>
                  </a:solidFill>
                  <a:effectLst/>
                  <a:uLnTx/>
                  <a:uFillTx/>
                  <a:latin typeface="Arial "/>
                  <a:ea typeface="+mn-ea"/>
                  <a:cs typeface="+mn-cs"/>
                </a:rPr>
                <a:t>(</a:t>
              </a:r>
              <a:r>
                <a:rPr kumimoji="0" lang="en-US" sz="1200" b="0" i="0" u="none" strike="noStrike" kern="1200" cap="none" spc="0" normalizeH="0" baseline="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75 </a:t>
              </a:r>
              <a:r>
                <a:rPr kumimoji="0" lang="en-US" sz="1200" b="0" i="0" u="none" strike="noStrike" kern="1200" cap="none" spc="0" normalizeH="0" baseline="3000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O</a:t>
              </a:r>
              <a:r>
                <a:rPr kumimoji="0" lang="en-US" sz="1200" b="0" i="0" u="none" strike="noStrike" kern="1200" cap="none" spc="0" normalizeH="0" baseline="0" noProof="0" dirty="0">
                  <a:ln>
                    <a:noFill/>
                  </a:ln>
                  <a:solidFill>
                    <a:srgbClr val="000000"/>
                  </a:solidFill>
                  <a:effectLst/>
                  <a:uLnTx/>
                  <a:uFillTx/>
                  <a:latin typeface="Arial "/>
                  <a:ea typeface="Times New Roman" panose="02020603050405020304" pitchFamily="18" charset="0"/>
                  <a:cs typeface="Times New Roman" panose="02020603050405020304" pitchFamily="18" charset="0"/>
                </a:rPr>
                <a:t>C)</a:t>
              </a:r>
              <a:endParaRPr lang="en-IN" sz="1600" dirty="0"/>
            </a:p>
          </p:txBody>
        </p:sp>
      </p:grpSp>
      <p:graphicFrame>
        <p:nvGraphicFramePr>
          <p:cNvPr id="43" name="Table 42">
            <a:extLst>
              <a:ext uri="{FF2B5EF4-FFF2-40B4-BE49-F238E27FC236}">
                <a16:creationId xmlns:a16="http://schemas.microsoft.com/office/drawing/2014/main" id="{3F7C882C-E850-8638-10A6-1F9D934B9FAC}"/>
              </a:ext>
            </a:extLst>
          </p:cNvPr>
          <p:cNvGraphicFramePr>
            <a:graphicFrameLocks noGrp="1"/>
          </p:cNvGraphicFramePr>
          <p:nvPr>
            <p:extLst>
              <p:ext uri="{D42A27DB-BD31-4B8C-83A1-F6EECF244321}">
                <p14:modId xmlns:p14="http://schemas.microsoft.com/office/powerpoint/2010/main" val="3567864374"/>
              </p:ext>
            </p:extLst>
          </p:nvPr>
        </p:nvGraphicFramePr>
        <p:xfrm>
          <a:off x="90257" y="2014513"/>
          <a:ext cx="3546603" cy="457200"/>
        </p:xfrm>
        <a:graphic>
          <a:graphicData uri="http://schemas.openxmlformats.org/drawingml/2006/table">
            <a:tbl>
              <a:tblPr firstRow="1" bandRow="1">
                <a:tableStyleId>{5C22544A-7EE6-4342-B048-85BDC9FD1C3A}</a:tableStyleId>
              </a:tblPr>
              <a:tblGrid>
                <a:gridCol w="1336100">
                  <a:extLst>
                    <a:ext uri="{9D8B030D-6E8A-4147-A177-3AD203B41FA5}">
                      <a16:colId xmlns:a16="http://schemas.microsoft.com/office/drawing/2014/main" val="1982251776"/>
                    </a:ext>
                  </a:extLst>
                </a:gridCol>
                <a:gridCol w="1245174">
                  <a:extLst>
                    <a:ext uri="{9D8B030D-6E8A-4147-A177-3AD203B41FA5}">
                      <a16:colId xmlns:a16="http://schemas.microsoft.com/office/drawing/2014/main" val="3696644779"/>
                    </a:ext>
                  </a:extLst>
                </a:gridCol>
                <a:gridCol w="965329">
                  <a:extLst>
                    <a:ext uri="{9D8B030D-6E8A-4147-A177-3AD203B41FA5}">
                      <a16:colId xmlns:a16="http://schemas.microsoft.com/office/drawing/2014/main" val="1854615993"/>
                    </a:ext>
                  </a:extLst>
                </a:gridCol>
              </a:tblGrid>
              <a:tr h="376389">
                <a:tc>
                  <a:txBody>
                    <a:bodyPr/>
                    <a:lstStyle/>
                    <a:p>
                      <a:r>
                        <a:rPr lang="el-GR" sz="1200" b="0" dirty="0">
                          <a:solidFill>
                            <a:schemeClr val="tx1"/>
                          </a:solidFill>
                        </a:rPr>
                        <a:t>Ρ</a:t>
                      </a:r>
                      <a:r>
                        <a:rPr lang="en-IN" sz="1200" b="0" dirty="0">
                          <a:solidFill>
                            <a:schemeClr val="tx1"/>
                          </a:solidFill>
                        </a:rPr>
                        <a:t> </a:t>
                      </a:r>
                      <a:r>
                        <a:rPr lang="el-GR" sz="1200" b="0" dirty="0">
                          <a:solidFill>
                            <a:schemeClr val="tx1"/>
                          </a:solidFill>
                        </a:rPr>
                        <a:t>=</a:t>
                      </a:r>
                      <a:r>
                        <a:rPr lang="en-IN" sz="1200" b="0" dirty="0">
                          <a:solidFill>
                            <a:schemeClr val="tx1"/>
                          </a:solidFill>
                        </a:rPr>
                        <a:t> </a:t>
                      </a:r>
                      <a:r>
                        <a:rPr lang="el-GR" sz="1200" b="0" dirty="0">
                          <a:solidFill>
                            <a:schemeClr val="tx1"/>
                          </a:solidFill>
                        </a:rPr>
                        <a:t>1.164</a:t>
                      </a:r>
                      <a:r>
                        <a:rPr lang="en-IN" sz="1200" b="0" dirty="0">
                          <a:solidFill>
                            <a:schemeClr val="tx1"/>
                          </a:solidFill>
                        </a:rPr>
                        <a:t>kg/𝑚^3</a:t>
                      </a:r>
                    </a:p>
                  </a:txBody>
                  <a:tcPr>
                    <a:noFill/>
                  </a:tcPr>
                </a:tc>
                <a:tc>
                  <a:txBody>
                    <a:bodyPr/>
                    <a:lstStyle/>
                    <a:p>
                      <a:r>
                        <a:rPr lang="en-IN" sz="1200" b="0" dirty="0">
                          <a:solidFill>
                            <a:schemeClr val="tx1"/>
                          </a:solidFill>
                        </a:rPr>
                        <a:t>d = 52.48mm </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V = 0.1m/s</a:t>
                      </a:r>
                    </a:p>
                    <a:p>
                      <a:endParaRPr lang="en-IN" sz="1200" b="0" dirty="0">
                        <a:solidFill>
                          <a:schemeClr val="tx1"/>
                        </a:solidFill>
                      </a:endParaRPr>
                    </a:p>
                  </a:txBody>
                  <a:tcPr>
                    <a:noFill/>
                  </a:tcPr>
                </a:tc>
                <a:extLst>
                  <a:ext uri="{0D108BD9-81ED-4DB2-BD59-A6C34878D82A}">
                    <a16:rowId xmlns:a16="http://schemas.microsoft.com/office/drawing/2014/main" val="3036259900"/>
                  </a:ext>
                </a:extLst>
              </a:tr>
            </a:tbl>
          </a:graphicData>
        </a:graphic>
      </p:graphicFrame>
      <p:grpSp>
        <p:nvGrpSpPr>
          <p:cNvPr id="9" name="Group 8">
            <a:extLst>
              <a:ext uri="{FF2B5EF4-FFF2-40B4-BE49-F238E27FC236}">
                <a16:creationId xmlns:a16="http://schemas.microsoft.com/office/drawing/2014/main" id="{D62650FB-F0CD-1C20-6075-C40748A13A85}"/>
              </a:ext>
            </a:extLst>
          </p:cNvPr>
          <p:cNvGrpSpPr/>
          <p:nvPr/>
        </p:nvGrpSpPr>
        <p:grpSpPr>
          <a:xfrm>
            <a:off x="3814428" y="4146288"/>
            <a:ext cx="5128350" cy="2133148"/>
            <a:chOff x="3814428" y="4146288"/>
            <a:chExt cx="5128350" cy="2133148"/>
          </a:xfrm>
        </p:grpSpPr>
        <p:grpSp>
          <p:nvGrpSpPr>
            <p:cNvPr id="3" name="Group 2">
              <a:extLst>
                <a:ext uri="{FF2B5EF4-FFF2-40B4-BE49-F238E27FC236}">
                  <a16:creationId xmlns:a16="http://schemas.microsoft.com/office/drawing/2014/main" id="{42B8C850-FDD5-B15A-F29B-47AE5C71A580}"/>
                </a:ext>
              </a:extLst>
            </p:cNvPr>
            <p:cNvGrpSpPr/>
            <p:nvPr/>
          </p:nvGrpSpPr>
          <p:grpSpPr>
            <a:xfrm>
              <a:off x="3814428" y="4146288"/>
              <a:ext cx="5128350" cy="2133148"/>
              <a:chOff x="3921137" y="4418133"/>
              <a:chExt cx="5128350" cy="2133148"/>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6E88EE-22E0-866A-E446-CB7F489BD02D}"/>
                      </a:ext>
                    </a:extLst>
                  </p:cNvPr>
                  <p:cNvSpPr txBox="1"/>
                  <p:nvPr/>
                </p:nvSpPr>
                <p:spPr>
                  <a:xfrm>
                    <a:off x="3921137" y="4418133"/>
                    <a:ext cx="5128350" cy="2133148"/>
                  </a:xfrm>
                  <a:prstGeom prst="rect">
                    <a:avLst/>
                  </a:prstGeom>
                  <a:noFill/>
                </p:spPr>
                <p:txBody>
                  <a:bodyPr wrap="square">
                    <a:spAutoFit/>
                  </a:bodyPr>
                  <a:lstStyle/>
                  <a:p>
                    <a:pPr marL="285750" indent="-285750">
                      <a:spcAft>
                        <a:spcPts val="1000"/>
                      </a:spcAft>
                      <a:buFont typeface="Wingdings" panose="05000000000000000000" pitchFamily="2" charset="2"/>
                      <a:buChar char="Ø"/>
                    </a:pPr>
                    <a:r>
                      <a:rPr lang="en-US" sz="1400" dirty="0">
                        <a:effectLst/>
                        <a:latin typeface="Arial "/>
                        <a:ea typeface="Cambria" panose="02040503050406030204" pitchFamily="18" charset="0"/>
                        <a:cs typeface="Times New Roman" panose="02020603050405020304" pitchFamily="18" charset="0"/>
                      </a:rPr>
                      <a:t>After air mixing total amount =&gt; (1+0.6)</a:t>
                    </a:r>
                    <a14:m>
                      <m:oMath xmlns:m="http://schemas.openxmlformats.org/officeDocument/2006/math">
                        <m:sSub>
                          <m:sSubPr>
                            <m:ctrlPr>
                              <a:rPr lang="en-IN" sz="14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acc>
                              <m:accPr>
                                <m:chr m:val="̇"/>
                                <m:ctrlPr>
                                  <a:rPr lang="en-IN" sz="14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accPr>
                              <m:e>
                                <m:r>
                                  <m:rPr>
                                    <m:sty m:val="p"/>
                                  </m:rPr>
                                  <a:rPr lang="en-US" sz="1400"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m:t>
                                </m:r>
                              </m:e>
                            </m:acc>
                          </m:e>
                          <m:sub>
                            <m:r>
                              <m:rPr>
                                <m:sty m:val="p"/>
                              </m:rPr>
                              <a:rPr lang="en-US" sz="1400"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PG</m:t>
                            </m:r>
                          </m:sub>
                        </m:sSub>
                      </m:oMath>
                    </a14:m>
                    <a:r>
                      <a:rPr lang="en-US" sz="1400" kern="1200" dirty="0">
                        <a:solidFill>
                          <a:srgbClr val="000000"/>
                        </a:solidFill>
                        <a:effectLst/>
                        <a:latin typeface="Arial "/>
                        <a:ea typeface="Cambria" panose="02040503050406030204" pitchFamily="18" charset="0"/>
                        <a:cs typeface="Times New Roman" panose="02020603050405020304" pitchFamily="18" charset="0"/>
                      </a:rPr>
                      <a:t> </a:t>
                    </a:r>
                    <a14:m>
                      <m:oMath xmlns:m="http://schemas.openxmlformats.org/officeDocument/2006/math">
                        <m:r>
                          <a:rPr lang="en-US" sz="140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1400" kern="1200" dirty="0">
                        <a:solidFill>
                          <a:srgbClr val="000000"/>
                        </a:solidFill>
                        <a:effectLst/>
                        <a:latin typeface="Arial "/>
                        <a:ea typeface="Times New Roman" panose="02020603050405020304" pitchFamily="18" charset="0"/>
                        <a:cs typeface="Times New Roman" panose="02020603050405020304" pitchFamily="18" charset="0"/>
                      </a:rPr>
                      <a:t>  5</a:t>
                    </a:r>
                    <a14:m>
                      <m:oMath xmlns:m="http://schemas.openxmlformats.org/officeDocument/2006/math">
                        <m:r>
                          <a:rPr lang="en-US" sz="14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 </m:t>
                        </m:r>
                        <m:d>
                          <m:dPr>
                            <m:ctrlPr>
                              <a:rPr lang="en-IN" sz="14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f>
                              <m:fPr>
                                <m:ctrlPr>
                                  <a:rPr lang="en-IN" sz="14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fPr>
                              <m:num>
                                <m:r>
                                  <m:rPr>
                                    <m:sty m:val="p"/>
                                  </m:rPr>
                                  <a:rPr lang="en-US" sz="1400"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kg</m:t>
                                </m:r>
                              </m:num>
                              <m:den>
                                <m:r>
                                  <m:rPr>
                                    <m:sty m:val="p"/>
                                  </m:rPr>
                                  <a:rPr lang="en-US" sz="1400"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hr</m:t>
                                </m:r>
                              </m:den>
                            </m:f>
                          </m:e>
                        </m:d>
                      </m:oMath>
                    </a14:m>
                    <a:endParaRPr lang="en-US" sz="1400" kern="1200" dirty="0">
                      <a:solidFill>
                        <a:srgbClr val="000000"/>
                      </a:solidFill>
                      <a:effectLst/>
                      <a:latin typeface="Arial "/>
                      <a:ea typeface="Times New Roman" panose="02020603050405020304" pitchFamily="18" charset="0"/>
                      <a:cs typeface="Arial" panose="020B0604020202020204" pitchFamily="34" charset="0"/>
                    </a:endParaRPr>
                  </a:p>
                  <a:p>
                    <a:pPr marL="285750" indent="-285750">
                      <a:spcAft>
                        <a:spcPts val="1000"/>
                      </a:spcAft>
                      <a:buFont typeface="Wingdings" panose="05000000000000000000" pitchFamily="2" charset="2"/>
                      <a:buChar char="Ø"/>
                    </a:pPr>
                    <a:r>
                      <a:rPr lang="en-IN" sz="1400" dirty="0">
                        <a:effectLst/>
                        <a:latin typeface="Arial "/>
                        <a:ea typeface="Cambria" panose="02040503050406030204" pitchFamily="18" charset="0"/>
                        <a:cs typeface="Times New Roman" panose="02020603050405020304" pitchFamily="18" charset="0"/>
                      </a:rPr>
                      <a:t>Let the total no. of holes </a:t>
                    </a:r>
                    <a:r>
                      <a:rPr lang="en-IN" sz="1400" dirty="0">
                        <a:latin typeface="Arial "/>
                        <a:ea typeface="Cambria" panose="02040503050406030204" pitchFamily="18" charset="0"/>
                        <a:cs typeface="Times New Roman" panose="02020603050405020304" pitchFamily="18" charset="0"/>
                      </a:rPr>
                      <a:t>= N</a:t>
                    </a:r>
                    <a:endParaRPr lang="en-IN" sz="1400" dirty="0">
                      <a:effectLst/>
                      <a:latin typeface="Arial "/>
                      <a:ea typeface="Cambria" panose="02040503050406030204" pitchFamily="18" charset="0"/>
                      <a:cs typeface="Times New Roman" panose="02020603050405020304" pitchFamily="18" charset="0"/>
                    </a:endParaRPr>
                  </a:p>
                  <a:p>
                    <a:pPr marL="285750" indent="-285750">
                      <a:spcAft>
                        <a:spcPts val="1000"/>
                      </a:spcAft>
                      <a:buFont typeface="Wingdings" panose="05000000000000000000" pitchFamily="2" charset="2"/>
                      <a:buChar char="Ø"/>
                    </a:pPr>
                    <a:r>
                      <a:rPr lang="en-IN" sz="1400" dirty="0">
                        <a:latin typeface="Arial "/>
                        <a:ea typeface="Cambria" panose="02040503050406030204" pitchFamily="18" charset="0"/>
                        <a:cs typeface="Times New Roman" panose="02020603050405020304" pitchFamily="18" charset="0"/>
                      </a:rPr>
                      <a:t>Total area  A  </a:t>
                    </a:r>
                    <a:r>
                      <a:rPr lang="en-IN" sz="1400" dirty="0">
                        <a:effectLst/>
                        <a:latin typeface="Arial "/>
                        <a:ea typeface="Cambria" panose="02040503050406030204" pitchFamily="18" charset="0"/>
                        <a:cs typeface="Times New Roman" panose="02020603050405020304" pitchFamily="18" charset="0"/>
                      </a:rPr>
                      <a:t>= </a:t>
                    </a:r>
                    <a:r>
                      <a:rPr lang="en-US" sz="1400" kern="1200" dirty="0">
                        <a:solidFill>
                          <a:srgbClr val="000000"/>
                        </a:solidFill>
                        <a:effectLst/>
                        <a:latin typeface="Arial "/>
                        <a:ea typeface="Cambria" panose="02040503050406030204" pitchFamily="18" charset="0"/>
                      </a:rPr>
                      <a:t>(N x (πr</a:t>
                    </a:r>
                    <a:r>
                      <a:rPr lang="en-US" sz="1400" kern="1200" baseline="30000" dirty="0">
                        <a:solidFill>
                          <a:srgbClr val="000000"/>
                        </a:solidFill>
                        <a:effectLst/>
                        <a:latin typeface="Arial "/>
                        <a:ea typeface="Cambria" panose="02040503050406030204" pitchFamily="18" charset="0"/>
                      </a:rPr>
                      <a:t>2</a:t>
                    </a:r>
                    <a:r>
                      <a:rPr lang="en-US" sz="1400" kern="1200" dirty="0">
                        <a:solidFill>
                          <a:srgbClr val="000000"/>
                        </a:solidFill>
                        <a:effectLst/>
                        <a:latin typeface="Arial "/>
                        <a:ea typeface="Cambria" panose="02040503050406030204" pitchFamily="18" charset="0"/>
                      </a:rPr>
                      <a:t>)), where D = 2mm</a:t>
                    </a:r>
                  </a:p>
                  <a:p>
                    <a:pPr marL="285750" indent="-285750">
                      <a:spcAft>
                        <a:spcPts val="1000"/>
                      </a:spcAft>
                      <a:buFont typeface="Wingdings" panose="05000000000000000000" pitchFamily="2" charset="2"/>
                      <a:buChar char="Ø"/>
                    </a:pPr>
                    <a:r>
                      <a:rPr lang="en-US" sz="1400" dirty="0">
                        <a:solidFill>
                          <a:srgbClr val="000000"/>
                        </a:solidFill>
                        <a:latin typeface="Arial "/>
                        <a:ea typeface="Cambria" panose="02040503050406030204" pitchFamily="18" charset="0"/>
                      </a:rPr>
                      <a:t>Flow Velocity of each hole V=70 cm/s</a:t>
                    </a:r>
                    <a:endParaRPr lang="en-US" sz="1100" kern="1200" dirty="0">
                      <a:solidFill>
                        <a:srgbClr val="00B0F0"/>
                      </a:solidFill>
                      <a:effectLst/>
                      <a:latin typeface="+mj-lt"/>
                      <a:ea typeface="Cambria" panose="02040503050406030204" pitchFamily="18" charset="0"/>
                    </a:endParaRPr>
                  </a:p>
                  <a:p>
                    <a:pPr marL="285750" indent="-285750">
                      <a:spcAft>
                        <a:spcPts val="1000"/>
                      </a:spcAft>
                      <a:buFont typeface="Wingdings" panose="05000000000000000000" pitchFamily="2" charset="2"/>
                      <a:buChar char="Ø"/>
                    </a:pPr>
                    <a:r>
                      <a:rPr lang="en-US" sz="1400" dirty="0">
                        <a:solidFill>
                          <a:srgbClr val="000000"/>
                        </a:solidFill>
                        <a:latin typeface="Arial "/>
                        <a:ea typeface="Cambria" panose="02040503050406030204" pitchFamily="18" charset="0"/>
                        <a:cs typeface="Times New Roman" panose="02020603050405020304" pitchFamily="18" charset="0"/>
                      </a:rPr>
                      <a:t> </a:t>
                    </a:r>
                    <a14:m>
                      <m:oMath xmlns:m="http://schemas.openxmlformats.org/officeDocument/2006/math">
                        <m:sSub>
                          <m:sSubPr>
                            <m:ctrlPr>
                              <a:rPr lang="en-IN" sz="1400" i="1" kern="120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acc>
                              <m:accPr>
                                <m:chr m:val="̇"/>
                                <m:ctrlPr>
                                  <a:rPr lang="en-IN" sz="14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accPr>
                              <m:e>
                                <m:r>
                                  <m:rPr>
                                    <m:sty m:val="p"/>
                                  </m:rPr>
                                  <a:rPr lang="en-US" sz="1400"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m:t>
                                </m:r>
                              </m:e>
                            </m:acc>
                          </m:e>
                          <m:sub>
                            <m:r>
                              <m:rPr>
                                <m:sty m:val="p"/>
                              </m:rPr>
                              <a:rPr lang="en-IN" sz="1400" b="0" i="0" kern="120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mix</m:t>
                            </m:r>
                          </m:sub>
                        </m:sSub>
                      </m:oMath>
                    </a14:m>
                    <a:r>
                      <a:rPr lang="en-US" sz="1400" kern="1200" dirty="0">
                        <a:solidFill>
                          <a:srgbClr val="000000"/>
                        </a:solidFill>
                        <a:effectLst/>
                        <a:latin typeface="Arial "/>
                        <a:ea typeface="Cambria" panose="02040503050406030204" pitchFamily="18" charset="0"/>
                      </a:rPr>
                      <a:t>  = </a:t>
                    </a:r>
                    <a:r>
                      <a:rPr lang="el-GR" sz="1400" kern="1200" dirty="0">
                        <a:solidFill>
                          <a:srgbClr val="000000"/>
                        </a:solidFill>
                        <a:effectLst/>
                        <a:latin typeface="Arial "/>
                        <a:ea typeface="Cambria" panose="02040503050406030204" pitchFamily="18" charset="0"/>
                      </a:rPr>
                      <a:t>ρ</a:t>
                    </a:r>
                    <a:r>
                      <a:rPr lang="en-US" sz="1400" kern="1200" dirty="0">
                        <a:solidFill>
                          <a:srgbClr val="000000"/>
                        </a:solidFill>
                        <a:effectLst/>
                        <a:latin typeface="Arial "/>
                        <a:ea typeface="Cambria" panose="02040503050406030204" pitchFamily="18" charset="0"/>
                      </a:rPr>
                      <a:t>AV =&gt;  N = 640</a:t>
                    </a:r>
                  </a:p>
                  <a:p>
                    <a:pPr marL="285750" indent="-285750">
                      <a:spcAft>
                        <a:spcPts val="1000"/>
                      </a:spcAft>
                      <a:buFont typeface="Wingdings" panose="05000000000000000000" pitchFamily="2" charset="2"/>
                      <a:buChar char="Ø"/>
                    </a:pPr>
                    <a:r>
                      <a:rPr lang="en-US" sz="1400" dirty="0">
                        <a:solidFill>
                          <a:srgbClr val="000000"/>
                        </a:solidFill>
                        <a:latin typeface="Arial "/>
                        <a:ea typeface="Cambria" panose="02040503050406030204" pitchFamily="18" charset="0"/>
                        <a:cs typeface="Times New Roman" panose="02020603050405020304" pitchFamily="18" charset="0"/>
                      </a:rPr>
                      <a:t>Heat capacity </a:t>
                    </a:r>
                    <a:r>
                      <a:rPr lang="en-IN" sz="1400" dirty="0">
                        <a:effectLst/>
                        <a:latin typeface="Arial "/>
                        <a:ea typeface="Times New Roman" panose="02020603050405020304" pitchFamily="18" charset="0"/>
                      </a:rPr>
                      <a:t>Q </a:t>
                    </a:r>
                    <a:r>
                      <a:rPr lang="en-IN" sz="1400" baseline="-25000" dirty="0" err="1">
                        <a:effectLst/>
                        <a:latin typeface="Arial "/>
                        <a:ea typeface="Times New Roman" panose="02020603050405020304" pitchFamily="18" charset="0"/>
                      </a:rPr>
                      <a:t>avg</a:t>
                    </a:r>
                    <a:r>
                      <a:rPr lang="en-IN" sz="1400" dirty="0">
                        <a:effectLst/>
                        <a:latin typeface="Arial "/>
                        <a:ea typeface="Times New Roman" panose="02020603050405020304" pitchFamily="18" charset="0"/>
                      </a:rPr>
                      <a:t>  = 2.58 kW</a:t>
                    </a:r>
                    <a:endParaRPr lang="en-IN" sz="1400" dirty="0">
                      <a:latin typeface="Arial "/>
                    </a:endParaRPr>
                  </a:p>
                </p:txBody>
              </p:sp>
            </mc:Choice>
            <mc:Fallback xmlns="">
              <p:sp>
                <p:nvSpPr>
                  <p:cNvPr id="5" name="TextBox 4">
                    <a:extLst>
                      <a:ext uri="{FF2B5EF4-FFF2-40B4-BE49-F238E27FC236}">
                        <a16:creationId xmlns:a16="http://schemas.microsoft.com/office/drawing/2014/main" id="{536E88EE-22E0-866A-E446-CB7F489BD02D}"/>
                      </a:ext>
                    </a:extLst>
                  </p:cNvPr>
                  <p:cNvSpPr txBox="1">
                    <a:spLocks noRot="1" noChangeAspect="1" noMove="1" noResize="1" noEditPoints="1" noAdjustHandles="1" noChangeArrowheads="1" noChangeShapeType="1" noTextEdit="1"/>
                  </p:cNvSpPr>
                  <p:nvPr/>
                </p:nvSpPr>
                <p:spPr>
                  <a:xfrm>
                    <a:off x="3921137" y="4418133"/>
                    <a:ext cx="5128350" cy="2133148"/>
                  </a:xfrm>
                  <a:prstGeom prst="rect">
                    <a:avLst/>
                  </a:prstGeom>
                  <a:blipFill>
                    <a:blip r:embed="rId7"/>
                    <a:stretch>
                      <a:fillRect l="-238" b="-2286"/>
                    </a:stretch>
                  </a:blipFill>
                </p:spPr>
                <p:txBody>
                  <a:bodyPr/>
                  <a:lstStyle/>
                  <a:p>
                    <a:r>
                      <a:rPr lang="en-IN">
                        <a:noFill/>
                      </a:rPr>
                      <a:t> </a:t>
                    </a:r>
                  </a:p>
                </p:txBody>
              </p:sp>
            </mc:Fallback>
          </mc:AlternateContent>
          <p:sp>
            <p:nvSpPr>
              <p:cNvPr id="6" name="Rectangle 5">
                <a:extLst>
                  <a:ext uri="{FF2B5EF4-FFF2-40B4-BE49-F238E27FC236}">
                    <a16:creationId xmlns:a16="http://schemas.microsoft.com/office/drawing/2014/main" id="{B6C5C24E-9944-539C-B2DE-A8BF39136F5C}"/>
                  </a:ext>
                </a:extLst>
              </p:cNvPr>
              <p:cNvSpPr/>
              <p:nvPr/>
            </p:nvSpPr>
            <p:spPr>
              <a:xfrm>
                <a:off x="5588883" y="5855607"/>
                <a:ext cx="766095" cy="338554"/>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4923C8B-DF1E-CB9D-9541-416E9A2F48ED}"/>
                      </a:ext>
                    </a:extLst>
                  </p:cNvPr>
                  <p:cNvSpPr txBox="1"/>
                  <p:nvPr/>
                </p:nvSpPr>
                <p:spPr>
                  <a:xfrm>
                    <a:off x="6772481" y="5843281"/>
                    <a:ext cx="1862036" cy="338554"/>
                  </a:xfrm>
                  <a:prstGeom prst="rect">
                    <a:avLst/>
                  </a:prstGeom>
                  <a:noFill/>
                </p:spPr>
                <p:txBody>
                  <a:bodyPr wrap="square">
                    <a:spAutoFit/>
                  </a:bodyPr>
                  <a:lstStyle/>
                  <a:p>
                    <a:r>
                      <a:rPr lang="en-US" sz="1400" dirty="0">
                        <a:solidFill>
                          <a:srgbClr val="000000"/>
                        </a:solidFill>
                        <a:latin typeface="Arial "/>
                        <a:ea typeface="Cambria" panose="02040503050406030204" pitchFamily="18" charset="0"/>
                        <a:cs typeface="Times New Roman" panose="02020603050405020304" pitchFamily="18" charset="0"/>
                      </a:rPr>
                      <a:t>(</a:t>
                    </a:r>
                    <a:r>
                      <a:rPr lang="en-IN" sz="1600" dirty="0">
                        <a:effectLst/>
                        <a:latin typeface="Cambria" panose="02040503050406030204" pitchFamily="18" charset="0"/>
                        <a:ea typeface="Cambria" panose="02040503050406030204" pitchFamily="18" charset="0"/>
                        <a:cs typeface="Times New Roman" panose="02020603050405020304" pitchFamily="18" charset="0"/>
                      </a:rPr>
                      <a:t>Δ T</a:t>
                    </a:r>
                    <a14:m>
                      <m:oMath xmlns:m="http://schemas.openxmlformats.org/officeDocument/2006/math">
                        <m:r>
                          <m:rPr>
                            <m:nor/>
                          </m:rPr>
                          <a:rPr lang="en-IN" sz="1600" baseline="-25000" dirty="0">
                            <a:ea typeface="Times New Roman" panose="02020603050405020304" pitchFamily="18" charset="0"/>
                          </a:rPr>
                          <m:t>avg</m:t>
                        </m:r>
                        <m:r>
                          <a:rPr lang="en-US" sz="160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1600" kern="1200" dirty="0">
                        <a:solidFill>
                          <a:srgbClr val="000000"/>
                        </a:solidFill>
                        <a:effectLst/>
                        <a:latin typeface="Arial" panose="020B0604020202020204" pitchFamily="34" charset="0"/>
                        <a:ea typeface="Times New Roman" panose="02020603050405020304" pitchFamily="18" charset="0"/>
                      </a:rPr>
                      <a:t>  </a:t>
                    </a:r>
                    <a:r>
                      <a:rPr lang="en-US" sz="1600" dirty="0">
                        <a:solidFill>
                          <a:srgbClr val="000000"/>
                        </a:solidFill>
                        <a:latin typeface="Arial" panose="020B0604020202020204" pitchFamily="34" charset="0"/>
                        <a:ea typeface="Times New Roman" panose="02020603050405020304" pitchFamily="18" charset="0"/>
                      </a:rPr>
                      <a:t>3.6</a:t>
                    </a:r>
                    <a:r>
                      <a:rPr lang="en-US" sz="1600" kern="1200" baseline="30000" dirty="0">
                        <a:solidFill>
                          <a:srgbClr val="000000"/>
                        </a:solidFill>
                        <a:effectLst/>
                        <a:latin typeface="Arial" panose="020B0604020202020204" pitchFamily="34" charset="0"/>
                        <a:ea typeface="Times New Roman" panose="02020603050405020304" pitchFamily="18" charset="0"/>
                      </a:rPr>
                      <a:t>O</a:t>
                    </a:r>
                    <a:r>
                      <a:rPr lang="en-US" sz="1600" kern="1200" dirty="0">
                        <a:solidFill>
                          <a:srgbClr val="000000"/>
                        </a:solidFill>
                        <a:effectLst/>
                        <a:latin typeface="Arial" panose="020B0604020202020204" pitchFamily="34" charset="0"/>
                        <a:ea typeface="Times New Roman" panose="02020603050405020304" pitchFamily="18" charset="0"/>
                      </a:rPr>
                      <a:t>C)</a:t>
                    </a:r>
                    <a:endParaRPr lang="en-IN" sz="1600" dirty="0"/>
                  </a:p>
                </p:txBody>
              </p:sp>
            </mc:Choice>
            <mc:Fallback xmlns="">
              <p:sp>
                <p:nvSpPr>
                  <p:cNvPr id="17" name="TextBox 16">
                    <a:extLst>
                      <a:ext uri="{FF2B5EF4-FFF2-40B4-BE49-F238E27FC236}">
                        <a16:creationId xmlns:a16="http://schemas.microsoft.com/office/drawing/2014/main" id="{D4923C8B-DF1E-CB9D-9541-416E9A2F48ED}"/>
                      </a:ext>
                    </a:extLst>
                  </p:cNvPr>
                  <p:cNvSpPr txBox="1">
                    <a:spLocks noRot="1" noChangeAspect="1" noMove="1" noResize="1" noEditPoints="1" noAdjustHandles="1" noChangeArrowheads="1" noChangeShapeType="1" noTextEdit="1"/>
                  </p:cNvSpPr>
                  <p:nvPr/>
                </p:nvSpPr>
                <p:spPr>
                  <a:xfrm>
                    <a:off x="6772481" y="5843281"/>
                    <a:ext cx="1862036" cy="338554"/>
                  </a:xfrm>
                  <a:prstGeom prst="rect">
                    <a:avLst/>
                  </a:prstGeom>
                  <a:blipFill>
                    <a:blip r:embed="rId8"/>
                    <a:stretch>
                      <a:fillRect l="-980" t="-7273" b="-23636"/>
                    </a:stretch>
                  </a:blipFill>
                </p:spPr>
                <p:txBody>
                  <a:bodyPr/>
                  <a:lstStyle/>
                  <a:p>
                    <a:r>
                      <a:rPr lang="en-IN">
                        <a:noFill/>
                      </a:rPr>
                      <a:t> </a:t>
                    </a:r>
                  </a:p>
                </p:txBody>
              </p:sp>
            </mc:Fallback>
          </mc:AlternateContent>
        </p:grpSp>
        <p:sp>
          <p:nvSpPr>
            <p:cNvPr id="8" name="TextBox 7">
              <a:extLst>
                <a:ext uri="{FF2B5EF4-FFF2-40B4-BE49-F238E27FC236}">
                  <a16:creationId xmlns:a16="http://schemas.microsoft.com/office/drawing/2014/main" id="{4EE3A24D-42F9-464F-F1F5-49828B038794}"/>
                </a:ext>
              </a:extLst>
            </p:cNvPr>
            <p:cNvSpPr txBox="1"/>
            <p:nvPr/>
          </p:nvSpPr>
          <p:spPr>
            <a:xfrm>
              <a:off x="6479065" y="5444478"/>
              <a:ext cx="2436656" cy="253916"/>
            </a:xfrm>
            <a:prstGeom prst="rect">
              <a:avLst/>
            </a:prstGeom>
            <a:noFill/>
          </p:spPr>
          <p:txBody>
            <a:bodyPr wrap="square" rtlCol="0">
              <a:spAutoFit/>
            </a:bodyPr>
            <a:lstStyle/>
            <a:p>
              <a:r>
                <a:rPr lang="en-US" sz="1050" dirty="0">
                  <a:solidFill>
                    <a:srgbClr val="00B0F0"/>
                  </a:solidFill>
                  <a:latin typeface="+mj-lt"/>
                  <a:ea typeface="Cambria" panose="02040503050406030204" pitchFamily="18" charset="0"/>
                </a:rPr>
                <a:t>(source: </a:t>
              </a:r>
              <a:r>
                <a:rPr lang="en-IN" sz="1050" dirty="0">
                  <a:solidFill>
                    <a:srgbClr val="00B0F0"/>
                  </a:solidFill>
                  <a:latin typeface="+mj-lt"/>
                </a:rPr>
                <a:t>Sutar et. al. Energy (2016))</a:t>
              </a:r>
              <a:endParaRPr lang="en-IN" sz="1050" dirty="0"/>
            </a:p>
          </p:txBody>
        </p:sp>
      </p:grpSp>
    </p:spTree>
    <p:extLst>
      <p:ext uri="{BB962C8B-B14F-4D97-AF65-F5344CB8AC3E}">
        <p14:creationId xmlns:p14="http://schemas.microsoft.com/office/powerpoint/2010/main" val="119416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arn(inVertical)">
                                      <p:cBhvr>
                                        <p:cTn id="10" dur="500"/>
                                        <p:tgtEl>
                                          <p:spTgt spid="42"/>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inVertic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animBg="1"/>
      <p:bldP spid="13"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B935D89-9284-A7ED-CC5C-0EB586F0873A}"/>
              </a:ext>
            </a:extLst>
          </p:cNvPr>
          <p:cNvGrpSpPr>
            <a:grpSpLocks noChangeAspect="1"/>
          </p:cNvGrpSpPr>
          <p:nvPr/>
        </p:nvGrpSpPr>
        <p:grpSpPr>
          <a:xfrm>
            <a:off x="3747245" y="651584"/>
            <a:ext cx="6251211" cy="5554832"/>
            <a:chOff x="4491539" y="239808"/>
            <a:chExt cx="5369637" cy="4771464"/>
          </a:xfrm>
        </p:grpSpPr>
        <p:grpSp>
          <p:nvGrpSpPr>
            <p:cNvPr id="11" name="Group 10">
              <a:extLst>
                <a:ext uri="{FF2B5EF4-FFF2-40B4-BE49-F238E27FC236}">
                  <a16:creationId xmlns:a16="http://schemas.microsoft.com/office/drawing/2014/main" id="{CAA41DAA-3465-946C-3F43-5F784D2314ED}"/>
                </a:ext>
              </a:extLst>
            </p:cNvPr>
            <p:cNvGrpSpPr>
              <a:grpSpLocks noChangeAspect="1"/>
            </p:cNvGrpSpPr>
            <p:nvPr/>
          </p:nvGrpSpPr>
          <p:grpSpPr>
            <a:xfrm>
              <a:off x="4491539" y="239808"/>
              <a:ext cx="5369637" cy="4771464"/>
              <a:chOff x="3146263" y="239807"/>
              <a:chExt cx="6714913" cy="5966877"/>
            </a:xfrm>
          </p:grpSpPr>
          <p:pic>
            <p:nvPicPr>
              <p:cNvPr id="6" name="Picture 5">
                <a:extLst>
                  <a:ext uri="{FF2B5EF4-FFF2-40B4-BE49-F238E27FC236}">
                    <a16:creationId xmlns:a16="http://schemas.microsoft.com/office/drawing/2014/main" id="{81CA7613-29DF-38C4-A1AC-C49987433AA5}"/>
                  </a:ext>
                </a:extLst>
              </p:cNvPr>
              <p:cNvPicPr>
                <a:picLocks noChangeAspect="1"/>
              </p:cNvPicPr>
              <p:nvPr/>
            </p:nvPicPr>
            <p:blipFill>
              <a:blip r:embed="rId2"/>
              <a:stretch>
                <a:fillRect/>
              </a:stretch>
            </p:blipFill>
            <p:spPr>
              <a:xfrm>
                <a:off x="4226488" y="239807"/>
                <a:ext cx="4917512" cy="3767418"/>
              </a:xfrm>
              <a:prstGeom prst="rect">
                <a:avLst/>
              </a:prstGeom>
            </p:spPr>
          </p:pic>
          <p:pic>
            <p:nvPicPr>
              <p:cNvPr id="9" name="Picture 8">
                <a:extLst>
                  <a:ext uri="{FF2B5EF4-FFF2-40B4-BE49-F238E27FC236}">
                    <a16:creationId xmlns:a16="http://schemas.microsoft.com/office/drawing/2014/main" id="{FAD93FFF-8934-9915-D094-3733945D0B84}"/>
                  </a:ext>
                </a:extLst>
              </p:cNvPr>
              <p:cNvPicPr>
                <a:picLocks noChangeAspect="1"/>
              </p:cNvPicPr>
              <p:nvPr/>
            </p:nvPicPr>
            <p:blipFill>
              <a:blip r:embed="rId3"/>
              <a:stretch>
                <a:fillRect/>
              </a:stretch>
            </p:blipFill>
            <p:spPr>
              <a:xfrm>
                <a:off x="3146263" y="3130056"/>
                <a:ext cx="6714913" cy="3076628"/>
              </a:xfrm>
              <a:prstGeom prst="rect">
                <a:avLst/>
              </a:prstGeom>
            </p:spPr>
          </p:pic>
        </p:grpSp>
        <p:sp>
          <p:nvSpPr>
            <p:cNvPr id="12" name="Rectangle 11">
              <a:extLst>
                <a:ext uri="{FF2B5EF4-FFF2-40B4-BE49-F238E27FC236}">
                  <a16:creationId xmlns:a16="http://schemas.microsoft.com/office/drawing/2014/main" id="{8FA12495-AF63-4AF2-4E14-1E1079E3E5CC}"/>
                </a:ext>
              </a:extLst>
            </p:cNvPr>
            <p:cNvSpPr/>
            <p:nvPr/>
          </p:nvSpPr>
          <p:spPr>
            <a:xfrm>
              <a:off x="7109012" y="4760259"/>
              <a:ext cx="663388" cy="896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BF1D792E-67C2-5A84-607D-ACE2085C6EF9}"/>
              </a:ext>
            </a:extLst>
          </p:cNvPr>
          <p:cNvGrpSpPr>
            <a:grpSpLocks noChangeAspect="1"/>
          </p:cNvGrpSpPr>
          <p:nvPr/>
        </p:nvGrpSpPr>
        <p:grpSpPr>
          <a:xfrm>
            <a:off x="0" y="1318048"/>
            <a:ext cx="4282875" cy="4616823"/>
            <a:chOff x="403412" y="950259"/>
            <a:chExt cx="3684105" cy="3971365"/>
          </a:xfrm>
        </p:grpSpPr>
        <p:grpSp>
          <p:nvGrpSpPr>
            <p:cNvPr id="10" name="Group 9">
              <a:extLst>
                <a:ext uri="{FF2B5EF4-FFF2-40B4-BE49-F238E27FC236}">
                  <a16:creationId xmlns:a16="http://schemas.microsoft.com/office/drawing/2014/main" id="{2E009272-EC73-1FD3-68B3-B33BE166C89E}"/>
                </a:ext>
              </a:extLst>
            </p:cNvPr>
            <p:cNvGrpSpPr>
              <a:grpSpLocks noChangeAspect="1"/>
            </p:cNvGrpSpPr>
            <p:nvPr/>
          </p:nvGrpSpPr>
          <p:grpSpPr>
            <a:xfrm>
              <a:off x="403412" y="950259"/>
              <a:ext cx="3684105" cy="3971365"/>
              <a:chOff x="403412" y="950259"/>
              <a:chExt cx="4598894" cy="4957482"/>
            </a:xfrm>
          </p:grpSpPr>
          <p:pic>
            <p:nvPicPr>
              <p:cNvPr id="4" name="Picture 3">
                <a:extLst>
                  <a:ext uri="{FF2B5EF4-FFF2-40B4-BE49-F238E27FC236}">
                    <a16:creationId xmlns:a16="http://schemas.microsoft.com/office/drawing/2014/main" id="{D7D0507E-E42E-B1A8-6D6A-002FF1C40D20}"/>
                  </a:ext>
                </a:extLst>
              </p:cNvPr>
              <p:cNvPicPr>
                <a:picLocks noChangeAspect="1"/>
              </p:cNvPicPr>
              <p:nvPr/>
            </p:nvPicPr>
            <p:blipFill rotWithShape="1">
              <a:blip r:embed="rId4"/>
              <a:srcRect l="7396" t="7406" r="11075" b="16169"/>
              <a:stretch/>
            </p:blipFill>
            <p:spPr>
              <a:xfrm>
                <a:off x="403412" y="950259"/>
                <a:ext cx="4446494" cy="2478742"/>
              </a:xfrm>
              <a:prstGeom prst="rect">
                <a:avLst/>
              </a:prstGeom>
            </p:spPr>
          </p:pic>
          <p:pic>
            <p:nvPicPr>
              <p:cNvPr id="5" name="Picture 4">
                <a:extLst>
                  <a:ext uri="{FF2B5EF4-FFF2-40B4-BE49-F238E27FC236}">
                    <a16:creationId xmlns:a16="http://schemas.microsoft.com/office/drawing/2014/main" id="{AC45504D-3F0E-B9B0-16DA-6F878C86F788}"/>
                  </a:ext>
                </a:extLst>
              </p:cNvPr>
              <p:cNvPicPr>
                <a:picLocks noChangeAspect="1"/>
              </p:cNvPicPr>
              <p:nvPr/>
            </p:nvPicPr>
            <p:blipFill rotWithShape="1">
              <a:blip r:embed="rId5"/>
              <a:srcRect l="10642" t="7541" r="12055" b="10693"/>
              <a:stretch/>
            </p:blipFill>
            <p:spPr>
              <a:xfrm>
                <a:off x="403412" y="3428999"/>
                <a:ext cx="4598894" cy="2478742"/>
              </a:xfrm>
              <a:prstGeom prst="rect">
                <a:avLst/>
              </a:prstGeom>
            </p:spPr>
          </p:pic>
        </p:grpSp>
        <p:pic>
          <p:nvPicPr>
            <p:cNvPr id="17" name="Picture 16">
              <a:extLst>
                <a:ext uri="{FF2B5EF4-FFF2-40B4-BE49-F238E27FC236}">
                  <a16:creationId xmlns:a16="http://schemas.microsoft.com/office/drawing/2014/main" id="{0FCACD47-30A6-37FF-D6CB-04EB3D31846F}"/>
                </a:ext>
              </a:extLst>
            </p:cNvPr>
            <p:cNvPicPr>
              <a:picLocks noChangeAspect="1"/>
            </p:cNvPicPr>
            <p:nvPr/>
          </p:nvPicPr>
          <p:blipFill>
            <a:blip r:embed="rId6"/>
            <a:stretch>
              <a:fillRect/>
            </a:stretch>
          </p:blipFill>
          <p:spPr>
            <a:xfrm>
              <a:off x="958310" y="3132604"/>
              <a:ext cx="493972" cy="350599"/>
            </a:xfrm>
            <a:prstGeom prst="rect">
              <a:avLst/>
            </a:prstGeom>
          </p:spPr>
        </p:pic>
      </p:grpSp>
      <p:pic>
        <p:nvPicPr>
          <p:cNvPr id="19" name="Picture 18">
            <a:extLst>
              <a:ext uri="{FF2B5EF4-FFF2-40B4-BE49-F238E27FC236}">
                <a16:creationId xmlns:a16="http://schemas.microsoft.com/office/drawing/2014/main" id="{11EB7BC4-79A0-7001-CD41-E85A5D1F9449}"/>
              </a:ext>
            </a:extLst>
          </p:cNvPr>
          <p:cNvPicPr>
            <a:picLocks/>
          </p:cNvPicPr>
          <p:nvPr/>
        </p:nvPicPr>
        <p:blipFill>
          <a:blip r:embed="rId7"/>
          <a:stretch>
            <a:fillRect/>
          </a:stretch>
        </p:blipFill>
        <p:spPr>
          <a:xfrm>
            <a:off x="3906196" y="1662091"/>
            <a:ext cx="1060390" cy="3344877"/>
          </a:xfrm>
          <a:prstGeom prst="rect">
            <a:avLst/>
          </a:prstGeom>
        </p:spPr>
      </p:pic>
      <p:cxnSp>
        <p:nvCxnSpPr>
          <p:cNvPr id="21" name="Straight Connector 20">
            <a:extLst>
              <a:ext uri="{FF2B5EF4-FFF2-40B4-BE49-F238E27FC236}">
                <a16:creationId xmlns:a16="http://schemas.microsoft.com/office/drawing/2014/main" id="{22E6F20C-FA1E-0C8A-8CA6-B0B6F700D77D}"/>
              </a:ext>
            </a:extLst>
          </p:cNvPr>
          <p:cNvCxnSpPr>
            <a:cxnSpLocks/>
          </p:cNvCxnSpPr>
          <p:nvPr/>
        </p:nvCxnSpPr>
        <p:spPr>
          <a:xfrm>
            <a:off x="2440262" y="1372720"/>
            <a:ext cx="0" cy="4437293"/>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AA7FA9-EFCF-2A33-5CD1-6191AB921D81}"/>
              </a:ext>
            </a:extLst>
          </p:cNvPr>
          <p:cNvCxnSpPr>
            <a:cxnSpLocks/>
          </p:cNvCxnSpPr>
          <p:nvPr/>
        </p:nvCxnSpPr>
        <p:spPr>
          <a:xfrm>
            <a:off x="2868707" y="1372720"/>
            <a:ext cx="0" cy="4437293"/>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EEA7DA-F725-3D09-3AC1-E46EB5D92F7C}"/>
              </a:ext>
            </a:extLst>
          </p:cNvPr>
          <p:cNvCxnSpPr>
            <a:cxnSpLocks/>
          </p:cNvCxnSpPr>
          <p:nvPr/>
        </p:nvCxnSpPr>
        <p:spPr>
          <a:xfrm>
            <a:off x="6648430" y="1346448"/>
            <a:ext cx="0" cy="4437293"/>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D9AD5B-9801-9FF8-5F0C-C783C3FB0DA0}"/>
              </a:ext>
            </a:extLst>
          </p:cNvPr>
          <p:cNvCxnSpPr>
            <a:cxnSpLocks/>
          </p:cNvCxnSpPr>
          <p:nvPr/>
        </p:nvCxnSpPr>
        <p:spPr>
          <a:xfrm>
            <a:off x="8041343" y="1346448"/>
            <a:ext cx="0" cy="4437293"/>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090C0CD-FEF5-7B83-A87B-CF7848AA8751}"/>
                  </a:ext>
                </a:extLst>
              </p:cNvPr>
              <p:cNvSpPr txBox="1"/>
              <p:nvPr/>
            </p:nvSpPr>
            <p:spPr>
              <a:xfrm>
                <a:off x="2042761" y="5925906"/>
                <a:ext cx="1265215" cy="276999"/>
              </a:xfrm>
              <a:prstGeom prst="rect">
                <a:avLst/>
              </a:prstGeom>
              <a:noFill/>
            </p:spPr>
            <p:txBody>
              <a:bodyPr wrap="square" rtlCol="0">
                <a:spAutoFit/>
              </a:bodyPr>
              <a:lstStyle/>
              <a:p>
                <a:r>
                  <a:rPr lang="en-IN" sz="1200" b="1" dirty="0">
                    <a:effectLst/>
                    <a:latin typeface="Cambria" panose="02040503050406030204" pitchFamily="18" charset="0"/>
                    <a:ea typeface="Cambria" panose="02040503050406030204" pitchFamily="18" charset="0"/>
                    <a:cs typeface="Times New Roman" panose="02020603050405020304" pitchFamily="18" charset="0"/>
                  </a:rPr>
                  <a:t>Δ T </a:t>
                </a:r>
                <a:r>
                  <a:rPr lang="en-IN" sz="1200" b="1" baseline="-25000" dirty="0" err="1">
                    <a:effectLst/>
                    <a:latin typeface="Cambria" panose="02040503050406030204" pitchFamily="18" charset="0"/>
                    <a:ea typeface="Cambria" panose="02040503050406030204" pitchFamily="18" charset="0"/>
                    <a:cs typeface="Times New Roman" panose="02020603050405020304" pitchFamily="18" charset="0"/>
                  </a:rPr>
                  <a:t>avg</a:t>
                </a:r>
                <a14:m>
                  <m:oMath xmlns:m="http://schemas.openxmlformats.org/officeDocument/2006/math">
                    <m:r>
                      <a:rPr lang="en-IN" sz="1200" b="1" i="1">
                        <a:effectLst/>
                        <a:latin typeface="Cambria Math" panose="02040503050406030204" pitchFamily="18" charset="0"/>
                        <a:ea typeface="Cambria" panose="02040503050406030204" pitchFamily="18" charset="0"/>
                        <a:cs typeface="Times New Roman" panose="02020603050405020304" pitchFamily="18" charset="0"/>
                      </a:rPr>
                      <m:t> </m:t>
                    </m:r>
                    <m:r>
                      <a:rPr lang="en-US" sz="1200" b="1"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1200" b="1" kern="1200" dirty="0">
                    <a:solidFill>
                      <a:srgbClr val="000000"/>
                    </a:solidFill>
                    <a:effectLst/>
                    <a:latin typeface="Arial" panose="020B0604020202020204" pitchFamily="34" charset="0"/>
                    <a:ea typeface="Times New Roman" panose="02020603050405020304" pitchFamily="18" charset="0"/>
                  </a:rPr>
                  <a:t>  4.5</a:t>
                </a:r>
                <a:r>
                  <a:rPr lang="en-US" sz="1200" b="1" kern="1200" baseline="30000" dirty="0">
                    <a:solidFill>
                      <a:srgbClr val="000000"/>
                    </a:solidFill>
                    <a:effectLst/>
                    <a:latin typeface="Arial" panose="020B0604020202020204" pitchFamily="34" charset="0"/>
                    <a:ea typeface="Times New Roman" panose="02020603050405020304" pitchFamily="18" charset="0"/>
                  </a:rPr>
                  <a:t> O</a:t>
                </a:r>
                <a:r>
                  <a:rPr lang="en-US" sz="1200" b="1" kern="1200" dirty="0">
                    <a:solidFill>
                      <a:srgbClr val="000000"/>
                    </a:solidFill>
                    <a:effectLst/>
                    <a:latin typeface="Arial" panose="020B0604020202020204" pitchFamily="34" charset="0"/>
                    <a:ea typeface="Times New Roman" panose="02020603050405020304" pitchFamily="18" charset="0"/>
                  </a:rPr>
                  <a:t>C</a:t>
                </a:r>
                <a:endParaRPr lang="en-IN" sz="1200" b="1" dirty="0"/>
              </a:p>
            </p:txBody>
          </p:sp>
        </mc:Choice>
        <mc:Fallback xmlns="">
          <p:sp>
            <p:nvSpPr>
              <p:cNvPr id="26" name="TextBox 25">
                <a:extLst>
                  <a:ext uri="{FF2B5EF4-FFF2-40B4-BE49-F238E27FC236}">
                    <a16:creationId xmlns:a16="http://schemas.microsoft.com/office/drawing/2014/main" id="{D090C0CD-FEF5-7B83-A87B-CF7848AA8751}"/>
                  </a:ext>
                </a:extLst>
              </p:cNvPr>
              <p:cNvSpPr txBox="1">
                <a:spLocks noRot="1" noChangeAspect="1" noMove="1" noResize="1" noEditPoints="1" noAdjustHandles="1" noChangeArrowheads="1" noChangeShapeType="1" noTextEdit="1"/>
              </p:cNvSpPr>
              <p:nvPr/>
            </p:nvSpPr>
            <p:spPr>
              <a:xfrm>
                <a:off x="2042761" y="5925906"/>
                <a:ext cx="1265215" cy="276999"/>
              </a:xfrm>
              <a:prstGeom prst="rect">
                <a:avLst/>
              </a:prstGeom>
              <a:blipFill>
                <a:blip r:embed="rId8"/>
                <a:stretch>
                  <a:fillRect t="-217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EAE326E-5080-AB54-15D0-A9B63C4FCC8D}"/>
                  </a:ext>
                </a:extLst>
              </p:cNvPr>
              <p:cNvSpPr txBox="1"/>
              <p:nvPr/>
            </p:nvSpPr>
            <p:spPr>
              <a:xfrm>
                <a:off x="6661574" y="5936358"/>
                <a:ext cx="1650152" cy="276999"/>
              </a:xfrm>
              <a:prstGeom prst="rect">
                <a:avLst/>
              </a:prstGeom>
              <a:noFill/>
            </p:spPr>
            <p:txBody>
              <a:bodyPr wrap="square" rtlCol="0">
                <a:spAutoFit/>
              </a:bodyPr>
              <a:lstStyle/>
              <a:p>
                <a:r>
                  <a:rPr lang="en-IN" sz="1200" b="1" dirty="0">
                    <a:effectLst/>
                    <a:latin typeface="Cambria" panose="02040503050406030204" pitchFamily="18" charset="0"/>
                    <a:ea typeface="Cambria" panose="02040503050406030204" pitchFamily="18" charset="0"/>
                    <a:cs typeface="Times New Roman" panose="02020603050405020304" pitchFamily="18" charset="0"/>
                  </a:rPr>
                  <a:t>Δ T </a:t>
                </a:r>
                <a:r>
                  <a:rPr lang="en-IN" sz="1200" b="1" baseline="-25000" dirty="0" err="1">
                    <a:effectLst/>
                    <a:latin typeface="Cambria" panose="02040503050406030204" pitchFamily="18" charset="0"/>
                    <a:ea typeface="Cambria" panose="02040503050406030204" pitchFamily="18" charset="0"/>
                    <a:cs typeface="Times New Roman" panose="02020603050405020304" pitchFamily="18" charset="0"/>
                  </a:rPr>
                  <a:t>avg</a:t>
                </a:r>
                <a14:m>
                  <m:oMath xmlns:m="http://schemas.openxmlformats.org/officeDocument/2006/math">
                    <m:r>
                      <a:rPr lang="en-IN" sz="1200" b="1" i="1">
                        <a:effectLst/>
                        <a:latin typeface="Cambria Math" panose="02040503050406030204" pitchFamily="18" charset="0"/>
                        <a:ea typeface="Cambria" panose="02040503050406030204" pitchFamily="18" charset="0"/>
                        <a:cs typeface="Times New Roman" panose="02020603050405020304" pitchFamily="18" charset="0"/>
                      </a:rPr>
                      <m:t> </m:t>
                    </m:r>
                    <m:r>
                      <a:rPr lang="en-US" sz="1200" b="1"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1200" b="1" kern="1200" dirty="0">
                    <a:solidFill>
                      <a:srgbClr val="000000"/>
                    </a:solidFill>
                    <a:effectLst/>
                    <a:latin typeface="Arial" panose="020B0604020202020204" pitchFamily="34" charset="0"/>
                    <a:ea typeface="Times New Roman" panose="02020603050405020304" pitchFamily="18" charset="0"/>
                  </a:rPr>
                  <a:t>  </a:t>
                </a:r>
                <a:r>
                  <a:rPr lang="en-US" sz="1200" b="1" dirty="0">
                    <a:solidFill>
                      <a:srgbClr val="000000"/>
                    </a:solidFill>
                    <a:latin typeface="Arial" panose="020B0604020202020204" pitchFamily="34" charset="0"/>
                    <a:ea typeface="Times New Roman" panose="02020603050405020304" pitchFamily="18" charset="0"/>
                  </a:rPr>
                  <a:t>5.4</a:t>
                </a:r>
                <a:r>
                  <a:rPr lang="en-US" sz="1200" b="1" kern="1200" baseline="30000" dirty="0">
                    <a:solidFill>
                      <a:srgbClr val="000000"/>
                    </a:solidFill>
                    <a:effectLst/>
                    <a:latin typeface="Arial" panose="020B0604020202020204" pitchFamily="34" charset="0"/>
                    <a:ea typeface="Times New Roman" panose="02020603050405020304" pitchFamily="18" charset="0"/>
                  </a:rPr>
                  <a:t> O</a:t>
                </a:r>
                <a:r>
                  <a:rPr lang="en-US" sz="1200" b="1" kern="1200" dirty="0">
                    <a:solidFill>
                      <a:srgbClr val="000000"/>
                    </a:solidFill>
                    <a:effectLst/>
                    <a:latin typeface="Arial" panose="020B0604020202020204" pitchFamily="34" charset="0"/>
                    <a:ea typeface="Times New Roman" panose="02020603050405020304" pitchFamily="18" charset="0"/>
                  </a:rPr>
                  <a:t>C</a:t>
                </a:r>
                <a:endParaRPr lang="en-IN" sz="1200" b="1" dirty="0"/>
              </a:p>
            </p:txBody>
          </p:sp>
        </mc:Choice>
        <mc:Fallback xmlns="">
          <p:sp>
            <p:nvSpPr>
              <p:cNvPr id="27" name="TextBox 26">
                <a:extLst>
                  <a:ext uri="{FF2B5EF4-FFF2-40B4-BE49-F238E27FC236}">
                    <a16:creationId xmlns:a16="http://schemas.microsoft.com/office/drawing/2014/main" id="{BEAE326E-5080-AB54-15D0-A9B63C4FCC8D}"/>
                  </a:ext>
                </a:extLst>
              </p:cNvPr>
              <p:cNvSpPr txBox="1">
                <a:spLocks noRot="1" noChangeAspect="1" noMove="1" noResize="1" noEditPoints="1" noAdjustHandles="1" noChangeArrowheads="1" noChangeShapeType="1" noTextEdit="1"/>
              </p:cNvSpPr>
              <p:nvPr/>
            </p:nvSpPr>
            <p:spPr>
              <a:xfrm>
                <a:off x="6661574" y="5936358"/>
                <a:ext cx="1650152" cy="276999"/>
              </a:xfrm>
              <a:prstGeom prst="rect">
                <a:avLst/>
              </a:prstGeom>
              <a:blipFill>
                <a:blip r:embed="rId9"/>
                <a:stretch>
                  <a:fillRect l="-370" t="-4444" b="-17778"/>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E554A3E-011B-1AA8-E979-5617C2BEBB00}"/>
              </a:ext>
            </a:extLst>
          </p:cNvPr>
          <p:cNvSpPr txBox="1"/>
          <p:nvPr/>
        </p:nvSpPr>
        <p:spPr>
          <a:xfrm>
            <a:off x="457804" y="776099"/>
            <a:ext cx="3627419" cy="338554"/>
          </a:xfrm>
          <a:prstGeom prst="rect">
            <a:avLst/>
          </a:prstGeom>
          <a:noFill/>
        </p:spPr>
        <p:txBody>
          <a:bodyPr wrap="square" rtlCol="0">
            <a:spAutoFit/>
          </a:bodyPr>
          <a:lstStyle/>
          <a:p>
            <a:pPr algn="ctr"/>
            <a:r>
              <a:rPr lang="en-IN" sz="1600" b="1" u="sng" dirty="0"/>
              <a:t>Without PGR</a:t>
            </a:r>
          </a:p>
        </p:txBody>
      </p:sp>
      <p:sp>
        <p:nvSpPr>
          <p:cNvPr id="29" name="TextBox 28">
            <a:extLst>
              <a:ext uri="{FF2B5EF4-FFF2-40B4-BE49-F238E27FC236}">
                <a16:creationId xmlns:a16="http://schemas.microsoft.com/office/drawing/2014/main" id="{83D77C63-C94A-5F1E-1298-3619F86B9988}"/>
              </a:ext>
            </a:extLst>
          </p:cNvPr>
          <p:cNvSpPr txBox="1"/>
          <p:nvPr/>
        </p:nvSpPr>
        <p:spPr>
          <a:xfrm>
            <a:off x="5366888" y="740254"/>
            <a:ext cx="3627419" cy="338554"/>
          </a:xfrm>
          <a:prstGeom prst="rect">
            <a:avLst/>
          </a:prstGeom>
          <a:noFill/>
        </p:spPr>
        <p:txBody>
          <a:bodyPr wrap="square" rtlCol="0">
            <a:spAutoFit/>
          </a:bodyPr>
          <a:lstStyle/>
          <a:p>
            <a:pPr algn="ctr"/>
            <a:r>
              <a:rPr lang="en-IN" sz="1600" b="1" u="sng" dirty="0"/>
              <a:t>With PGR</a:t>
            </a:r>
          </a:p>
        </p:txBody>
      </p:sp>
      <p:sp>
        <p:nvSpPr>
          <p:cNvPr id="30" name="TextBox 29">
            <a:extLst>
              <a:ext uri="{FF2B5EF4-FFF2-40B4-BE49-F238E27FC236}">
                <a16:creationId xmlns:a16="http://schemas.microsoft.com/office/drawing/2014/main" id="{400279B0-D4D5-CC80-6C82-0CEB51598DEA}"/>
              </a:ext>
            </a:extLst>
          </p:cNvPr>
          <p:cNvSpPr txBox="1"/>
          <p:nvPr/>
        </p:nvSpPr>
        <p:spPr>
          <a:xfrm>
            <a:off x="-107576" y="69811"/>
            <a:ext cx="9314329" cy="400110"/>
          </a:xfrm>
          <a:prstGeom prst="rect">
            <a:avLst/>
          </a:prstGeom>
          <a:noFill/>
        </p:spPr>
        <p:txBody>
          <a:bodyPr wrap="square" rtlCol="0">
            <a:spAutoFit/>
          </a:bodyPr>
          <a:lstStyle/>
          <a:p>
            <a:pPr algn="ctr"/>
            <a:r>
              <a:rPr lang="en-IN" sz="2000" b="1" u="sng" dirty="0">
                <a:solidFill>
                  <a:srgbClr val="C00000"/>
                </a:solidFill>
              </a:rPr>
              <a:t>Producer gas recirculation(PGR) analysis </a:t>
            </a:r>
          </a:p>
        </p:txBody>
      </p:sp>
      <p:sp>
        <p:nvSpPr>
          <p:cNvPr id="31" name="Date Placeholder 30">
            <a:extLst>
              <a:ext uri="{FF2B5EF4-FFF2-40B4-BE49-F238E27FC236}">
                <a16:creationId xmlns:a16="http://schemas.microsoft.com/office/drawing/2014/main" id="{85AB7887-F854-C274-2526-B2EB9768F00D}"/>
              </a:ext>
            </a:extLst>
          </p:cNvPr>
          <p:cNvSpPr>
            <a:spLocks noGrp="1"/>
          </p:cNvSpPr>
          <p:nvPr>
            <p:ph type="dt" sz="half" idx="10"/>
          </p:nvPr>
        </p:nvSpPr>
        <p:spPr/>
        <p:txBody>
          <a:bodyPr/>
          <a:lstStyle/>
          <a:p>
            <a:r>
              <a:rPr lang="en-US"/>
              <a:t>10/9/2023</a:t>
            </a:r>
            <a:endParaRPr lang="en-US" dirty="0"/>
          </a:p>
        </p:txBody>
      </p:sp>
      <p:sp>
        <p:nvSpPr>
          <p:cNvPr id="32" name="Slide Number Placeholder 31">
            <a:extLst>
              <a:ext uri="{FF2B5EF4-FFF2-40B4-BE49-F238E27FC236}">
                <a16:creationId xmlns:a16="http://schemas.microsoft.com/office/drawing/2014/main" id="{D2559A74-DAF7-0DD8-AD81-22F5EF2DB210}"/>
              </a:ext>
            </a:extLst>
          </p:cNvPr>
          <p:cNvSpPr>
            <a:spLocks noGrp="1"/>
          </p:cNvSpPr>
          <p:nvPr>
            <p:ph type="sldNum" sz="quarter" idx="12"/>
          </p:nvPr>
        </p:nvSpPr>
        <p:spPr/>
        <p:txBody>
          <a:bodyPr/>
          <a:lstStyle/>
          <a:p>
            <a:fld id="{3BD29BA5-4D91-4428-9154-B727B9C83D84}" type="slidenum">
              <a:rPr lang="en-US" smtClean="0"/>
              <a:pPr/>
              <a:t>11</a:t>
            </a:fld>
            <a:endParaRPr lang="en-US"/>
          </a:p>
        </p:txBody>
      </p:sp>
      <p:sp>
        <p:nvSpPr>
          <p:cNvPr id="33" name="Footer Placeholder 32">
            <a:extLst>
              <a:ext uri="{FF2B5EF4-FFF2-40B4-BE49-F238E27FC236}">
                <a16:creationId xmlns:a16="http://schemas.microsoft.com/office/drawing/2014/main" id="{B1E3DB7B-64AF-0214-6CC4-6F04D7CF8D69}"/>
              </a:ext>
            </a:extLst>
          </p:cNvPr>
          <p:cNvSpPr>
            <a:spLocks noGrp="1"/>
          </p:cNvSpPr>
          <p:nvPr>
            <p:ph type="ftr" sz="quarter" idx="11"/>
          </p:nvPr>
        </p:nvSpPr>
        <p:spPr/>
        <p:txBody>
          <a:bodyPr/>
          <a:lstStyle/>
          <a:p>
            <a:r>
              <a:rPr lang="en-US"/>
              <a:t>BTP Mid Term Presentation</a:t>
            </a:r>
            <a:endParaRPr lang="en-US" dirty="0"/>
          </a:p>
        </p:txBody>
      </p:sp>
      <p:cxnSp>
        <p:nvCxnSpPr>
          <p:cNvPr id="3" name="Straight Arrow Connector 2">
            <a:extLst>
              <a:ext uri="{FF2B5EF4-FFF2-40B4-BE49-F238E27FC236}">
                <a16:creationId xmlns:a16="http://schemas.microsoft.com/office/drawing/2014/main" id="{42159403-C374-D80A-0969-25F61B958CA4}"/>
              </a:ext>
            </a:extLst>
          </p:cNvPr>
          <p:cNvCxnSpPr/>
          <p:nvPr/>
        </p:nvCxnSpPr>
        <p:spPr>
          <a:xfrm>
            <a:off x="6661574" y="1568824"/>
            <a:ext cx="1379769" cy="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7" name="TextBox 6">
            <a:extLst>
              <a:ext uri="{FF2B5EF4-FFF2-40B4-BE49-F238E27FC236}">
                <a16:creationId xmlns:a16="http://schemas.microsoft.com/office/drawing/2014/main" id="{C8B3CA90-B22C-20B8-21DF-429B720CAFB5}"/>
              </a:ext>
            </a:extLst>
          </p:cNvPr>
          <p:cNvSpPr txBox="1"/>
          <p:nvPr/>
        </p:nvSpPr>
        <p:spPr>
          <a:xfrm>
            <a:off x="6961709" y="1292611"/>
            <a:ext cx="708746" cy="307777"/>
          </a:xfrm>
          <a:prstGeom prst="rect">
            <a:avLst/>
          </a:prstGeom>
          <a:noFill/>
        </p:spPr>
        <p:txBody>
          <a:bodyPr wrap="square" rtlCol="0">
            <a:spAutoFit/>
          </a:bodyPr>
          <a:lstStyle/>
          <a:p>
            <a:r>
              <a:rPr lang="en-IN" sz="1400" dirty="0"/>
              <a:t>1.7hr</a:t>
            </a:r>
          </a:p>
        </p:txBody>
      </p:sp>
      <p:cxnSp>
        <p:nvCxnSpPr>
          <p:cNvPr id="14" name="Straight Arrow Connector 13">
            <a:extLst>
              <a:ext uri="{FF2B5EF4-FFF2-40B4-BE49-F238E27FC236}">
                <a16:creationId xmlns:a16="http://schemas.microsoft.com/office/drawing/2014/main" id="{11B2E3BD-A219-BE61-8FC7-B511FDD49200}"/>
              </a:ext>
            </a:extLst>
          </p:cNvPr>
          <p:cNvCxnSpPr>
            <a:cxnSpLocks/>
          </p:cNvCxnSpPr>
          <p:nvPr/>
        </p:nvCxnSpPr>
        <p:spPr>
          <a:xfrm>
            <a:off x="2440262" y="1721224"/>
            <a:ext cx="428445" cy="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0528942D-2D8C-AD3A-41A4-86D78E4D5256}"/>
              </a:ext>
            </a:extLst>
          </p:cNvPr>
          <p:cNvSpPr txBox="1"/>
          <p:nvPr/>
        </p:nvSpPr>
        <p:spPr>
          <a:xfrm>
            <a:off x="2383112" y="1420831"/>
            <a:ext cx="708746" cy="276999"/>
          </a:xfrm>
          <a:prstGeom prst="rect">
            <a:avLst/>
          </a:prstGeom>
          <a:noFill/>
        </p:spPr>
        <p:txBody>
          <a:bodyPr wrap="square" rtlCol="0">
            <a:spAutoFit/>
          </a:bodyPr>
          <a:lstStyle/>
          <a:p>
            <a:r>
              <a:rPr lang="en-IN" sz="1200" dirty="0"/>
              <a:t>0.5hr</a:t>
            </a:r>
            <a:endParaRPr lang="en-IN" sz="1400" dirty="0"/>
          </a:p>
        </p:txBody>
      </p:sp>
    </p:spTree>
    <p:extLst>
      <p:ext uri="{BB962C8B-B14F-4D97-AF65-F5344CB8AC3E}">
        <p14:creationId xmlns:p14="http://schemas.microsoft.com/office/powerpoint/2010/main" val="165793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457111-FDC1-ED1B-FB8D-B624CEE187F9}"/>
              </a:ext>
            </a:extLst>
          </p:cNvPr>
          <p:cNvSpPr txBox="1"/>
          <p:nvPr/>
        </p:nvSpPr>
        <p:spPr>
          <a:xfrm>
            <a:off x="0" y="373478"/>
            <a:ext cx="9144000" cy="400110"/>
          </a:xfrm>
          <a:prstGeom prst="rect">
            <a:avLst/>
          </a:prstGeom>
          <a:noFill/>
        </p:spPr>
        <p:txBody>
          <a:bodyPr wrap="square" rtlCol="0">
            <a:spAutoFit/>
          </a:bodyPr>
          <a:lstStyle/>
          <a:p>
            <a:pPr algn="ctr"/>
            <a:r>
              <a:rPr lang="en-IN" sz="2000" b="1" u="sng" dirty="0">
                <a:solidFill>
                  <a:srgbClr val="C00000"/>
                </a:solidFill>
              </a:rPr>
              <a:t>Parametric comparison of the experiments</a:t>
            </a:r>
          </a:p>
        </p:txBody>
      </p:sp>
      <p:sp>
        <p:nvSpPr>
          <p:cNvPr id="9" name="Date Placeholder 8">
            <a:extLst>
              <a:ext uri="{FF2B5EF4-FFF2-40B4-BE49-F238E27FC236}">
                <a16:creationId xmlns:a16="http://schemas.microsoft.com/office/drawing/2014/main" id="{DE549BDE-0755-E077-E01B-C0ABE2E7019E}"/>
              </a:ext>
            </a:extLst>
          </p:cNvPr>
          <p:cNvSpPr>
            <a:spLocks noGrp="1"/>
          </p:cNvSpPr>
          <p:nvPr>
            <p:ph type="dt" sz="half" idx="10"/>
          </p:nvPr>
        </p:nvSpPr>
        <p:spPr/>
        <p:txBody>
          <a:bodyPr/>
          <a:lstStyle/>
          <a:p>
            <a:r>
              <a:rPr lang="en-US"/>
              <a:t>10/9/2023</a:t>
            </a:r>
            <a:endParaRPr lang="en-US" dirty="0"/>
          </a:p>
        </p:txBody>
      </p:sp>
      <p:sp>
        <p:nvSpPr>
          <p:cNvPr id="10" name="Slide Number Placeholder 9">
            <a:extLst>
              <a:ext uri="{FF2B5EF4-FFF2-40B4-BE49-F238E27FC236}">
                <a16:creationId xmlns:a16="http://schemas.microsoft.com/office/drawing/2014/main" id="{EA3C9AF2-1A9A-F764-7F05-A8E9F8037986}"/>
              </a:ext>
            </a:extLst>
          </p:cNvPr>
          <p:cNvSpPr>
            <a:spLocks noGrp="1"/>
          </p:cNvSpPr>
          <p:nvPr>
            <p:ph type="sldNum" sz="quarter" idx="12"/>
          </p:nvPr>
        </p:nvSpPr>
        <p:spPr/>
        <p:txBody>
          <a:bodyPr/>
          <a:lstStyle/>
          <a:p>
            <a:fld id="{3BD29BA5-4D91-4428-9154-B727B9C83D84}" type="slidenum">
              <a:rPr lang="en-US" smtClean="0"/>
              <a:pPr/>
              <a:t>12</a:t>
            </a:fld>
            <a:endParaRPr lang="en-US"/>
          </a:p>
        </p:txBody>
      </p:sp>
      <p:sp>
        <p:nvSpPr>
          <p:cNvPr id="11" name="Footer Placeholder 10">
            <a:extLst>
              <a:ext uri="{FF2B5EF4-FFF2-40B4-BE49-F238E27FC236}">
                <a16:creationId xmlns:a16="http://schemas.microsoft.com/office/drawing/2014/main" id="{316D2B43-EBFF-DF98-9223-6D997C65BF11}"/>
              </a:ext>
            </a:extLst>
          </p:cNvPr>
          <p:cNvSpPr>
            <a:spLocks noGrp="1"/>
          </p:cNvSpPr>
          <p:nvPr>
            <p:ph type="ftr" sz="quarter" idx="11"/>
          </p:nvPr>
        </p:nvSpPr>
        <p:spPr/>
        <p:txBody>
          <a:bodyPr/>
          <a:lstStyle/>
          <a:p>
            <a:r>
              <a:rPr lang="en-US"/>
              <a:t>BTP Mid Term Presentation</a:t>
            </a:r>
            <a:endParaRPr lang="en-US" dirty="0"/>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5E6E33DB-6826-E89E-0F05-40CFC50288C9}"/>
                  </a:ext>
                </a:extLst>
              </p:cNvPr>
              <p:cNvGraphicFramePr>
                <a:graphicFrameLocks noGrp="1"/>
              </p:cNvGraphicFramePr>
              <p:nvPr>
                <p:extLst>
                  <p:ext uri="{D42A27DB-BD31-4B8C-83A1-F6EECF244321}">
                    <p14:modId xmlns:p14="http://schemas.microsoft.com/office/powerpoint/2010/main" val="3615342683"/>
                  </p:ext>
                </p:extLst>
              </p:nvPr>
            </p:nvGraphicFramePr>
            <p:xfrm>
              <a:off x="476249" y="956609"/>
              <a:ext cx="8372477" cy="5242185"/>
            </p:xfrm>
            <a:graphic>
              <a:graphicData uri="http://schemas.openxmlformats.org/drawingml/2006/table">
                <a:tbl>
                  <a:tblPr firstRow="1" bandRow="1">
                    <a:tableStyleId>{073A0DAA-6AF3-43AB-8588-CEC1D06C72B9}</a:tableStyleId>
                  </a:tblPr>
                  <a:tblGrid>
                    <a:gridCol w="4952275">
                      <a:extLst>
                        <a:ext uri="{9D8B030D-6E8A-4147-A177-3AD203B41FA5}">
                          <a16:colId xmlns:a16="http://schemas.microsoft.com/office/drawing/2014/main" val="375563165"/>
                        </a:ext>
                      </a:extLst>
                    </a:gridCol>
                    <a:gridCol w="1685601">
                      <a:extLst>
                        <a:ext uri="{9D8B030D-6E8A-4147-A177-3AD203B41FA5}">
                          <a16:colId xmlns:a16="http://schemas.microsoft.com/office/drawing/2014/main" val="252563898"/>
                        </a:ext>
                      </a:extLst>
                    </a:gridCol>
                    <a:gridCol w="1734601">
                      <a:extLst>
                        <a:ext uri="{9D8B030D-6E8A-4147-A177-3AD203B41FA5}">
                          <a16:colId xmlns:a16="http://schemas.microsoft.com/office/drawing/2014/main" val="4062256457"/>
                        </a:ext>
                      </a:extLst>
                    </a:gridCol>
                  </a:tblGrid>
                  <a:tr h="518237">
                    <a:tc>
                      <a:txBody>
                        <a:bodyPr/>
                        <a:lstStyle/>
                        <a:p>
                          <a:r>
                            <a:rPr lang="en-IN" sz="1800" b="1" dirty="0"/>
                            <a:t>Parameters</a:t>
                          </a:r>
                        </a:p>
                      </a:txBody>
                      <a:tcPr>
                        <a:solidFill>
                          <a:schemeClr val="tx1">
                            <a:lumMod val="65000"/>
                            <a:lumOff val="35000"/>
                          </a:schemeClr>
                        </a:solidFill>
                      </a:tcPr>
                    </a:tc>
                    <a:tc>
                      <a:txBody>
                        <a:bodyPr/>
                        <a:lstStyle/>
                        <a:p>
                          <a:r>
                            <a:rPr lang="en-IN" sz="1800" b="1" dirty="0"/>
                            <a:t>Without PGR </a:t>
                          </a:r>
                        </a:p>
                      </a:txBody>
                      <a:tcPr>
                        <a:solidFill>
                          <a:schemeClr val="tx1">
                            <a:lumMod val="65000"/>
                            <a:lumOff val="35000"/>
                          </a:schemeClr>
                        </a:solidFill>
                      </a:tcPr>
                    </a:tc>
                    <a:tc>
                      <a:txBody>
                        <a:bodyPr/>
                        <a:lstStyle/>
                        <a:p>
                          <a:r>
                            <a:rPr lang="en-IN" sz="1800" b="1" dirty="0"/>
                            <a:t>With PGR </a:t>
                          </a:r>
                        </a:p>
                      </a:txBody>
                      <a:tcPr>
                        <a:solidFill>
                          <a:schemeClr val="tx1">
                            <a:lumMod val="65000"/>
                            <a:lumOff val="35000"/>
                          </a:schemeClr>
                        </a:solidFill>
                      </a:tcPr>
                    </a:tc>
                    <a:extLst>
                      <a:ext uri="{0D108BD9-81ED-4DB2-BD59-A6C34878D82A}">
                        <a16:rowId xmlns:a16="http://schemas.microsoft.com/office/drawing/2014/main" val="2231394462"/>
                      </a:ext>
                    </a:extLst>
                  </a:tr>
                  <a:tr h="435342">
                    <a:tc>
                      <a:txBody>
                        <a:bodyPr/>
                        <a:lstStyle/>
                        <a:p>
                          <a:pPr algn="l"/>
                          <a:r>
                            <a:rPr lang="en-IN" sz="1800" b="0" kern="1200" dirty="0">
                              <a:solidFill>
                                <a:schemeClr val="tx1"/>
                              </a:solidFill>
                              <a:effectLst/>
                              <a:latin typeface="+mj-lt"/>
                            </a:rPr>
                            <a:t>Amount of pellet used</a:t>
                          </a:r>
                          <a:endParaRPr lang="en-IN" sz="1800" b="0" dirty="0">
                            <a:solidFill>
                              <a:schemeClr val="tx1"/>
                            </a:solidFill>
                            <a:latin typeface="+mj-lt"/>
                          </a:endParaRPr>
                        </a:p>
                      </a:txBody>
                      <a:tcPr/>
                    </a:tc>
                    <a:tc>
                      <a:txBody>
                        <a:bodyPr/>
                        <a:lstStyle/>
                        <a:p>
                          <a:pPr algn="l"/>
                          <a:r>
                            <a:rPr lang="en-IN" sz="1800" b="0" dirty="0">
                              <a:latin typeface="+mj-lt"/>
                            </a:rPr>
                            <a:t>5kg</a:t>
                          </a:r>
                        </a:p>
                      </a:txBody>
                      <a:tcPr/>
                    </a:tc>
                    <a:tc>
                      <a:txBody>
                        <a:bodyPr/>
                        <a:lstStyle/>
                        <a:p>
                          <a:pPr algn="l"/>
                          <a:r>
                            <a:rPr lang="en-IN" sz="1800" b="0" dirty="0">
                              <a:latin typeface="+mj-lt"/>
                            </a:rPr>
                            <a:t>5.5kg</a:t>
                          </a:r>
                        </a:p>
                      </a:txBody>
                      <a:tcPr/>
                    </a:tc>
                    <a:extLst>
                      <a:ext uri="{0D108BD9-81ED-4DB2-BD59-A6C34878D82A}">
                        <a16:rowId xmlns:a16="http://schemas.microsoft.com/office/drawing/2014/main" val="4250030423"/>
                      </a:ext>
                    </a:extLst>
                  </a:tr>
                  <a:tr h="435342">
                    <a:tc>
                      <a:txBody>
                        <a:bodyPr/>
                        <a:lstStyle/>
                        <a:p>
                          <a:pPr algn="l"/>
                          <a:r>
                            <a:rPr lang="en-IN" sz="1800" b="0" dirty="0">
                              <a:latin typeface="+mj-lt"/>
                            </a:rPr>
                            <a:t>Air flow velocity </a:t>
                          </a:r>
                        </a:p>
                      </a:txBody>
                      <a:tcPr/>
                    </a:tc>
                    <a:tc>
                      <a:txBody>
                        <a:bodyPr/>
                        <a:lstStyle/>
                        <a:p>
                          <a:pPr algn="l"/>
                          <a:r>
                            <a:rPr lang="en-IN" sz="1800" dirty="0">
                              <a:latin typeface="+mj-lt"/>
                            </a:rPr>
                            <a:t>0.1 m/s</a:t>
                          </a:r>
                        </a:p>
                      </a:txBody>
                      <a:tcPr/>
                    </a:tc>
                    <a:tc>
                      <a:txBody>
                        <a:bodyPr/>
                        <a:lstStyle/>
                        <a:p>
                          <a:pPr algn="l"/>
                          <a:r>
                            <a:rPr lang="en-IN" sz="1800" dirty="0">
                              <a:latin typeface="+mj-lt"/>
                            </a:rPr>
                            <a:t>0.13m/s</a:t>
                          </a:r>
                        </a:p>
                      </a:txBody>
                      <a:tcPr/>
                    </a:tc>
                    <a:extLst>
                      <a:ext uri="{0D108BD9-81ED-4DB2-BD59-A6C34878D82A}">
                        <a16:rowId xmlns:a16="http://schemas.microsoft.com/office/drawing/2014/main" val="1924381887"/>
                      </a:ext>
                    </a:extLst>
                  </a:tr>
                  <a:tr h="435342">
                    <a:tc>
                      <a:txBody>
                        <a:bodyPr/>
                        <a:lstStyle/>
                        <a:p>
                          <a:pPr algn="l"/>
                          <a:r>
                            <a:rPr lang="en-IN" sz="1800" b="0" dirty="0">
                              <a:latin typeface="+mj-lt"/>
                            </a:rPr>
                            <a:t>Time of experiment </a:t>
                          </a:r>
                        </a:p>
                      </a:txBody>
                      <a:tcPr/>
                    </a:tc>
                    <a:tc>
                      <a:txBody>
                        <a:bodyPr/>
                        <a:lstStyle/>
                        <a:p>
                          <a:pPr algn="l"/>
                          <a:r>
                            <a:rPr lang="en-IN" sz="1800" kern="1200" dirty="0">
                              <a:solidFill>
                                <a:schemeClr val="dk1"/>
                              </a:solidFill>
                              <a:latin typeface="+mj-lt"/>
                            </a:rPr>
                            <a:t>2</a:t>
                          </a:r>
                          <a:r>
                            <a:rPr lang="en-IN" sz="1800" kern="1200" dirty="0">
                              <a:solidFill>
                                <a:schemeClr val="dk1"/>
                              </a:solidFill>
                              <a:effectLst/>
                              <a:latin typeface="+mj-lt"/>
                            </a:rPr>
                            <a:t> hr</a:t>
                          </a:r>
                          <a:endParaRPr lang="en-IN" sz="1800" dirty="0">
                            <a:latin typeface="+mj-lt"/>
                          </a:endParaRPr>
                        </a:p>
                      </a:txBody>
                      <a:tcPr/>
                    </a:tc>
                    <a:tc>
                      <a:txBody>
                        <a:bodyPr/>
                        <a:lstStyle/>
                        <a:p>
                          <a:pPr algn="l"/>
                          <a:r>
                            <a:rPr lang="en-IN" sz="1800" dirty="0">
                              <a:latin typeface="+mj-lt"/>
                            </a:rPr>
                            <a:t>3hr</a:t>
                          </a:r>
                        </a:p>
                      </a:txBody>
                      <a:tcPr/>
                    </a:tc>
                    <a:extLst>
                      <a:ext uri="{0D108BD9-81ED-4DB2-BD59-A6C34878D82A}">
                        <a16:rowId xmlns:a16="http://schemas.microsoft.com/office/drawing/2014/main" val="2057235981"/>
                      </a:ext>
                    </a:extLst>
                  </a:tr>
                  <a:tr h="435342">
                    <a:tc>
                      <a:txBody>
                        <a:bodyPr/>
                        <a:lstStyle/>
                        <a:p>
                          <a:pPr algn="l"/>
                          <a:r>
                            <a:rPr lang="en-IN" sz="1800" b="0" dirty="0">
                              <a:latin typeface="+mj-lt"/>
                            </a:rPr>
                            <a:t>Water flow rate </a:t>
                          </a:r>
                        </a:p>
                      </a:txBody>
                      <a:tcPr/>
                    </a:tc>
                    <a:tc>
                      <a:txBody>
                        <a:bodyPr/>
                        <a:lstStyle/>
                        <a:p>
                          <a:pPr algn="l"/>
                          <a:r>
                            <a:rPr lang="en-IN" sz="1800" kern="1200" dirty="0">
                              <a:solidFill>
                                <a:schemeClr val="dk1"/>
                              </a:solidFill>
                              <a:effectLst/>
                              <a:latin typeface="+mj-lt"/>
                            </a:rPr>
                            <a:t>10 LPM </a:t>
                          </a:r>
                          <a:endParaRPr lang="en-IN" sz="1800" dirty="0">
                            <a:latin typeface="+mj-lt"/>
                          </a:endParaRPr>
                        </a:p>
                      </a:txBody>
                      <a:tcPr/>
                    </a:tc>
                    <a:tc>
                      <a:txBody>
                        <a:bodyPr/>
                        <a:lstStyle/>
                        <a:p>
                          <a:pPr algn="l"/>
                          <a:r>
                            <a:rPr lang="en-IN" sz="1800" dirty="0">
                              <a:latin typeface="+mj-lt"/>
                            </a:rPr>
                            <a:t>10 LPM</a:t>
                          </a:r>
                        </a:p>
                      </a:txBody>
                      <a:tcPr/>
                    </a:tc>
                    <a:extLst>
                      <a:ext uri="{0D108BD9-81ED-4DB2-BD59-A6C34878D82A}">
                        <a16:rowId xmlns:a16="http://schemas.microsoft.com/office/drawing/2014/main" val="3053744743"/>
                      </a:ext>
                    </a:extLst>
                  </a:tr>
                  <a:tr h="518237">
                    <a:tc>
                      <a:txBody>
                        <a:bodyPr/>
                        <a:lstStyle/>
                        <a:p>
                          <a:pPr algn="l"/>
                          <a:r>
                            <a:rPr lang="en-IN" sz="1800" kern="1200" dirty="0">
                              <a:solidFill>
                                <a:schemeClr val="dk1"/>
                              </a:solidFill>
                              <a:effectLst/>
                              <a:latin typeface="+mj-lt"/>
                            </a:rPr>
                            <a:t>Biomass consumption rate </a:t>
                          </a:r>
                          <a:endParaRPr lang="en-IN" sz="1800" b="0" dirty="0">
                            <a:latin typeface="+mj-lt"/>
                          </a:endParaRPr>
                        </a:p>
                      </a:txBody>
                      <a:tcPr/>
                    </a:tc>
                    <a:tc>
                      <a:txBody>
                        <a:bodyPr/>
                        <a:lstStyle/>
                        <a:p>
                          <a:pPr algn="l"/>
                          <a:r>
                            <a:rPr lang="en-IN" sz="1800" kern="1200" dirty="0">
                              <a:solidFill>
                                <a:schemeClr val="dk1"/>
                              </a:solidFill>
                              <a:effectLst/>
                              <a:latin typeface="+mj-lt"/>
                            </a:rPr>
                            <a:t>2.5 Kg/hr</a:t>
                          </a:r>
                          <a:endParaRPr lang="en-IN" sz="1800" dirty="0">
                            <a:latin typeface="+mj-lt"/>
                          </a:endParaRPr>
                        </a:p>
                      </a:txBody>
                      <a:tcPr/>
                    </a:tc>
                    <a:tc>
                      <a:txBody>
                        <a:bodyPr/>
                        <a:lstStyle/>
                        <a:p>
                          <a:pPr algn="l"/>
                          <a:r>
                            <a:rPr lang="en-IN" sz="1800" dirty="0">
                              <a:latin typeface="+mj-lt"/>
                            </a:rPr>
                            <a:t>1.8 kg/hr</a:t>
                          </a:r>
                        </a:p>
                      </a:txBody>
                      <a:tcPr/>
                    </a:tc>
                    <a:extLst>
                      <a:ext uri="{0D108BD9-81ED-4DB2-BD59-A6C34878D82A}">
                        <a16:rowId xmlns:a16="http://schemas.microsoft.com/office/drawing/2014/main" val="3009169894"/>
                      </a:ext>
                    </a:extLst>
                  </a:tr>
                  <a:tr h="435342">
                    <a:tc>
                      <a:txBody>
                        <a:bodyPr/>
                        <a:lstStyle/>
                        <a:p>
                          <a:pPr algn="l"/>
                          <a:r>
                            <a:rPr lang="en-IN" sz="1800" kern="1200" dirty="0">
                              <a:solidFill>
                                <a:schemeClr val="dk1"/>
                              </a:solidFill>
                              <a:latin typeface="+mj-lt"/>
                            </a:rPr>
                            <a:t>Equivalence ratio (</a:t>
                          </a:r>
                          <a14:m>
                            <m:oMath xmlns:m="http://schemas.openxmlformats.org/officeDocument/2006/math">
                              <m:r>
                                <m:rPr>
                                  <m:sty m:val="p"/>
                                </m:rPr>
                                <a:rPr lang="en-US" sz="1800">
                                  <a:latin typeface="Cambria Math" panose="02040503050406030204" pitchFamily="18" charset="0"/>
                                </a:rPr>
                                <m:t>ε</m:t>
                              </m:r>
                            </m:oMath>
                          </a14:m>
                          <a:r>
                            <a:rPr lang="en-IN" sz="1800" kern="1200" dirty="0">
                              <a:solidFill>
                                <a:schemeClr val="dk1"/>
                              </a:solidFill>
                              <a:latin typeface="+mj-lt"/>
                            </a:rPr>
                            <a:t>) </a:t>
                          </a:r>
                          <a:endParaRPr lang="en-IN" sz="1800" b="0" dirty="0">
                            <a:latin typeface="+mj-lt"/>
                          </a:endParaRPr>
                        </a:p>
                      </a:txBody>
                      <a:tcPr/>
                    </a:tc>
                    <a:tc>
                      <a:txBody>
                        <a:bodyPr/>
                        <a:lstStyle/>
                        <a:p>
                          <a:pPr algn="l"/>
                          <a:r>
                            <a:rPr lang="en-IN" sz="1800" kern="1200" dirty="0">
                              <a:solidFill>
                                <a:schemeClr val="dk1"/>
                              </a:solidFill>
                              <a:latin typeface="+mj-lt"/>
                            </a:rPr>
                            <a:t>0.1</a:t>
                          </a:r>
                          <a:endParaRPr lang="en-IN" sz="1800" dirty="0">
                            <a:latin typeface="+mj-lt"/>
                          </a:endParaRPr>
                        </a:p>
                      </a:txBody>
                      <a:tcPr/>
                    </a:tc>
                    <a:tc>
                      <a:txBody>
                        <a:bodyPr/>
                        <a:lstStyle/>
                        <a:p>
                          <a:pPr algn="l"/>
                          <a:r>
                            <a:rPr lang="en-IN" sz="1800" dirty="0">
                              <a:latin typeface="+mj-lt"/>
                            </a:rPr>
                            <a:t>0.14</a:t>
                          </a:r>
                        </a:p>
                      </a:txBody>
                      <a:tcPr/>
                    </a:tc>
                    <a:extLst>
                      <a:ext uri="{0D108BD9-81ED-4DB2-BD59-A6C34878D82A}">
                        <a16:rowId xmlns:a16="http://schemas.microsoft.com/office/drawing/2014/main" val="3471212637"/>
                      </a:ext>
                    </a:extLst>
                  </a:tr>
                  <a:tr h="518237">
                    <a:tc>
                      <a:txBody>
                        <a:bodyPr/>
                        <a:lstStyle/>
                        <a:p>
                          <a:pPr algn="l"/>
                          <a:r>
                            <a:rPr lang="en-IN" sz="1800" dirty="0">
                              <a:effectLst/>
                              <a:latin typeface="+mj-lt"/>
                            </a:rPr>
                            <a:t>Δ T</a:t>
                          </a:r>
                          <a14:m>
                            <m:oMath xmlns:m="http://schemas.openxmlformats.org/officeDocument/2006/math">
                              <m:r>
                                <m:rPr>
                                  <m:nor/>
                                </m:rPr>
                                <a:rPr lang="en-IN" sz="1800" baseline="-25000" dirty="0">
                                  <a:latin typeface="+mj-lt"/>
                                </a:rPr>
                                <m:t>avg</m:t>
                              </m:r>
                            </m:oMath>
                          </a14:m>
                          <a:endParaRPr lang="en-IN" sz="1800" b="0" dirty="0">
                            <a:latin typeface="+mj-lt"/>
                          </a:endParaRPr>
                        </a:p>
                      </a:txBody>
                      <a:tcPr/>
                    </a:tc>
                    <a:tc>
                      <a:txBody>
                        <a:bodyPr/>
                        <a:lstStyle/>
                        <a:p>
                          <a:pPr algn="l"/>
                          <a:r>
                            <a:rPr lang="en-US" sz="1800" dirty="0">
                              <a:solidFill>
                                <a:srgbClr val="000000"/>
                              </a:solidFill>
                              <a:latin typeface="+mj-lt"/>
                            </a:rPr>
                            <a:t>4.5</a:t>
                          </a:r>
                          <a:r>
                            <a:rPr lang="en-US" sz="1800" kern="1200" baseline="30000" dirty="0">
                              <a:solidFill>
                                <a:srgbClr val="000000"/>
                              </a:solidFill>
                              <a:effectLst/>
                              <a:latin typeface="+mj-lt"/>
                            </a:rPr>
                            <a:t>O</a:t>
                          </a:r>
                          <a:r>
                            <a:rPr lang="en-US" sz="1800" kern="1200" dirty="0">
                              <a:solidFill>
                                <a:srgbClr val="000000"/>
                              </a:solidFill>
                              <a:effectLst/>
                              <a:latin typeface="+mj-lt"/>
                            </a:rPr>
                            <a:t>C</a:t>
                          </a:r>
                          <a:endParaRPr lang="en-IN" sz="18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j-lt"/>
                            </a:rPr>
                            <a:t>5.4</a:t>
                          </a:r>
                          <a:r>
                            <a:rPr lang="en-US" sz="1800" kern="1200" baseline="30000" dirty="0">
                              <a:solidFill>
                                <a:srgbClr val="000000"/>
                              </a:solidFill>
                              <a:effectLst/>
                              <a:latin typeface="+mj-lt"/>
                            </a:rPr>
                            <a:t>O</a:t>
                          </a:r>
                          <a:r>
                            <a:rPr lang="en-US" sz="1800" kern="1200" dirty="0">
                              <a:solidFill>
                                <a:srgbClr val="000000"/>
                              </a:solidFill>
                              <a:effectLst/>
                              <a:latin typeface="+mj-lt"/>
                            </a:rPr>
                            <a:t>C</a:t>
                          </a:r>
                          <a:endParaRPr lang="en-IN" sz="1800" kern="1200" dirty="0">
                            <a:solidFill>
                              <a:schemeClr val="dk1"/>
                            </a:solidFill>
                            <a:latin typeface="+mj-lt"/>
                          </a:endParaRPr>
                        </a:p>
                        <a:p>
                          <a:pPr algn="l"/>
                          <a:endParaRPr lang="en-IN" sz="1800" dirty="0">
                            <a:latin typeface="+mj-lt"/>
                          </a:endParaRPr>
                        </a:p>
                      </a:txBody>
                      <a:tcPr/>
                    </a:tc>
                    <a:extLst>
                      <a:ext uri="{0D108BD9-81ED-4DB2-BD59-A6C34878D82A}">
                        <a16:rowId xmlns:a16="http://schemas.microsoft.com/office/drawing/2014/main" val="3679029383"/>
                      </a:ext>
                    </a:extLst>
                  </a:tr>
                  <a:tr h="435342">
                    <a:tc>
                      <a:txBody>
                        <a:bodyPr/>
                        <a:lstStyle/>
                        <a:p>
                          <a:pPr algn="l"/>
                          <a:r>
                            <a:rPr lang="en-IN" sz="1800" kern="1200" dirty="0">
                              <a:solidFill>
                                <a:schemeClr val="dk1"/>
                              </a:solidFill>
                              <a:effectLst/>
                              <a:latin typeface="+mj-lt"/>
                            </a:rPr>
                            <a:t>Q </a:t>
                          </a:r>
                          <a:r>
                            <a:rPr lang="en-IN" sz="1800" kern="1200" baseline="-25000" dirty="0" err="1">
                              <a:solidFill>
                                <a:schemeClr val="dk1"/>
                              </a:solidFill>
                              <a:effectLst/>
                              <a:latin typeface="+mj-lt"/>
                            </a:rPr>
                            <a:t>avg</a:t>
                          </a:r>
                          <a:r>
                            <a:rPr lang="en-IN" sz="1800" kern="1200" dirty="0">
                              <a:solidFill>
                                <a:schemeClr val="dk1"/>
                              </a:solidFill>
                              <a:effectLst/>
                              <a:latin typeface="+mj-lt"/>
                            </a:rPr>
                            <a:t> </a:t>
                          </a:r>
                          <a:endParaRPr lang="en-IN" sz="1800" b="0" dirty="0">
                            <a:latin typeface="+mj-lt"/>
                          </a:endParaRPr>
                        </a:p>
                      </a:txBody>
                      <a:tcPr/>
                    </a:tc>
                    <a:tc>
                      <a:txBody>
                        <a:bodyPr/>
                        <a:lstStyle/>
                        <a:p>
                          <a:pPr algn="l"/>
                          <a:r>
                            <a:rPr lang="en-IN" sz="1800" kern="1200" dirty="0">
                              <a:solidFill>
                                <a:schemeClr val="dk1"/>
                              </a:solidFill>
                              <a:latin typeface="+mj-lt"/>
                            </a:rPr>
                            <a:t>3.1 kW</a:t>
                          </a:r>
                          <a:endParaRPr lang="en-IN" sz="1800" dirty="0">
                            <a:latin typeface="+mj-lt"/>
                          </a:endParaRPr>
                        </a:p>
                      </a:txBody>
                      <a:tcPr/>
                    </a:tc>
                    <a:tc>
                      <a:txBody>
                        <a:bodyPr/>
                        <a:lstStyle/>
                        <a:p>
                          <a:pPr algn="l"/>
                          <a:r>
                            <a:rPr lang="en-IN" sz="1800" dirty="0">
                              <a:latin typeface="+mj-lt"/>
                            </a:rPr>
                            <a:t>3.7kW</a:t>
                          </a:r>
                        </a:p>
                      </a:txBody>
                      <a:tcPr/>
                    </a:tc>
                    <a:extLst>
                      <a:ext uri="{0D108BD9-81ED-4DB2-BD59-A6C34878D82A}">
                        <a16:rowId xmlns:a16="http://schemas.microsoft.com/office/drawing/2014/main" val="1524756071"/>
                      </a:ext>
                    </a:extLst>
                  </a:tr>
                  <a:tr h="518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j-lt"/>
                            </a:rPr>
                            <a:t>Calorific value of pellets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000" kern="1200" dirty="0">
                              <a:solidFill>
                                <a:srgbClr val="00B0F0"/>
                              </a:solidFill>
                              <a:latin typeface="+mj-lt"/>
                            </a:rPr>
                            <a:t>(</a:t>
                          </a:r>
                          <a:r>
                            <a:rPr lang="en-US" sz="1000" dirty="0">
                              <a:solidFill>
                                <a:srgbClr val="00B0F0"/>
                              </a:solidFill>
                              <a:latin typeface="+mj-lt"/>
                              <a:cs typeface="Arial" pitchFamily="34" charset="0"/>
                            </a:rPr>
                            <a:t>Source: Kirubakaran </a:t>
                          </a:r>
                          <a:r>
                            <a:rPr lang="en-US" sz="1000" i="1" dirty="0">
                              <a:solidFill>
                                <a:srgbClr val="00B0F0"/>
                              </a:solidFill>
                              <a:latin typeface="+mj-lt"/>
                              <a:cs typeface="Arial" pitchFamily="34" charset="0"/>
                            </a:rPr>
                            <a:t>et al</a:t>
                          </a:r>
                          <a:r>
                            <a:rPr lang="en-US" sz="1000" dirty="0">
                              <a:solidFill>
                                <a:srgbClr val="00B0F0"/>
                              </a:solidFill>
                              <a:latin typeface="+mj-lt"/>
                              <a:cs typeface="Arial" pitchFamily="34" charset="0"/>
                            </a:rPr>
                            <a:t>., Renewable and Sustainable Energy Reviews (2009)</a:t>
                          </a:r>
                          <a:r>
                            <a:rPr lang="en-IN" sz="1000" kern="1200" dirty="0">
                              <a:solidFill>
                                <a:srgbClr val="00B0F0"/>
                              </a:solidFill>
                              <a:latin typeface="+mj-lt"/>
                            </a:rPr>
                            <a:t>)</a:t>
                          </a:r>
                          <a:endParaRPr lang="en-IN" sz="1000" b="0" dirty="0">
                            <a:solidFill>
                              <a:srgbClr val="00B0F0"/>
                            </a:solidFill>
                            <a:latin typeface="+mj-lt"/>
                          </a:endParaRPr>
                        </a:p>
                      </a:txBody>
                      <a:tcPr/>
                    </a:tc>
                    <a:tc>
                      <a:txBody>
                        <a:bodyPr/>
                        <a:lstStyle/>
                        <a:p>
                          <a:pPr algn="l"/>
                          <a:r>
                            <a:rPr lang="en-IN" sz="1800" kern="1200" dirty="0">
                              <a:solidFill>
                                <a:schemeClr val="dk1"/>
                              </a:solidFill>
                              <a:latin typeface="+mj-lt"/>
                            </a:rPr>
                            <a:t>18 MJ/kg</a:t>
                          </a:r>
                          <a:endParaRPr lang="en-IN" sz="1800" dirty="0">
                            <a:latin typeface="+mj-lt"/>
                          </a:endParaRPr>
                        </a:p>
                      </a:txBody>
                      <a:tcPr/>
                    </a:tc>
                    <a:tc>
                      <a:txBody>
                        <a:bodyPr/>
                        <a:lstStyle/>
                        <a:p>
                          <a:pPr algn="l"/>
                          <a:r>
                            <a:rPr lang="en-IN" sz="1800" dirty="0">
                              <a:latin typeface="+mj-lt"/>
                            </a:rPr>
                            <a:t>18MJ/kg</a:t>
                          </a:r>
                        </a:p>
                      </a:txBody>
                      <a:tcPr/>
                    </a:tc>
                    <a:extLst>
                      <a:ext uri="{0D108BD9-81ED-4DB2-BD59-A6C34878D82A}">
                        <a16:rowId xmlns:a16="http://schemas.microsoft.com/office/drawing/2014/main" val="3022961138"/>
                      </a:ext>
                    </a:extLst>
                  </a:tr>
                  <a:tr h="435342">
                    <a:tc>
                      <a:txBody>
                        <a:bodyPr/>
                        <a:lstStyle/>
                        <a:p>
                          <a:pPr algn="l"/>
                          <a:r>
                            <a:rPr lang="en-IN" sz="1800" kern="1200" dirty="0">
                              <a:solidFill>
                                <a:schemeClr val="dk1"/>
                              </a:solidFill>
                              <a:latin typeface="+mj-lt"/>
                            </a:rPr>
                            <a:t>Thermal Efficiency of System </a:t>
                          </a:r>
                          <a:endParaRPr lang="en-IN" sz="1800" b="0" dirty="0">
                            <a:latin typeface="+mj-lt"/>
                          </a:endParaRPr>
                        </a:p>
                      </a:txBody>
                      <a:tcPr/>
                    </a:tc>
                    <a:tc>
                      <a:txBody>
                        <a:bodyPr/>
                        <a:lstStyle/>
                        <a:p>
                          <a:pPr algn="l"/>
                          <a:r>
                            <a:rPr lang="en-IN" sz="1800" kern="1200" dirty="0">
                              <a:solidFill>
                                <a:schemeClr val="dk1"/>
                              </a:solidFill>
                              <a:latin typeface="+mj-lt"/>
                            </a:rPr>
                            <a:t>25%</a:t>
                          </a:r>
                          <a:endParaRPr lang="en-IN" sz="1800" dirty="0">
                            <a:latin typeface="+mj-lt"/>
                          </a:endParaRPr>
                        </a:p>
                      </a:txBody>
                      <a:tcPr/>
                    </a:tc>
                    <a:tc>
                      <a:txBody>
                        <a:bodyPr/>
                        <a:lstStyle/>
                        <a:p>
                          <a:pPr algn="l"/>
                          <a:r>
                            <a:rPr lang="en-IN" sz="1800" dirty="0">
                              <a:latin typeface="+mj-lt"/>
                            </a:rPr>
                            <a:t>41%</a:t>
                          </a:r>
                        </a:p>
                      </a:txBody>
                      <a:tcPr/>
                    </a:tc>
                    <a:extLst>
                      <a:ext uri="{0D108BD9-81ED-4DB2-BD59-A6C34878D82A}">
                        <a16:rowId xmlns:a16="http://schemas.microsoft.com/office/drawing/2014/main" val="3354589644"/>
                      </a:ext>
                    </a:extLst>
                  </a:tr>
                </a:tbl>
              </a:graphicData>
            </a:graphic>
          </p:graphicFrame>
        </mc:Choice>
        <mc:Fallback xmlns="">
          <p:graphicFrame>
            <p:nvGraphicFramePr>
              <p:cNvPr id="8" name="Table 7">
                <a:extLst>
                  <a:ext uri="{FF2B5EF4-FFF2-40B4-BE49-F238E27FC236}">
                    <a16:creationId xmlns:a16="http://schemas.microsoft.com/office/drawing/2014/main" id="{5E6E33DB-6826-E89E-0F05-40CFC50288C9}"/>
                  </a:ext>
                </a:extLst>
              </p:cNvPr>
              <p:cNvGraphicFramePr>
                <a:graphicFrameLocks noGrp="1"/>
              </p:cNvGraphicFramePr>
              <p:nvPr>
                <p:extLst>
                  <p:ext uri="{D42A27DB-BD31-4B8C-83A1-F6EECF244321}">
                    <p14:modId xmlns:p14="http://schemas.microsoft.com/office/powerpoint/2010/main" val="3615342683"/>
                  </p:ext>
                </p:extLst>
              </p:nvPr>
            </p:nvGraphicFramePr>
            <p:xfrm>
              <a:off x="476249" y="956609"/>
              <a:ext cx="8372477" cy="5242185"/>
            </p:xfrm>
            <a:graphic>
              <a:graphicData uri="http://schemas.openxmlformats.org/drawingml/2006/table">
                <a:tbl>
                  <a:tblPr firstRow="1" bandRow="1">
                    <a:tableStyleId>{073A0DAA-6AF3-43AB-8588-CEC1D06C72B9}</a:tableStyleId>
                  </a:tblPr>
                  <a:tblGrid>
                    <a:gridCol w="4952275">
                      <a:extLst>
                        <a:ext uri="{9D8B030D-6E8A-4147-A177-3AD203B41FA5}">
                          <a16:colId xmlns:a16="http://schemas.microsoft.com/office/drawing/2014/main" val="375563165"/>
                        </a:ext>
                      </a:extLst>
                    </a:gridCol>
                    <a:gridCol w="1685601">
                      <a:extLst>
                        <a:ext uri="{9D8B030D-6E8A-4147-A177-3AD203B41FA5}">
                          <a16:colId xmlns:a16="http://schemas.microsoft.com/office/drawing/2014/main" val="252563898"/>
                        </a:ext>
                      </a:extLst>
                    </a:gridCol>
                    <a:gridCol w="1734601">
                      <a:extLst>
                        <a:ext uri="{9D8B030D-6E8A-4147-A177-3AD203B41FA5}">
                          <a16:colId xmlns:a16="http://schemas.microsoft.com/office/drawing/2014/main" val="4062256457"/>
                        </a:ext>
                      </a:extLst>
                    </a:gridCol>
                  </a:tblGrid>
                  <a:tr h="518237">
                    <a:tc>
                      <a:txBody>
                        <a:bodyPr/>
                        <a:lstStyle/>
                        <a:p>
                          <a:r>
                            <a:rPr lang="en-IN" sz="1800" b="1" dirty="0"/>
                            <a:t>Parameters</a:t>
                          </a:r>
                        </a:p>
                      </a:txBody>
                      <a:tcPr>
                        <a:solidFill>
                          <a:schemeClr val="tx1">
                            <a:lumMod val="65000"/>
                            <a:lumOff val="35000"/>
                          </a:schemeClr>
                        </a:solidFill>
                      </a:tcPr>
                    </a:tc>
                    <a:tc>
                      <a:txBody>
                        <a:bodyPr/>
                        <a:lstStyle/>
                        <a:p>
                          <a:r>
                            <a:rPr lang="en-IN" sz="1800" b="1" dirty="0"/>
                            <a:t>Without PGR </a:t>
                          </a:r>
                        </a:p>
                      </a:txBody>
                      <a:tcPr>
                        <a:solidFill>
                          <a:schemeClr val="tx1">
                            <a:lumMod val="65000"/>
                            <a:lumOff val="35000"/>
                          </a:schemeClr>
                        </a:solidFill>
                      </a:tcPr>
                    </a:tc>
                    <a:tc>
                      <a:txBody>
                        <a:bodyPr/>
                        <a:lstStyle/>
                        <a:p>
                          <a:r>
                            <a:rPr lang="en-IN" sz="1800" b="1" dirty="0"/>
                            <a:t>With PGR </a:t>
                          </a:r>
                        </a:p>
                      </a:txBody>
                      <a:tcPr>
                        <a:solidFill>
                          <a:schemeClr val="tx1">
                            <a:lumMod val="65000"/>
                            <a:lumOff val="35000"/>
                          </a:schemeClr>
                        </a:solidFill>
                      </a:tcPr>
                    </a:tc>
                    <a:extLst>
                      <a:ext uri="{0D108BD9-81ED-4DB2-BD59-A6C34878D82A}">
                        <a16:rowId xmlns:a16="http://schemas.microsoft.com/office/drawing/2014/main" val="2231394462"/>
                      </a:ext>
                    </a:extLst>
                  </a:tr>
                  <a:tr h="435342">
                    <a:tc>
                      <a:txBody>
                        <a:bodyPr/>
                        <a:lstStyle/>
                        <a:p>
                          <a:pPr algn="l"/>
                          <a:r>
                            <a:rPr lang="en-IN" sz="1800" b="0" kern="1200" dirty="0">
                              <a:solidFill>
                                <a:schemeClr val="tx1"/>
                              </a:solidFill>
                              <a:effectLst/>
                              <a:latin typeface="+mj-lt"/>
                            </a:rPr>
                            <a:t>Amount of pellet used</a:t>
                          </a:r>
                          <a:endParaRPr lang="en-IN" sz="1800" b="0" dirty="0">
                            <a:solidFill>
                              <a:schemeClr val="tx1"/>
                            </a:solidFill>
                            <a:latin typeface="+mj-lt"/>
                          </a:endParaRPr>
                        </a:p>
                      </a:txBody>
                      <a:tcPr/>
                    </a:tc>
                    <a:tc>
                      <a:txBody>
                        <a:bodyPr/>
                        <a:lstStyle/>
                        <a:p>
                          <a:pPr algn="l"/>
                          <a:r>
                            <a:rPr lang="en-IN" sz="1800" b="0" dirty="0">
                              <a:latin typeface="+mj-lt"/>
                            </a:rPr>
                            <a:t>5kg</a:t>
                          </a:r>
                        </a:p>
                      </a:txBody>
                      <a:tcPr/>
                    </a:tc>
                    <a:tc>
                      <a:txBody>
                        <a:bodyPr/>
                        <a:lstStyle/>
                        <a:p>
                          <a:pPr algn="l"/>
                          <a:r>
                            <a:rPr lang="en-IN" sz="1800" b="0" dirty="0">
                              <a:latin typeface="+mj-lt"/>
                            </a:rPr>
                            <a:t>5.5kg</a:t>
                          </a:r>
                        </a:p>
                      </a:txBody>
                      <a:tcPr/>
                    </a:tc>
                    <a:extLst>
                      <a:ext uri="{0D108BD9-81ED-4DB2-BD59-A6C34878D82A}">
                        <a16:rowId xmlns:a16="http://schemas.microsoft.com/office/drawing/2014/main" val="4250030423"/>
                      </a:ext>
                    </a:extLst>
                  </a:tr>
                  <a:tr h="435342">
                    <a:tc>
                      <a:txBody>
                        <a:bodyPr/>
                        <a:lstStyle/>
                        <a:p>
                          <a:pPr algn="l"/>
                          <a:r>
                            <a:rPr lang="en-IN" sz="1800" b="0" dirty="0">
                              <a:latin typeface="+mj-lt"/>
                            </a:rPr>
                            <a:t>Air flow velocity </a:t>
                          </a:r>
                        </a:p>
                      </a:txBody>
                      <a:tcPr/>
                    </a:tc>
                    <a:tc>
                      <a:txBody>
                        <a:bodyPr/>
                        <a:lstStyle/>
                        <a:p>
                          <a:pPr algn="l"/>
                          <a:r>
                            <a:rPr lang="en-IN" sz="1800" dirty="0">
                              <a:latin typeface="+mj-lt"/>
                            </a:rPr>
                            <a:t>0.1 m/s</a:t>
                          </a:r>
                        </a:p>
                      </a:txBody>
                      <a:tcPr/>
                    </a:tc>
                    <a:tc>
                      <a:txBody>
                        <a:bodyPr/>
                        <a:lstStyle/>
                        <a:p>
                          <a:pPr algn="l"/>
                          <a:r>
                            <a:rPr lang="en-IN" sz="1800" dirty="0">
                              <a:latin typeface="+mj-lt"/>
                            </a:rPr>
                            <a:t>0.13m/s</a:t>
                          </a:r>
                        </a:p>
                      </a:txBody>
                      <a:tcPr/>
                    </a:tc>
                    <a:extLst>
                      <a:ext uri="{0D108BD9-81ED-4DB2-BD59-A6C34878D82A}">
                        <a16:rowId xmlns:a16="http://schemas.microsoft.com/office/drawing/2014/main" val="1924381887"/>
                      </a:ext>
                    </a:extLst>
                  </a:tr>
                  <a:tr h="435342">
                    <a:tc>
                      <a:txBody>
                        <a:bodyPr/>
                        <a:lstStyle/>
                        <a:p>
                          <a:pPr algn="l"/>
                          <a:r>
                            <a:rPr lang="en-IN" sz="1800" b="0" dirty="0">
                              <a:latin typeface="+mj-lt"/>
                            </a:rPr>
                            <a:t>Time of experiment </a:t>
                          </a:r>
                        </a:p>
                      </a:txBody>
                      <a:tcPr/>
                    </a:tc>
                    <a:tc>
                      <a:txBody>
                        <a:bodyPr/>
                        <a:lstStyle/>
                        <a:p>
                          <a:pPr algn="l"/>
                          <a:r>
                            <a:rPr lang="en-IN" sz="1800" kern="1200" dirty="0">
                              <a:solidFill>
                                <a:schemeClr val="dk1"/>
                              </a:solidFill>
                              <a:latin typeface="+mj-lt"/>
                            </a:rPr>
                            <a:t>2</a:t>
                          </a:r>
                          <a:r>
                            <a:rPr lang="en-IN" sz="1800" kern="1200" dirty="0">
                              <a:solidFill>
                                <a:schemeClr val="dk1"/>
                              </a:solidFill>
                              <a:effectLst/>
                              <a:latin typeface="+mj-lt"/>
                            </a:rPr>
                            <a:t> hr</a:t>
                          </a:r>
                          <a:endParaRPr lang="en-IN" sz="1800" dirty="0">
                            <a:latin typeface="+mj-lt"/>
                          </a:endParaRPr>
                        </a:p>
                      </a:txBody>
                      <a:tcPr/>
                    </a:tc>
                    <a:tc>
                      <a:txBody>
                        <a:bodyPr/>
                        <a:lstStyle/>
                        <a:p>
                          <a:pPr algn="l"/>
                          <a:r>
                            <a:rPr lang="en-IN" sz="1800" dirty="0">
                              <a:latin typeface="+mj-lt"/>
                            </a:rPr>
                            <a:t>3hr</a:t>
                          </a:r>
                        </a:p>
                      </a:txBody>
                      <a:tcPr/>
                    </a:tc>
                    <a:extLst>
                      <a:ext uri="{0D108BD9-81ED-4DB2-BD59-A6C34878D82A}">
                        <a16:rowId xmlns:a16="http://schemas.microsoft.com/office/drawing/2014/main" val="2057235981"/>
                      </a:ext>
                    </a:extLst>
                  </a:tr>
                  <a:tr h="435342">
                    <a:tc>
                      <a:txBody>
                        <a:bodyPr/>
                        <a:lstStyle/>
                        <a:p>
                          <a:pPr algn="l"/>
                          <a:r>
                            <a:rPr lang="en-IN" sz="1800" b="0" dirty="0">
                              <a:latin typeface="+mj-lt"/>
                            </a:rPr>
                            <a:t>Water flow rate </a:t>
                          </a:r>
                        </a:p>
                      </a:txBody>
                      <a:tcPr/>
                    </a:tc>
                    <a:tc>
                      <a:txBody>
                        <a:bodyPr/>
                        <a:lstStyle/>
                        <a:p>
                          <a:pPr algn="l"/>
                          <a:r>
                            <a:rPr lang="en-IN" sz="1800" kern="1200" dirty="0">
                              <a:solidFill>
                                <a:schemeClr val="dk1"/>
                              </a:solidFill>
                              <a:effectLst/>
                              <a:latin typeface="+mj-lt"/>
                            </a:rPr>
                            <a:t>10 LPM </a:t>
                          </a:r>
                          <a:endParaRPr lang="en-IN" sz="1800" dirty="0">
                            <a:latin typeface="+mj-lt"/>
                          </a:endParaRPr>
                        </a:p>
                      </a:txBody>
                      <a:tcPr/>
                    </a:tc>
                    <a:tc>
                      <a:txBody>
                        <a:bodyPr/>
                        <a:lstStyle/>
                        <a:p>
                          <a:pPr algn="l"/>
                          <a:r>
                            <a:rPr lang="en-IN" sz="1800" dirty="0">
                              <a:latin typeface="+mj-lt"/>
                            </a:rPr>
                            <a:t>10 LPM</a:t>
                          </a:r>
                        </a:p>
                      </a:txBody>
                      <a:tcPr/>
                    </a:tc>
                    <a:extLst>
                      <a:ext uri="{0D108BD9-81ED-4DB2-BD59-A6C34878D82A}">
                        <a16:rowId xmlns:a16="http://schemas.microsoft.com/office/drawing/2014/main" val="3053744743"/>
                      </a:ext>
                    </a:extLst>
                  </a:tr>
                  <a:tr h="518237">
                    <a:tc>
                      <a:txBody>
                        <a:bodyPr/>
                        <a:lstStyle/>
                        <a:p>
                          <a:pPr algn="l"/>
                          <a:r>
                            <a:rPr lang="en-IN" sz="1800" kern="1200" dirty="0">
                              <a:solidFill>
                                <a:schemeClr val="dk1"/>
                              </a:solidFill>
                              <a:effectLst/>
                              <a:latin typeface="+mj-lt"/>
                            </a:rPr>
                            <a:t>Biomass consumption rate </a:t>
                          </a:r>
                          <a:endParaRPr lang="en-IN" sz="1800" b="0" dirty="0">
                            <a:latin typeface="+mj-lt"/>
                          </a:endParaRPr>
                        </a:p>
                      </a:txBody>
                      <a:tcPr/>
                    </a:tc>
                    <a:tc>
                      <a:txBody>
                        <a:bodyPr/>
                        <a:lstStyle/>
                        <a:p>
                          <a:pPr algn="l"/>
                          <a:r>
                            <a:rPr lang="en-IN" sz="1800" kern="1200" dirty="0">
                              <a:solidFill>
                                <a:schemeClr val="dk1"/>
                              </a:solidFill>
                              <a:effectLst/>
                              <a:latin typeface="+mj-lt"/>
                            </a:rPr>
                            <a:t>2.5 Kg/hr</a:t>
                          </a:r>
                          <a:endParaRPr lang="en-IN" sz="1800" dirty="0">
                            <a:latin typeface="+mj-lt"/>
                          </a:endParaRPr>
                        </a:p>
                      </a:txBody>
                      <a:tcPr/>
                    </a:tc>
                    <a:tc>
                      <a:txBody>
                        <a:bodyPr/>
                        <a:lstStyle/>
                        <a:p>
                          <a:pPr algn="l"/>
                          <a:r>
                            <a:rPr lang="en-IN" sz="1800" dirty="0">
                              <a:latin typeface="+mj-lt"/>
                            </a:rPr>
                            <a:t>1.8 kg/hr</a:t>
                          </a:r>
                        </a:p>
                      </a:txBody>
                      <a:tcPr/>
                    </a:tc>
                    <a:extLst>
                      <a:ext uri="{0D108BD9-81ED-4DB2-BD59-A6C34878D82A}">
                        <a16:rowId xmlns:a16="http://schemas.microsoft.com/office/drawing/2014/main" val="3009169894"/>
                      </a:ext>
                    </a:extLst>
                  </a:tr>
                  <a:tr h="435342">
                    <a:tc>
                      <a:txBody>
                        <a:bodyPr/>
                        <a:lstStyle/>
                        <a:p>
                          <a:endParaRPr lang="en-US"/>
                        </a:p>
                      </a:txBody>
                      <a:tcPr>
                        <a:blipFill>
                          <a:blip r:embed="rId2"/>
                          <a:stretch>
                            <a:fillRect l="-123" t="-640278" r="-69496" b="-468056"/>
                          </a:stretch>
                        </a:blipFill>
                      </a:tcPr>
                    </a:tc>
                    <a:tc>
                      <a:txBody>
                        <a:bodyPr/>
                        <a:lstStyle/>
                        <a:p>
                          <a:pPr algn="l"/>
                          <a:r>
                            <a:rPr lang="en-IN" sz="1800" kern="1200" dirty="0">
                              <a:solidFill>
                                <a:schemeClr val="dk1"/>
                              </a:solidFill>
                              <a:latin typeface="+mj-lt"/>
                            </a:rPr>
                            <a:t>0.1</a:t>
                          </a:r>
                          <a:endParaRPr lang="en-IN" sz="1800" dirty="0">
                            <a:latin typeface="+mj-lt"/>
                          </a:endParaRPr>
                        </a:p>
                      </a:txBody>
                      <a:tcPr/>
                    </a:tc>
                    <a:tc>
                      <a:txBody>
                        <a:bodyPr/>
                        <a:lstStyle/>
                        <a:p>
                          <a:pPr algn="l"/>
                          <a:r>
                            <a:rPr lang="en-IN" sz="1800" dirty="0">
                              <a:latin typeface="+mj-lt"/>
                            </a:rPr>
                            <a:t>0.14</a:t>
                          </a:r>
                        </a:p>
                      </a:txBody>
                      <a:tcPr/>
                    </a:tc>
                    <a:extLst>
                      <a:ext uri="{0D108BD9-81ED-4DB2-BD59-A6C34878D82A}">
                        <a16:rowId xmlns:a16="http://schemas.microsoft.com/office/drawing/2014/main" val="3471212637"/>
                      </a:ext>
                    </a:extLst>
                  </a:tr>
                  <a:tr h="640080">
                    <a:tc>
                      <a:txBody>
                        <a:bodyPr/>
                        <a:lstStyle/>
                        <a:p>
                          <a:endParaRPr lang="en-US"/>
                        </a:p>
                      </a:txBody>
                      <a:tcPr>
                        <a:blipFill>
                          <a:blip r:embed="rId2"/>
                          <a:stretch>
                            <a:fillRect l="-123" t="-507619" r="-69496" b="-220952"/>
                          </a:stretch>
                        </a:blipFill>
                      </a:tcPr>
                    </a:tc>
                    <a:tc>
                      <a:txBody>
                        <a:bodyPr/>
                        <a:lstStyle/>
                        <a:p>
                          <a:pPr algn="l"/>
                          <a:r>
                            <a:rPr lang="en-US" sz="1800" dirty="0">
                              <a:solidFill>
                                <a:srgbClr val="000000"/>
                              </a:solidFill>
                              <a:latin typeface="+mj-lt"/>
                            </a:rPr>
                            <a:t>4.5</a:t>
                          </a:r>
                          <a:r>
                            <a:rPr lang="en-US" sz="1800" kern="1200" baseline="30000" dirty="0">
                              <a:solidFill>
                                <a:srgbClr val="000000"/>
                              </a:solidFill>
                              <a:effectLst/>
                              <a:latin typeface="+mj-lt"/>
                            </a:rPr>
                            <a:t>O</a:t>
                          </a:r>
                          <a:r>
                            <a:rPr lang="en-US" sz="1800" kern="1200" dirty="0">
                              <a:solidFill>
                                <a:srgbClr val="000000"/>
                              </a:solidFill>
                              <a:effectLst/>
                              <a:latin typeface="+mj-lt"/>
                            </a:rPr>
                            <a:t>C</a:t>
                          </a:r>
                          <a:endParaRPr lang="en-IN" sz="18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mj-lt"/>
                            </a:rPr>
                            <a:t>5.4</a:t>
                          </a:r>
                          <a:r>
                            <a:rPr lang="en-US" sz="1800" kern="1200" baseline="30000" dirty="0">
                              <a:solidFill>
                                <a:srgbClr val="000000"/>
                              </a:solidFill>
                              <a:effectLst/>
                              <a:latin typeface="+mj-lt"/>
                            </a:rPr>
                            <a:t>O</a:t>
                          </a:r>
                          <a:r>
                            <a:rPr lang="en-US" sz="1800" kern="1200" dirty="0">
                              <a:solidFill>
                                <a:srgbClr val="000000"/>
                              </a:solidFill>
                              <a:effectLst/>
                              <a:latin typeface="+mj-lt"/>
                            </a:rPr>
                            <a:t>C</a:t>
                          </a:r>
                          <a:endParaRPr lang="en-IN" sz="1800" kern="1200" dirty="0">
                            <a:solidFill>
                              <a:schemeClr val="dk1"/>
                            </a:solidFill>
                            <a:latin typeface="+mj-lt"/>
                          </a:endParaRPr>
                        </a:p>
                        <a:p>
                          <a:pPr algn="l"/>
                          <a:endParaRPr lang="en-IN" sz="1800" dirty="0">
                            <a:latin typeface="+mj-lt"/>
                          </a:endParaRPr>
                        </a:p>
                      </a:txBody>
                      <a:tcPr/>
                    </a:tc>
                    <a:extLst>
                      <a:ext uri="{0D108BD9-81ED-4DB2-BD59-A6C34878D82A}">
                        <a16:rowId xmlns:a16="http://schemas.microsoft.com/office/drawing/2014/main" val="3679029383"/>
                      </a:ext>
                    </a:extLst>
                  </a:tr>
                  <a:tr h="435342">
                    <a:tc>
                      <a:txBody>
                        <a:bodyPr/>
                        <a:lstStyle/>
                        <a:p>
                          <a:pPr algn="l"/>
                          <a:r>
                            <a:rPr lang="en-IN" sz="1800" kern="1200" dirty="0">
                              <a:solidFill>
                                <a:schemeClr val="dk1"/>
                              </a:solidFill>
                              <a:effectLst/>
                              <a:latin typeface="+mj-lt"/>
                            </a:rPr>
                            <a:t>Q </a:t>
                          </a:r>
                          <a:r>
                            <a:rPr lang="en-IN" sz="1800" kern="1200" baseline="-25000" dirty="0" err="1">
                              <a:solidFill>
                                <a:schemeClr val="dk1"/>
                              </a:solidFill>
                              <a:effectLst/>
                              <a:latin typeface="+mj-lt"/>
                            </a:rPr>
                            <a:t>avg</a:t>
                          </a:r>
                          <a:r>
                            <a:rPr lang="en-IN" sz="1800" kern="1200" dirty="0">
                              <a:solidFill>
                                <a:schemeClr val="dk1"/>
                              </a:solidFill>
                              <a:effectLst/>
                              <a:latin typeface="+mj-lt"/>
                            </a:rPr>
                            <a:t> </a:t>
                          </a:r>
                          <a:endParaRPr lang="en-IN" sz="1800" b="0" dirty="0">
                            <a:latin typeface="+mj-lt"/>
                          </a:endParaRPr>
                        </a:p>
                      </a:txBody>
                      <a:tcPr/>
                    </a:tc>
                    <a:tc>
                      <a:txBody>
                        <a:bodyPr/>
                        <a:lstStyle/>
                        <a:p>
                          <a:pPr algn="l"/>
                          <a:r>
                            <a:rPr lang="en-IN" sz="1800" kern="1200" dirty="0">
                              <a:solidFill>
                                <a:schemeClr val="dk1"/>
                              </a:solidFill>
                              <a:latin typeface="+mj-lt"/>
                            </a:rPr>
                            <a:t>3.1 kW</a:t>
                          </a:r>
                          <a:endParaRPr lang="en-IN" sz="1800" dirty="0">
                            <a:latin typeface="+mj-lt"/>
                          </a:endParaRPr>
                        </a:p>
                      </a:txBody>
                      <a:tcPr/>
                    </a:tc>
                    <a:tc>
                      <a:txBody>
                        <a:bodyPr/>
                        <a:lstStyle/>
                        <a:p>
                          <a:pPr algn="l"/>
                          <a:r>
                            <a:rPr lang="en-IN" sz="1800" dirty="0">
                              <a:latin typeface="+mj-lt"/>
                            </a:rPr>
                            <a:t>3.7kW</a:t>
                          </a:r>
                        </a:p>
                      </a:txBody>
                      <a:tcPr/>
                    </a:tc>
                    <a:extLst>
                      <a:ext uri="{0D108BD9-81ED-4DB2-BD59-A6C34878D82A}">
                        <a16:rowId xmlns:a16="http://schemas.microsoft.com/office/drawing/2014/main" val="1524756071"/>
                      </a:ext>
                    </a:extLst>
                  </a:tr>
                  <a:tr h="518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latin typeface="+mj-lt"/>
                            </a:rPr>
                            <a:t>Calorific value of pellets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000" kern="1200" dirty="0">
                              <a:solidFill>
                                <a:srgbClr val="00B0F0"/>
                              </a:solidFill>
                              <a:latin typeface="+mj-lt"/>
                            </a:rPr>
                            <a:t>(</a:t>
                          </a:r>
                          <a:r>
                            <a:rPr lang="en-US" sz="1000" dirty="0">
                              <a:solidFill>
                                <a:srgbClr val="00B0F0"/>
                              </a:solidFill>
                              <a:latin typeface="+mj-lt"/>
                              <a:cs typeface="Arial" pitchFamily="34" charset="0"/>
                            </a:rPr>
                            <a:t>Source: Kirubakaran </a:t>
                          </a:r>
                          <a:r>
                            <a:rPr lang="en-US" sz="1000" i="1" dirty="0">
                              <a:solidFill>
                                <a:srgbClr val="00B0F0"/>
                              </a:solidFill>
                              <a:latin typeface="+mj-lt"/>
                              <a:cs typeface="Arial" pitchFamily="34" charset="0"/>
                            </a:rPr>
                            <a:t>et al</a:t>
                          </a:r>
                          <a:r>
                            <a:rPr lang="en-US" sz="1000" dirty="0">
                              <a:solidFill>
                                <a:srgbClr val="00B0F0"/>
                              </a:solidFill>
                              <a:latin typeface="+mj-lt"/>
                              <a:cs typeface="Arial" pitchFamily="34" charset="0"/>
                            </a:rPr>
                            <a:t>., Renewable and Sustainable Energy Reviews (2009)</a:t>
                          </a:r>
                          <a:r>
                            <a:rPr lang="en-IN" sz="1000" kern="1200" dirty="0">
                              <a:solidFill>
                                <a:srgbClr val="00B0F0"/>
                              </a:solidFill>
                              <a:latin typeface="+mj-lt"/>
                            </a:rPr>
                            <a:t>)</a:t>
                          </a:r>
                          <a:endParaRPr lang="en-IN" sz="1000" b="0" dirty="0">
                            <a:solidFill>
                              <a:srgbClr val="00B0F0"/>
                            </a:solidFill>
                            <a:latin typeface="+mj-lt"/>
                          </a:endParaRPr>
                        </a:p>
                      </a:txBody>
                      <a:tcPr/>
                    </a:tc>
                    <a:tc>
                      <a:txBody>
                        <a:bodyPr/>
                        <a:lstStyle/>
                        <a:p>
                          <a:pPr algn="l"/>
                          <a:r>
                            <a:rPr lang="en-IN" sz="1800" kern="1200" dirty="0">
                              <a:solidFill>
                                <a:schemeClr val="dk1"/>
                              </a:solidFill>
                              <a:latin typeface="+mj-lt"/>
                            </a:rPr>
                            <a:t>18 MJ/kg</a:t>
                          </a:r>
                          <a:endParaRPr lang="en-IN" sz="1800" dirty="0">
                            <a:latin typeface="+mj-lt"/>
                          </a:endParaRPr>
                        </a:p>
                      </a:txBody>
                      <a:tcPr/>
                    </a:tc>
                    <a:tc>
                      <a:txBody>
                        <a:bodyPr/>
                        <a:lstStyle/>
                        <a:p>
                          <a:pPr algn="l"/>
                          <a:r>
                            <a:rPr lang="en-IN" sz="1800" dirty="0">
                              <a:latin typeface="+mj-lt"/>
                            </a:rPr>
                            <a:t>18MJ/kg</a:t>
                          </a:r>
                        </a:p>
                      </a:txBody>
                      <a:tcPr/>
                    </a:tc>
                    <a:extLst>
                      <a:ext uri="{0D108BD9-81ED-4DB2-BD59-A6C34878D82A}">
                        <a16:rowId xmlns:a16="http://schemas.microsoft.com/office/drawing/2014/main" val="3022961138"/>
                      </a:ext>
                    </a:extLst>
                  </a:tr>
                  <a:tr h="435342">
                    <a:tc>
                      <a:txBody>
                        <a:bodyPr/>
                        <a:lstStyle/>
                        <a:p>
                          <a:pPr algn="l"/>
                          <a:r>
                            <a:rPr lang="en-IN" sz="1800" kern="1200" dirty="0">
                              <a:solidFill>
                                <a:schemeClr val="dk1"/>
                              </a:solidFill>
                              <a:latin typeface="+mj-lt"/>
                            </a:rPr>
                            <a:t>Thermal Efficiency of System </a:t>
                          </a:r>
                          <a:endParaRPr lang="en-IN" sz="1800" b="0" dirty="0">
                            <a:latin typeface="+mj-lt"/>
                          </a:endParaRPr>
                        </a:p>
                      </a:txBody>
                      <a:tcPr/>
                    </a:tc>
                    <a:tc>
                      <a:txBody>
                        <a:bodyPr/>
                        <a:lstStyle/>
                        <a:p>
                          <a:pPr algn="l"/>
                          <a:r>
                            <a:rPr lang="en-IN" sz="1800" kern="1200" dirty="0">
                              <a:solidFill>
                                <a:schemeClr val="dk1"/>
                              </a:solidFill>
                              <a:latin typeface="+mj-lt"/>
                            </a:rPr>
                            <a:t>25%</a:t>
                          </a:r>
                          <a:endParaRPr lang="en-IN" sz="1800" dirty="0">
                            <a:latin typeface="+mj-lt"/>
                          </a:endParaRPr>
                        </a:p>
                      </a:txBody>
                      <a:tcPr/>
                    </a:tc>
                    <a:tc>
                      <a:txBody>
                        <a:bodyPr/>
                        <a:lstStyle/>
                        <a:p>
                          <a:pPr algn="l"/>
                          <a:r>
                            <a:rPr lang="en-IN" sz="1800" dirty="0">
                              <a:latin typeface="+mj-lt"/>
                            </a:rPr>
                            <a:t>41%</a:t>
                          </a:r>
                        </a:p>
                      </a:txBody>
                      <a:tcPr/>
                    </a:tc>
                    <a:extLst>
                      <a:ext uri="{0D108BD9-81ED-4DB2-BD59-A6C34878D82A}">
                        <a16:rowId xmlns:a16="http://schemas.microsoft.com/office/drawing/2014/main" val="3354589644"/>
                      </a:ext>
                    </a:extLst>
                  </a:tr>
                </a:tbl>
              </a:graphicData>
            </a:graphic>
          </p:graphicFrame>
        </mc:Fallback>
      </mc:AlternateContent>
    </p:spTree>
    <p:extLst>
      <p:ext uri="{BB962C8B-B14F-4D97-AF65-F5344CB8AC3E}">
        <p14:creationId xmlns:p14="http://schemas.microsoft.com/office/powerpoint/2010/main" val="397516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3695E-5C46-9DE1-61BF-6FB41BCC529E}"/>
              </a:ext>
            </a:extLst>
          </p:cNvPr>
          <p:cNvSpPr>
            <a:spLocks noGrp="1"/>
          </p:cNvSpPr>
          <p:nvPr>
            <p:ph type="dt" sz="half" idx="10"/>
          </p:nvPr>
        </p:nvSpPr>
        <p:spPr/>
        <p:txBody>
          <a:bodyPr/>
          <a:lstStyle/>
          <a:p>
            <a:r>
              <a:rPr lang="en-US"/>
              <a:t>10/9/2023</a:t>
            </a:r>
            <a:endParaRPr lang="en-US" dirty="0"/>
          </a:p>
        </p:txBody>
      </p:sp>
      <p:sp>
        <p:nvSpPr>
          <p:cNvPr id="3" name="Footer Placeholder 2">
            <a:extLst>
              <a:ext uri="{FF2B5EF4-FFF2-40B4-BE49-F238E27FC236}">
                <a16:creationId xmlns:a16="http://schemas.microsoft.com/office/drawing/2014/main" id="{18E654F6-F268-2766-C5CB-832972CA5C93}"/>
              </a:ext>
            </a:extLst>
          </p:cNvPr>
          <p:cNvSpPr>
            <a:spLocks noGrp="1"/>
          </p:cNvSpPr>
          <p:nvPr>
            <p:ph type="ftr" sz="quarter" idx="11"/>
          </p:nvPr>
        </p:nvSpPr>
        <p:spPr/>
        <p:txBody>
          <a:bodyPr/>
          <a:lstStyle/>
          <a:p>
            <a:r>
              <a:rPr lang="en-US"/>
              <a:t>BTP Mid Term Presentation</a:t>
            </a:r>
            <a:endParaRPr lang="en-US" dirty="0"/>
          </a:p>
        </p:txBody>
      </p:sp>
      <p:sp>
        <p:nvSpPr>
          <p:cNvPr id="4" name="Slide Number Placeholder 3">
            <a:extLst>
              <a:ext uri="{FF2B5EF4-FFF2-40B4-BE49-F238E27FC236}">
                <a16:creationId xmlns:a16="http://schemas.microsoft.com/office/drawing/2014/main" id="{184E9F84-92EB-798B-5D44-9E3AC419ED52}"/>
              </a:ext>
            </a:extLst>
          </p:cNvPr>
          <p:cNvSpPr>
            <a:spLocks noGrp="1"/>
          </p:cNvSpPr>
          <p:nvPr>
            <p:ph type="sldNum" sz="quarter" idx="12"/>
          </p:nvPr>
        </p:nvSpPr>
        <p:spPr/>
        <p:txBody>
          <a:bodyPr/>
          <a:lstStyle/>
          <a:p>
            <a:fld id="{3BD29BA5-4D91-4428-9154-B727B9C83D84}" type="slidenum">
              <a:rPr lang="en-US" smtClean="0"/>
              <a:pPr/>
              <a:t>13</a:t>
            </a:fld>
            <a:endParaRPr lang="en-US"/>
          </a:p>
        </p:txBody>
      </p:sp>
      <p:sp>
        <p:nvSpPr>
          <p:cNvPr id="8" name="TextBox 7">
            <a:extLst>
              <a:ext uri="{FF2B5EF4-FFF2-40B4-BE49-F238E27FC236}">
                <a16:creationId xmlns:a16="http://schemas.microsoft.com/office/drawing/2014/main" id="{39640B1A-1242-FAE2-B10C-676E0D8EE83C}"/>
              </a:ext>
            </a:extLst>
          </p:cNvPr>
          <p:cNvSpPr txBox="1"/>
          <p:nvPr/>
        </p:nvSpPr>
        <p:spPr>
          <a:xfrm>
            <a:off x="263918" y="4022570"/>
            <a:ext cx="4579782" cy="2492990"/>
          </a:xfrm>
          <a:prstGeom prst="rect">
            <a:avLst/>
          </a:prstGeom>
          <a:noFill/>
        </p:spPr>
        <p:txBody>
          <a:bodyPr wrap="square">
            <a:spAutoFit/>
          </a:bodyPr>
          <a:lstStyle/>
          <a:p>
            <a:pPr marL="285750" indent="-285750">
              <a:buFont typeface="Wingdings" panose="05000000000000000000" pitchFamily="2" charset="2"/>
              <a:buChar char="Ø"/>
            </a:pPr>
            <a:r>
              <a:rPr lang="en-US" sz="1400" dirty="0"/>
              <a:t>Extended Operation:</a:t>
            </a:r>
          </a:p>
          <a:p>
            <a:pPr marL="742950" lvl="1" indent="-285750">
              <a:buFont typeface="Arial" panose="020B0604020202020204" pitchFamily="34" charset="0"/>
              <a:buChar char="•"/>
            </a:pPr>
            <a:r>
              <a:rPr lang="en-US" sz="1400" dirty="0"/>
              <a:t>Char incorporation at gasifier bottom.</a:t>
            </a:r>
          </a:p>
          <a:p>
            <a:pPr marL="742950" lvl="1" indent="-285750">
              <a:buFont typeface="Arial" panose="020B0604020202020204" pitchFamily="34" charset="0"/>
              <a:buChar char="•"/>
            </a:pPr>
            <a:r>
              <a:rPr lang="en-US" sz="1400" dirty="0"/>
              <a:t>Producer gas recirculation in combustion zone.</a:t>
            </a:r>
          </a:p>
          <a:p>
            <a:pPr marL="285750" indent="-285750">
              <a:buFont typeface="Wingdings" panose="05000000000000000000" pitchFamily="2" charset="2"/>
              <a:buChar char="Ø"/>
            </a:pPr>
            <a:r>
              <a:rPr lang="en-US" sz="1400" dirty="0"/>
              <a:t>Temperature Control:</a:t>
            </a:r>
          </a:p>
          <a:p>
            <a:pPr lvl="1"/>
            <a:r>
              <a:rPr lang="en-US" sz="1400" dirty="0"/>
              <a:t>PGR operation brought early zone temperatures in the  range of feasible gasification.</a:t>
            </a:r>
          </a:p>
          <a:p>
            <a:pPr marL="285750" indent="-285750">
              <a:buFont typeface="Wingdings" panose="05000000000000000000" pitchFamily="2" charset="2"/>
              <a:buChar char="Ø"/>
            </a:pPr>
            <a:r>
              <a:rPr lang="en-US" sz="1400" dirty="0"/>
              <a:t>Performance Enhancements (PGR):</a:t>
            </a:r>
          </a:p>
          <a:p>
            <a:pPr marL="742950" lvl="1" indent="-285750">
              <a:buFont typeface="Arial" panose="020B0604020202020204" pitchFamily="34" charset="0"/>
              <a:buChar char="•"/>
            </a:pPr>
            <a:r>
              <a:rPr lang="en-US" sz="1400" dirty="0"/>
              <a:t>Improved thermal efficiency.</a:t>
            </a:r>
          </a:p>
          <a:p>
            <a:pPr marL="742950" lvl="1" indent="-285750">
              <a:buFont typeface="Arial" panose="020B0604020202020204" pitchFamily="34" charset="0"/>
              <a:buChar char="•"/>
            </a:pPr>
            <a:r>
              <a:rPr lang="en-US" sz="1400" dirty="0"/>
              <a:t>Heightened flame stability.</a:t>
            </a:r>
            <a:endParaRPr lang="en-US" sz="1600" dirty="0"/>
          </a:p>
          <a:p>
            <a:endParaRPr lang="en-US" sz="1600" dirty="0"/>
          </a:p>
        </p:txBody>
      </p:sp>
      <p:sp>
        <p:nvSpPr>
          <p:cNvPr id="9" name="TextBox 8">
            <a:extLst>
              <a:ext uri="{FF2B5EF4-FFF2-40B4-BE49-F238E27FC236}">
                <a16:creationId xmlns:a16="http://schemas.microsoft.com/office/drawing/2014/main" id="{6E1DABAF-E334-75B4-2273-A5278609FEB5}"/>
              </a:ext>
            </a:extLst>
          </p:cNvPr>
          <p:cNvSpPr txBox="1"/>
          <p:nvPr/>
        </p:nvSpPr>
        <p:spPr>
          <a:xfrm>
            <a:off x="101897" y="136524"/>
            <a:ext cx="9144000" cy="369332"/>
          </a:xfrm>
          <a:prstGeom prst="rect">
            <a:avLst/>
          </a:prstGeom>
          <a:noFill/>
        </p:spPr>
        <p:txBody>
          <a:bodyPr wrap="square" rtlCol="0">
            <a:spAutoFit/>
          </a:bodyPr>
          <a:lstStyle/>
          <a:p>
            <a:pPr algn="ctr"/>
            <a:r>
              <a:rPr lang="en-US" b="1" u="sng" dirty="0">
                <a:solidFill>
                  <a:srgbClr val="C00000"/>
                </a:solidFill>
                <a:latin typeface="Arial" panose="020B0604020202020204" pitchFamily="34" charset="0"/>
                <a:cs typeface="Arial" panose="020B0604020202020204" pitchFamily="34" charset="0"/>
              </a:rPr>
              <a:t>Conclusion and Future target</a:t>
            </a:r>
            <a:endParaRPr lang="en-US" sz="2800" b="1" u="sng"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B765B69-8B33-3883-5415-BF51C8F358D2}"/>
              </a:ext>
            </a:extLst>
          </p:cNvPr>
          <p:cNvSpPr txBox="1"/>
          <p:nvPr/>
        </p:nvSpPr>
        <p:spPr>
          <a:xfrm>
            <a:off x="1415208" y="597866"/>
            <a:ext cx="1526336" cy="338554"/>
          </a:xfrm>
          <a:prstGeom prst="rect">
            <a:avLst/>
          </a:prstGeom>
          <a:noFill/>
        </p:spPr>
        <p:txBody>
          <a:bodyPr wrap="square" rtlCol="0">
            <a:spAutoFit/>
          </a:bodyPr>
          <a:lstStyle/>
          <a:p>
            <a:r>
              <a:rPr lang="en-IN" sz="1600" b="1" u="sng" dirty="0"/>
              <a:t>Conclusion</a:t>
            </a:r>
          </a:p>
        </p:txBody>
      </p:sp>
      <p:cxnSp>
        <p:nvCxnSpPr>
          <p:cNvPr id="11" name="Straight Connector 10">
            <a:extLst>
              <a:ext uri="{FF2B5EF4-FFF2-40B4-BE49-F238E27FC236}">
                <a16:creationId xmlns:a16="http://schemas.microsoft.com/office/drawing/2014/main" id="{20FA600A-6D04-699A-9B71-65DBB8B6677D}"/>
              </a:ext>
            </a:extLst>
          </p:cNvPr>
          <p:cNvCxnSpPr>
            <a:cxnSpLocks/>
          </p:cNvCxnSpPr>
          <p:nvPr/>
        </p:nvCxnSpPr>
        <p:spPr>
          <a:xfrm flipV="1">
            <a:off x="5333025" y="640186"/>
            <a:ext cx="0" cy="5647243"/>
          </a:xfrm>
          <a:prstGeom prst="line">
            <a:avLst/>
          </a:prstGeom>
          <a:ln w="38100">
            <a:solidFill>
              <a:schemeClr val="tx1"/>
            </a:solidFill>
            <a:prstDash val="dashDot"/>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nvGrpSpPr>
          <p:cNvPr id="19" name="Group 18">
            <a:extLst>
              <a:ext uri="{FF2B5EF4-FFF2-40B4-BE49-F238E27FC236}">
                <a16:creationId xmlns:a16="http://schemas.microsoft.com/office/drawing/2014/main" id="{ED654999-E469-1B58-5D98-856B0D2E7826}"/>
              </a:ext>
            </a:extLst>
          </p:cNvPr>
          <p:cNvGrpSpPr/>
          <p:nvPr/>
        </p:nvGrpSpPr>
        <p:grpSpPr>
          <a:xfrm>
            <a:off x="5383486" y="637932"/>
            <a:ext cx="4022910" cy="4270744"/>
            <a:chOff x="5383486" y="637932"/>
            <a:chExt cx="4022910" cy="4270744"/>
          </a:xfrm>
        </p:grpSpPr>
        <p:sp>
          <p:nvSpPr>
            <p:cNvPr id="12" name="TextBox 11">
              <a:extLst>
                <a:ext uri="{FF2B5EF4-FFF2-40B4-BE49-F238E27FC236}">
                  <a16:creationId xmlns:a16="http://schemas.microsoft.com/office/drawing/2014/main" id="{1A92AAB0-E613-BFDD-1EE2-0B0FC773F7C4}"/>
                </a:ext>
              </a:extLst>
            </p:cNvPr>
            <p:cNvSpPr txBox="1"/>
            <p:nvPr/>
          </p:nvSpPr>
          <p:spPr>
            <a:xfrm>
              <a:off x="6376369" y="637932"/>
              <a:ext cx="1526336" cy="338554"/>
            </a:xfrm>
            <a:prstGeom prst="rect">
              <a:avLst/>
            </a:prstGeom>
            <a:noFill/>
          </p:spPr>
          <p:txBody>
            <a:bodyPr wrap="square" rtlCol="0">
              <a:spAutoFit/>
            </a:bodyPr>
            <a:lstStyle/>
            <a:p>
              <a:r>
                <a:rPr lang="en-IN" sz="1600" b="1" u="sng" dirty="0"/>
                <a:t>Future target</a:t>
              </a:r>
            </a:p>
          </p:txBody>
        </p:sp>
        <p:sp>
          <p:nvSpPr>
            <p:cNvPr id="13" name="TextBox 12">
              <a:extLst>
                <a:ext uri="{FF2B5EF4-FFF2-40B4-BE49-F238E27FC236}">
                  <a16:creationId xmlns:a16="http://schemas.microsoft.com/office/drawing/2014/main" id="{018126B5-F23E-DB27-19A6-A3F2E9ACC8B7}"/>
                </a:ext>
              </a:extLst>
            </p:cNvPr>
            <p:cNvSpPr txBox="1"/>
            <p:nvPr/>
          </p:nvSpPr>
          <p:spPr>
            <a:xfrm>
              <a:off x="5383486" y="1059096"/>
              <a:ext cx="4022910" cy="3849580"/>
            </a:xfrm>
            <a:prstGeom prst="rect">
              <a:avLst/>
            </a:prstGeom>
            <a:noFill/>
          </p:spPr>
          <p:txBody>
            <a:bodyPr wrap="square" rtlCol="0">
              <a:spAutoFit/>
            </a:bodyPr>
            <a:lstStyle/>
            <a:p>
              <a:pPr marL="285750" indent="-285750">
                <a:lnSpc>
                  <a:spcPct val="300000"/>
                </a:lnSpc>
                <a:buFont typeface="Wingdings" panose="05000000000000000000" pitchFamily="2" charset="2"/>
                <a:buChar char="Ø"/>
              </a:pPr>
              <a:r>
                <a:rPr lang="en-IN" sz="1400" dirty="0"/>
                <a:t>More experiments with PGR.</a:t>
              </a:r>
            </a:p>
            <a:p>
              <a:pPr marL="285750" indent="-285750">
                <a:lnSpc>
                  <a:spcPct val="300000"/>
                </a:lnSpc>
                <a:buFont typeface="Wingdings" panose="05000000000000000000" pitchFamily="2" charset="2"/>
                <a:buChar char="Ø"/>
              </a:pPr>
              <a:r>
                <a:rPr lang="en-IN" sz="1400" dirty="0"/>
                <a:t>Experiments with multi air – staging.</a:t>
              </a:r>
            </a:p>
            <a:p>
              <a:pPr marL="285750" indent="-285750">
                <a:lnSpc>
                  <a:spcPct val="300000"/>
                </a:lnSpc>
                <a:buFont typeface="Wingdings" panose="05000000000000000000" pitchFamily="2" charset="2"/>
                <a:buChar char="Ø"/>
              </a:pPr>
              <a:r>
                <a:rPr lang="en-IN" sz="1400" dirty="0"/>
                <a:t>Experiments with different type of biomass.</a:t>
              </a:r>
            </a:p>
            <a:p>
              <a:pPr marL="285750" indent="-285750">
                <a:lnSpc>
                  <a:spcPct val="300000"/>
                </a:lnSpc>
                <a:buFont typeface="Wingdings" panose="05000000000000000000" pitchFamily="2" charset="2"/>
                <a:buChar char="Ø"/>
              </a:pPr>
              <a:r>
                <a:rPr lang="en-IN" sz="1400" dirty="0"/>
                <a:t>Fluctuations of anemometer need to be rectify by alternate method.</a:t>
              </a:r>
            </a:p>
            <a:p>
              <a:pPr marL="285750" indent="-285750">
                <a:lnSpc>
                  <a:spcPct val="300000"/>
                </a:lnSpc>
                <a:buFont typeface="Wingdings" panose="05000000000000000000" pitchFamily="2" charset="2"/>
                <a:buChar char="Ø"/>
              </a:pPr>
              <a:r>
                <a:rPr lang="en-IN" sz="1400" dirty="0"/>
                <a:t>Optimization and control of system.</a:t>
              </a:r>
            </a:p>
          </p:txBody>
        </p:sp>
      </p:grpSp>
      <p:grpSp>
        <p:nvGrpSpPr>
          <p:cNvPr id="22" name="Group 21">
            <a:extLst>
              <a:ext uri="{FF2B5EF4-FFF2-40B4-BE49-F238E27FC236}">
                <a16:creationId xmlns:a16="http://schemas.microsoft.com/office/drawing/2014/main" id="{8CC712F5-A9BB-6AE1-1FC6-29BA13B3A8AD}"/>
              </a:ext>
            </a:extLst>
          </p:cNvPr>
          <p:cNvGrpSpPr/>
          <p:nvPr/>
        </p:nvGrpSpPr>
        <p:grpSpPr>
          <a:xfrm>
            <a:off x="49811" y="903285"/>
            <a:ext cx="4953649" cy="3043181"/>
            <a:chOff x="49811" y="903285"/>
            <a:chExt cx="4953649" cy="3043181"/>
          </a:xfrm>
        </p:grpSpPr>
        <p:grpSp>
          <p:nvGrpSpPr>
            <p:cNvPr id="18" name="Group 17">
              <a:extLst>
                <a:ext uri="{FF2B5EF4-FFF2-40B4-BE49-F238E27FC236}">
                  <a16:creationId xmlns:a16="http://schemas.microsoft.com/office/drawing/2014/main" id="{42C3EE8F-2B4D-0EF5-F1C6-4D56F914A879}"/>
                </a:ext>
              </a:extLst>
            </p:cNvPr>
            <p:cNvGrpSpPr/>
            <p:nvPr/>
          </p:nvGrpSpPr>
          <p:grpSpPr>
            <a:xfrm>
              <a:off x="49811" y="903285"/>
              <a:ext cx="4624086" cy="3043181"/>
              <a:chOff x="374007" y="893370"/>
              <a:chExt cx="4624086" cy="3043181"/>
            </a:xfrm>
          </p:grpSpPr>
          <p:sp>
            <p:nvSpPr>
              <p:cNvPr id="6" name="TextBox 5">
                <a:extLst>
                  <a:ext uri="{FF2B5EF4-FFF2-40B4-BE49-F238E27FC236}">
                    <a16:creationId xmlns:a16="http://schemas.microsoft.com/office/drawing/2014/main" id="{399819F0-9F0D-2A87-696B-AA995667A15D}"/>
                  </a:ext>
                </a:extLst>
              </p:cNvPr>
              <p:cNvSpPr txBox="1"/>
              <p:nvPr/>
            </p:nvSpPr>
            <p:spPr>
              <a:xfrm>
                <a:off x="374007" y="893370"/>
                <a:ext cx="4624086" cy="738664"/>
              </a:xfrm>
              <a:prstGeom prst="rect">
                <a:avLst/>
              </a:prstGeom>
              <a:noFill/>
            </p:spPr>
            <p:txBody>
              <a:bodyPr wrap="square">
                <a:spAutoFit/>
              </a:bodyPr>
              <a:lstStyle/>
              <a:p>
                <a:pPr marL="285750" indent="-285750">
                  <a:buFont typeface="Wingdings" panose="05000000000000000000" pitchFamily="2" charset="2"/>
                  <a:buChar char="Ø"/>
                </a:pPr>
                <a:r>
                  <a:rPr lang="en-US" sz="1400" dirty="0"/>
                  <a:t>Improved Flame Quality:</a:t>
                </a:r>
              </a:p>
              <a:p>
                <a:pPr marL="742950" lvl="1" indent="-285750">
                  <a:buFont typeface="Arial" panose="020B0604020202020204" pitchFamily="34" charset="0"/>
                  <a:buChar char="•"/>
                </a:pPr>
                <a:r>
                  <a:rPr lang="en-US" sz="1400" dirty="0"/>
                  <a:t>Secondary air entrainment in the burner.</a:t>
                </a:r>
              </a:p>
              <a:p>
                <a:pPr marL="742950" lvl="1" indent="-285750">
                  <a:buFont typeface="Arial" panose="020B0604020202020204" pitchFamily="34" charset="0"/>
                  <a:buChar char="•"/>
                </a:pPr>
                <a:r>
                  <a:rPr lang="en-US" sz="1400" dirty="0"/>
                  <a:t>Increased top burner holes.</a:t>
                </a:r>
              </a:p>
            </p:txBody>
          </p:sp>
          <p:pic>
            <p:nvPicPr>
              <p:cNvPr id="7" name="Picture 6">
                <a:extLst>
                  <a:ext uri="{FF2B5EF4-FFF2-40B4-BE49-F238E27FC236}">
                    <a16:creationId xmlns:a16="http://schemas.microsoft.com/office/drawing/2014/main" id="{E56CCE91-B46B-0388-4FF0-D9E2FED678D4}"/>
                  </a:ext>
                </a:extLst>
              </p:cNvPr>
              <p:cNvPicPr>
                <a:picLocks noChangeAspect="1"/>
              </p:cNvPicPr>
              <p:nvPr/>
            </p:nvPicPr>
            <p:blipFill rotWithShape="1">
              <a:blip r:embed="rId5"/>
              <a:srcRect l="50891" r="8172" b="27549"/>
              <a:stretch/>
            </p:blipFill>
            <p:spPr>
              <a:xfrm flipH="1">
                <a:off x="638423" y="1579020"/>
                <a:ext cx="1365485" cy="1980927"/>
              </a:xfrm>
              <a:prstGeom prst="rect">
                <a:avLst/>
              </a:prstGeom>
              <a:ln>
                <a:noFill/>
              </a:ln>
              <a:effectLst>
                <a:softEdge rad="112500"/>
              </a:effectLst>
            </p:spPr>
          </p:pic>
          <p:sp>
            <p:nvSpPr>
              <p:cNvPr id="14" name="TextBox 13">
                <a:extLst>
                  <a:ext uri="{FF2B5EF4-FFF2-40B4-BE49-F238E27FC236}">
                    <a16:creationId xmlns:a16="http://schemas.microsoft.com/office/drawing/2014/main" id="{839A1D54-5A8D-59B3-E441-696A5A82FC7F}"/>
                  </a:ext>
                </a:extLst>
              </p:cNvPr>
              <p:cNvSpPr txBox="1"/>
              <p:nvPr/>
            </p:nvSpPr>
            <p:spPr>
              <a:xfrm>
                <a:off x="511485" y="3558961"/>
                <a:ext cx="1463040" cy="369332"/>
              </a:xfrm>
              <a:prstGeom prst="rect">
                <a:avLst/>
              </a:prstGeom>
              <a:noFill/>
            </p:spPr>
            <p:txBody>
              <a:bodyPr wrap="square" rtlCol="0">
                <a:spAutoFit/>
              </a:bodyPr>
              <a:lstStyle/>
              <a:p>
                <a:r>
                  <a:rPr lang="en-IN" b="1" dirty="0"/>
                  <a:t>Old Burner</a:t>
                </a:r>
              </a:p>
            </p:txBody>
          </p:sp>
          <p:sp>
            <p:nvSpPr>
              <p:cNvPr id="15" name="TextBox 14">
                <a:extLst>
                  <a:ext uri="{FF2B5EF4-FFF2-40B4-BE49-F238E27FC236}">
                    <a16:creationId xmlns:a16="http://schemas.microsoft.com/office/drawing/2014/main" id="{C2337C4D-C8B1-B8B1-712F-BACD1C21176E}"/>
                  </a:ext>
                </a:extLst>
              </p:cNvPr>
              <p:cNvSpPr txBox="1"/>
              <p:nvPr/>
            </p:nvSpPr>
            <p:spPr>
              <a:xfrm>
                <a:off x="3047260" y="3567219"/>
                <a:ext cx="1566609" cy="369332"/>
              </a:xfrm>
              <a:prstGeom prst="rect">
                <a:avLst/>
              </a:prstGeom>
              <a:noFill/>
            </p:spPr>
            <p:txBody>
              <a:bodyPr wrap="square" rtlCol="0">
                <a:spAutoFit/>
              </a:bodyPr>
              <a:lstStyle/>
              <a:p>
                <a:r>
                  <a:rPr lang="en-IN" b="1" dirty="0"/>
                  <a:t>New Burner</a:t>
                </a:r>
              </a:p>
            </p:txBody>
          </p:sp>
        </p:grpSp>
        <p:pic>
          <p:nvPicPr>
            <p:cNvPr id="20" name="WhatsApp Video 2023-10-09 at 00.24.08">
              <a:hlinkClick r:id="" action="ppaction://media"/>
              <a:extLst>
                <a:ext uri="{FF2B5EF4-FFF2-40B4-BE49-F238E27FC236}">
                  <a16:creationId xmlns:a16="http://schemas.microsoft.com/office/drawing/2014/main" id="{24ED7F34-CF73-3955-93B6-D1B19EE71460}"/>
                </a:ext>
              </a:extLst>
            </p:cNvPr>
            <p:cNvPicPr>
              <a:picLocks noChangeAspect="1"/>
            </p:cNvPicPr>
            <p:nvPr>
              <a:videoFile r:link="rId1"/>
              <p:extLst>
                <p:ext uri="{DAA4B4D4-6D71-4841-9C94-3DE7FCFB9230}">
                  <p14:media xmlns:p14="http://schemas.microsoft.com/office/powerpoint/2010/main" r:embed="rId2">
                    <p14:trim end="5892"/>
                  </p14:media>
                </p:ext>
              </p:extLst>
            </p:nvPr>
          </p:nvPicPr>
          <p:blipFill>
            <a:blip r:embed="rId6"/>
            <a:stretch>
              <a:fillRect/>
            </a:stretch>
          </p:blipFill>
          <p:spPr>
            <a:xfrm>
              <a:off x="3573197" y="1635656"/>
              <a:ext cx="1430263" cy="1907018"/>
            </a:xfrm>
            <a:prstGeom prst="rect">
              <a:avLst/>
            </a:prstGeom>
            <a:ln>
              <a:noFill/>
            </a:ln>
            <a:effectLst>
              <a:softEdge rad="112500"/>
            </a:effectLst>
          </p:spPr>
        </p:pic>
        <p:pic>
          <p:nvPicPr>
            <p:cNvPr id="21" name="WhatsApp Video 2023-10-09 at 00.24.09">
              <a:hlinkClick r:id="" action="ppaction://media"/>
              <a:extLst>
                <a:ext uri="{FF2B5EF4-FFF2-40B4-BE49-F238E27FC236}">
                  <a16:creationId xmlns:a16="http://schemas.microsoft.com/office/drawing/2014/main" id="{E6258938-FCFC-078B-B751-6177ACB908A7}"/>
                </a:ext>
              </a:extLst>
            </p:cNvPr>
            <p:cNvPicPr>
              <a:picLocks noChangeAspect="1"/>
            </p:cNvPicPr>
            <p:nvPr>
              <a:videoFile r:link="rId1"/>
              <p:extLst>
                <p:ext uri="{DAA4B4D4-6D71-4841-9C94-3DE7FCFB9230}">
                  <p14:media xmlns:p14="http://schemas.microsoft.com/office/powerpoint/2010/main" r:embed="rId3">
                    <p14:trim st="5528"/>
                  </p14:media>
                </p:ext>
              </p:extLst>
            </p:nvPr>
          </p:nvPicPr>
          <p:blipFill>
            <a:blip r:embed="rId7"/>
            <a:stretch>
              <a:fillRect/>
            </a:stretch>
          </p:blipFill>
          <p:spPr>
            <a:xfrm>
              <a:off x="2142933" y="1635656"/>
              <a:ext cx="1430263" cy="1907017"/>
            </a:xfrm>
            <a:prstGeom prst="rect">
              <a:avLst/>
            </a:prstGeom>
            <a:ln>
              <a:noFill/>
            </a:ln>
            <a:effectLst>
              <a:softEdge rad="112500"/>
            </a:effectLst>
          </p:spPr>
        </p:pic>
      </p:grpSp>
    </p:spTree>
    <p:extLst>
      <p:ext uri="{BB962C8B-B14F-4D97-AF65-F5344CB8AC3E}">
        <p14:creationId xmlns:p14="http://schemas.microsoft.com/office/powerpoint/2010/main" val="148530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par>
                                <p:cTn id="18" presetID="16" presetClass="entr" presetSubtype="21"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20"/>
                </p:tgtEl>
              </p:cMediaNode>
            </p:video>
            <p:video>
              <p:cMediaNode vol="80000">
                <p:cTn id="22" fill="hold" display="0">
                  <p:stCondLst>
                    <p:cond delay="indefinite"/>
                  </p:stCondLst>
                </p:cTn>
                <p:tgtEl>
                  <p:spTgt spid="21"/>
                </p:tgtEl>
              </p:cMediaNode>
            </p:video>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9A03057-059B-3B3C-75AE-F2B85F03BAAB}"/>
              </a:ext>
            </a:extLst>
          </p:cNvPr>
          <p:cNvGraphicFramePr>
            <a:graphicFrameLocks noGrp="1"/>
          </p:cNvGraphicFramePr>
          <p:nvPr>
            <p:extLst>
              <p:ext uri="{D42A27DB-BD31-4B8C-83A1-F6EECF244321}">
                <p14:modId xmlns:p14="http://schemas.microsoft.com/office/powerpoint/2010/main" val="4110130372"/>
              </p:ext>
            </p:extLst>
          </p:nvPr>
        </p:nvGraphicFramePr>
        <p:xfrm>
          <a:off x="248539" y="1356359"/>
          <a:ext cx="8429296" cy="4516943"/>
        </p:xfrm>
        <a:graphic>
          <a:graphicData uri="http://schemas.openxmlformats.org/drawingml/2006/table">
            <a:tbl>
              <a:tblPr firstRow="1" bandRow="1">
                <a:tableStyleId>{21E4AEA4-8DFA-4A89-87EB-49C32662AFE0}</a:tableStyleId>
              </a:tblPr>
              <a:tblGrid>
                <a:gridCol w="2107324">
                  <a:extLst>
                    <a:ext uri="{9D8B030D-6E8A-4147-A177-3AD203B41FA5}">
                      <a16:colId xmlns:a16="http://schemas.microsoft.com/office/drawing/2014/main" val="20000"/>
                    </a:ext>
                  </a:extLst>
                </a:gridCol>
                <a:gridCol w="526831">
                  <a:extLst>
                    <a:ext uri="{9D8B030D-6E8A-4147-A177-3AD203B41FA5}">
                      <a16:colId xmlns:a16="http://schemas.microsoft.com/office/drawing/2014/main" val="20003"/>
                    </a:ext>
                  </a:extLst>
                </a:gridCol>
                <a:gridCol w="526831">
                  <a:extLst>
                    <a:ext uri="{9D8B030D-6E8A-4147-A177-3AD203B41FA5}">
                      <a16:colId xmlns:a16="http://schemas.microsoft.com/office/drawing/2014/main" val="20004"/>
                    </a:ext>
                  </a:extLst>
                </a:gridCol>
                <a:gridCol w="526831">
                  <a:extLst>
                    <a:ext uri="{9D8B030D-6E8A-4147-A177-3AD203B41FA5}">
                      <a16:colId xmlns:a16="http://schemas.microsoft.com/office/drawing/2014/main" val="20005"/>
                    </a:ext>
                  </a:extLst>
                </a:gridCol>
                <a:gridCol w="526831">
                  <a:extLst>
                    <a:ext uri="{9D8B030D-6E8A-4147-A177-3AD203B41FA5}">
                      <a16:colId xmlns:a16="http://schemas.microsoft.com/office/drawing/2014/main" val="20007"/>
                    </a:ext>
                  </a:extLst>
                </a:gridCol>
                <a:gridCol w="526831">
                  <a:extLst>
                    <a:ext uri="{9D8B030D-6E8A-4147-A177-3AD203B41FA5}">
                      <a16:colId xmlns:a16="http://schemas.microsoft.com/office/drawing/2014/main" val="20008"/>
                    </a:ext>
                  </a:extLst>
                </a:gridCol>
                <a:gridCol w="526831">
                  <a:extLst>
                    <a:ext uri="{9D8B030D-6E8A-4147-A177-3AD203B41FA5}">
                      <a16:colId xmlns:a16="http://schemas.microsoft.com/office/drawing/2014/main" val="20009"/>
                    </a:ext>
                  </a:extLst>
                </a:gridCol>
                <a:gridCol w="526831">
                  <a:extLst>
                    <a:ext uri="{9D8B030D-6E8A-4147-A177-3AD203B41FA5}">
                      <a16:colId xmlns:a16="http://schemas.microsoft.com/office/drawing/2014/main" val="20011"/>
                    </a:ext>
                  </a:extLst>
                </a:gridCol>
                <a:gridCol w="526831">
                  <a:extLst>
                    <a:ext uri="{9D8B030D-6E8A-4147-A177-3AD203B41FA5}">
                      <a16:colId xmlns:a16="http://schemas.microsoft.com/office/drawing/2014/main" val="20012"/>
                    </a:ext>
                  </a:extLst>
                </a:gridCol>
                <a:gridCol w="526831">
                  <a:extLst>
                    <a:ext uri="{9D8B030D-6E8A-4147-A177-3AD203B41FA5}">
                      <a16:colId xmlns:a16="http://schemas.microsoft.com/office/drawing/2014/main" val="20013"/>
                    </a:ext>
                  </a:extLst>
                </a:gridCol>
                <a:gridCol w="526831">
                  <a:extLst>
                    <a:ext uri="{9D8B030D-6E8A-4147-A177-3AD203B41FA5}">
                      <a16:colId xmlns:a16="http://schemas.microsoft.com/office/drawing/2014/main" val="3885903251"/>
                    </a:ext>
                  </a:extLst>
                </a:gridCol>
                <a:gridCol w="526831">
                  <a:extLst>
                    <a:ext uri="{9D8B030D-6E8A-4147-A177-3AD203B41FA5}">
                      <a16:colId xmlns:a16="http://schemas.microsoft.com/office/drawing/2014/main" val="1245641057"/>
                    </a:ext>
                  </a:extLst>
                </a:gridCol>
                <a:gridCol w="526831">
                  <a:extLst>
                    <a:ext uri="{9D8B030D-6E8A-4147-A177-3AD203B41FA5}">
                      <a16:colId xmlns:a16="http://schemas.microsoft.com/office/drawing/2014/main" val="1338710206"/>
                    </a:ext>
                  </a:extLst>
                </a:gridCol>
              </a:tblGrid>
              <a:tr h="290287">
                <a:tc rowSpan="2">
                  <a:txBody>
                    <a:bodyPr/>
                    <a:lstStyle/>
                    <a:p>
                      <a:pPr algn="l">
                        <a:spcBef>
                          <a:spcPts val="1800"/>
                        </a:spcBef>
                      </a:pPr>
                      <a:r>
                        <a:rPr lang="en-US" sz="1200" b="1"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Time span</a:t>
                      </a:r>
                    </a:p>
                    <a:p>
                      <a:pPr algn="ctr"/>
                      <a:endParaRPr lang="en-US" sz="1400" b="1" dirty="0">
                        <a:latin typeface="Arial" panose="020B0604020202020204" pitchFamily="34" charset="0"/>
                        <a:cs typeface="Arial" panose="020B0604020202020204" pitchFamily="34" charset="0"/>
                      </a:endParaRPr>
                    </a:p>
                    <a:p>
                      <a:pPr algn="l"/>
                      <a:r>
                        <a:rPr lang="en-US" sz="1400" b="1" dirty="0">
                          <a:latin typeface="Arial" panose="020B0604020202020204" pitchFamily="34" charset="0"/>
                          <a:cs typeface="Arial" panose="020B0604020202020204" pitchFamily="34" charset="0"/>
                        </a:rPr>
                        <a:t>Activity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2">
                        <a:lumMod val="40000"/>
                        <a:lumOff val="60000"/>
                      </a:schemeClr>
                    </a:solidFill>
                  </a:tcPr>
                </a:tc>
                <a:tc gridSpan="6">
                  <a:txBody>
                    <a:bodyPr/>
                    <a:lstStyle/>
                    <a:p>
                      <a:pPr algn="ctr"/>
                      <a:r>
                        <a:rPr lang="en-US" sz="1200" b="1">
                          <a:latin typeface="Arial" panose="020B0604020202020204" pitchFamily="34" charset="0"/>
                          <a:cs typeface="Arial" panose="020B0604020202020204" pitchFamily="34" charset="0"/>
                        </a:rPr>
                        <a:t>7</a:t>
                      </a:r>
                      <a:r>
                        <a:rPr lang="en-US" sz="1200" b="1" baseline="30000">
                          <a:latin typeface="Arial" panose="020B0604020202020204" pitchFamily="34" charset="0"/>
                          <a:cs typeface="Arial" panose="020B0604020202020204" pitchFamily="34" charset="0"/>
                        </a:rPr>
                        <a:t>th</a:t>
                      </a:r>
                      <a:r>
                        <a:rPr lang="en-US" sz="1200" b="1">
                          <a:latin typeface="Arial" panose="020B0604020202020204" pitchFamily="34" charset="0"/>
                          <a:cs typeface="Arial" panose="020B0604020202020204" pitchFamily="34" charset="0"/>
                        </a:rPr>
                        <a:t> Semester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hMerge="1">
                  <a:txBody>
                    <a:bodyPr/>
                    <a:lstStyle/>
                    <a:p>
                      <a:endParaRPr lang="en-US"/>
                    </a:p>
                  </a:txBody>
                  <a:tcPr/>
                </a:tc>
                <a:tc hMerge="1">
                  <a:txBody>
                    <a:bodyPr/>
                    <a:lstStyle/>
                    <a:p>
                      <a:pPr algn="ctr"/>
                      <a:r>
                        <a:rPr lang="en-US" sz="1200" b="1">
                          <a:latin typeface="Arial" panose="020B0604020202020204" pitchFamily="34" charset="0"/>
                          <a:cs typeface="Arial" panose="020B0604020202020204" pitchFamily="34" charset="0"/>
                        </a:rPr>
                        <a:t>2020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hMerge="1">
                  <a:txBody>
                    <a:bodyPr/>
                    <a:lstStyle/>
                    <a:p>
                      <a:endParaRPr lang="en-US"/>
                    </a:p>
                  </a:txBody>
                  <a:tcPr/>
                </a:tc>
                <a:tc gridSpan="6">
                  <a:txBody>
                    <a:bodyPr/>
                    <a:lstStyle/>
                    <a:p>
                      <a:pPr algn="ctr"/>
                      <a:r>
                        <a:rPr lang="en-US" sz="1200" b="1">
                          <a:latin typeface="Arial" panose="020B0604020202020204" pitchFamily="34" charset="0"/>
                          <a:cs typeface="Arial" panose="020B0604020202020204" pitchFamily="34" charset="0"/>
                        </a:rPr>
                        <a:t>8</a:t>
                      </a:r>
                      <a:r>
                        <a:rPr lang="en-US" sz="1200" b="1" baseline="30000">
                          <a:latin typeface="Arial" panose="020B0604020202020204" pitchFamily="34" charset="0"/>
                          <a:cs typeface="Arial" panose="020B0604020202020204" pitchFamily="34" charset="0"/>
                        </a:rPr>
                        <a:t>th</a:t>
                      </a:r>
                      <a:r>
                        <a:rPr lang="en-US" sz="1200" b="1">
                          <a:latin typeface="Arial" panose="020B0604020202020204" pitchFamily="34" charset="0"/>
                          <a:cs typeface="Arial" panose="020B0604020202020204" pitchFamily="34" charset="0"/>
                        </a:rPr>
                        <a:t> Semester</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hMerge="1">
                  <a:txBody>
                    <a:bodyPr/>
                    <a:lstStyle/>
                    <a:p>
                      <a:endParaRPr lang="en-US"/>
                    </a:p>
                  </a:txBody>
                  <a:tcPr/>
                </a:tc>
                <a:tc hMerge="1">
                  <a:txBody>
                    <a:bodyPr/>
                    <a:lstStyle/>
                    <a:p>
                      <a:pPr algn="ctr"/>
                      <a:r>
                        <a:rPr lang="en-US" sz="1200" b="1">
                          <a:latin typeface="Arial" panose="020B0604020202020204" pitchFamily="34" charset="0"/>
                          <a:cs typeface="Arial" panose="020B0604020202020204" pitchFamily="34" charset="0"/>
                        </a:rPr>
                        <a:t>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483811">
                <a:tc vMerge="1">
                  <a:txBody>
                    <a:bodyPr/>
                    <a:lstStyle/>
                    <a:p>
                      <a:endParaRPr lang="en-US"/>
                    </a:p>
                  </a:txBody>
                  <a:tcPr/>
                </a:tc>
                <a:tc gridSpan="3">
                  <a:txBody>
                    <a:bodyPr/>
                    <a:lstStyle/>
                    <a:p>
                      <a:pPr algn="ctr"/>
                      <a:r>
                        <a:rPr lang="en-US" sz="1200" b="1">
                          <a:latin typeface="Arial" panose="020B0604020202020204" pitchFamily="34" charset="0"/>
                          <a:cs typeface="Arial" panose="020B0604020202020204" pitchFamily="34" charset="0"/>
                        </a:rPr>
                        <a:t>Pre mid-</a:t>
                      </a:r>
                      <a:r>
                        <a:rPr lang="en-US" sz="1200" b="1" err="1">
                          <a:latin typeface="Arial" panose="020B0604020202020204" pitchFamily="34" charset="0"/>
                          <a:cs typeface="Arial" panose="020B0604020202020204" pitchFamily="34" charset="0"/>
                        </a:rPr>
                        <a:t>sem</a:t>
                      </a:r>
                      <a:endParaRPr lang="en-US" sz="1200" b="1">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endParaRPr lang="en-US"/>
                    </a:p>
                  </a:txBody>
                  <a:tcPr/>
                </a:tc>
                <a:tc hMerge="1">
                  <a:txBody>
                    <a:bodyPr/>
                    <a:lstStyle/>
                    <a:p>
                      <a:endParaRPr lang="en-US"/>
                    </a:p>
                  </a:txBody>
                  <a:tcPr/>
                </a:tc>
                <a:tc gridSpan="3">
                  <a:txBody>
                    <a:bodyPr/>
                    <a:lstStyle/>
                    <a:p>
                      <a:pPr algn="ctr"/>
                      <a:r>
                        <a:rPr lang="en-US" sz="1200" b="1">
                          <a:latin typeface="Arial" panose="020B0604020202020204" pitchFamily="34" charset="0"/>
                          <a:cs typeface="Arial" panose="020B0604020202020204" pitchFamily="34" charset="0"/>
                        </a:rPr>
                        <a:t>Post mid-</a:t>
                      </a:r>
                      <a:r>
                        <a:rPr lang="en-US" sz="1200" b="1" err="1">
                          <a:latin typeface="Arial" panose="020B0604020202020204" pitchFamily="34" charset="0"/>
                          <a:cs typeface="Arial" panose="020B0604020202020204" pitchFamily="34" charset="0"/>
                        </a:rPr>
                        <a:t>sem</a:t>
                      </a:r>
                      <a:endParaRPr lang="en-US" sz="1200" b="1">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latin typeface="Arial" panose="020B0604020202020204" pitchFamily="34" charset="0"/>
                          <a:cs typeface="Arial" panose="020B0604020202020204" pitchFamily="34" charset="0"/>
                        </a:rPr>
                        <a:t>Pre mid-</a:t>
                      </a:r>
                      <a:r>
                        <a:rPr lang="en-US" sz="1200" b="1" err="1">
                          <a:latin typeface="Arial" panose="020B0604020202020204" pitchFamily="34" charset="0"/>
                          <a:cs typeface="Arial" panose="020B0604020202020204" pitchFamily="34" charset="0"/>
                        </a:rPr>
                        <a:t>sem</a:t>
                      </a:r>
                      <a:endParaRPr lang="en-US" sz="1200" b="1">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latin typeface="Arial" panose="020B0604020202020204" pitchFamily="34" charset="0"/>
                          <a:cs typeface="Arial" panose="020B0604020202020204" pitchFamily="34" charset="0"/>
                        </a:rPr>
                        <a:t>Post mid-</a:t>
                      </a:r>
                      <a:r>
                        <a:rPr lang="en-US" sz="1200" b="1" err="1">
                          <a:latin typeface="Arial" panose="020B0604020202020204" pitchFamily="34" charset="0"/>
                          <a:cs typeface="Arial" panose="020B0604020202020204" pitchFamily="34" charset="0"/>
                        </a:rPr>
                        <a:t>sem</a:t>
                      </a:r>
                      <a:endParaRPr lang="en-US" sz="1200" b="1">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1"/>
                  </a:ext>
                </a:extLst>
              </a:tr>
              <a:tr h="209651">
                <a:tc rowSpan="2">
                  <a:txBody>
                    <a:bodyPr/>
                    <a:lstStyle/>
                    <a:p>
                      <a:pPr algn="l"/>
                      <a:r>
                        <a:rPr lang="en-US" sz="1100" b="1" dirty="0">
                          <a:latin typeface="Arial" panose="020B0604020202020204" pitchFamily="34" charset="0"/>
                          <a:cs typeface="Arial" panose="020B0604020202020204" pitchFamily="34" charset="0"/>
                        </a:rPr>
                        <a:t>Literature review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BDBD"/>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BDBD"/>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5"/>
                  </a:ext>
                </a:extLst>
              </a:tr>
              <a:tr h="209651">
                <a:tc vMerge="1">
                  <a:txBody>
                    <a:bodyPr/>
                    <a:lstStyle/>
                    <a:p>
                      <a:endParaRPr lang="en-US"/>
                    </a:p>
                  </a:txBody>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09651">
                <a:tc rowSpan="2">
                  <a:txBody>
                    <a:bodyPr/>
                    <a:lstStyle/>
                    <a:p>
                      <a:pPr algn="l"/>
                      <a:r>
                        <a:rPr lang="en-US" sz="1100" b="1">
                          <a:latin typeface="Arial" panose="020B0604020202020204" pitchFamily="34" charset="0"/>
                          <a:cs typeface="Arial" panose="020B0604020202020204" pitchFamily="34" charset="0"/>
                        </a:rPr>
                        <a:t>CAD Modeling and Fabrication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7"/>
                  </a:ext>
                </a:extLst>
              </a:tr>
              <a:tr h="241906">
                <a:tc vMerge="1">
                  <a:txBody>
                    <a:bodyPr/>
                    <a:lstStyle/>
                    <a:p>
                      <a:endParaRPr lang="en-US"/>
                    </a:p>
                  </a:txBody>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8"/>
                  </a:ext>
                </a:extLst>
              </a:tr>
              <a:tr h="261837">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a:latin typeface="Arial" panose="020B0604020202020204" pitchFamily="34" charset="0"/>
                          <a:cs typeface="Arial" panose="020B0604020202020204" pitchFamily="34" charset="0"/>
                        </a:rPr>
                        <a:t>Proportional Valve testing and Installation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BDBD"/>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9"/>
                  </a:ext>
                </a:extLst>
              </a:tr>
              <a:tr h="273021">
                <a:tc vMerge="1">
                  <a:txBody>
                    <a:bodyPr/>
                    <a:lstStyle/>
                    <a:p>
                      <a:endParaRPr lang="en-US"/>
                    </a:p>
                  </a:txBody>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BDBD"/>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10"/>
                  </a:ext>
                </a:extLst>
              </a:tr>
              <a:tr h="209651">
                <a:tc rowSpan="2">
                  <a:txBody>
                    <a:bodyPr/>
                    <a:lstStyle/>
                    <a:p>
                      <a:pPr algn="l"/>
                      <a:r>
                        <a:rPr lang="en-US" sz="1100" b="1">
                          <a:latin typeface="Arial" panose="020B0604020202020204" pitchFamily="34" charset="0"/>
                          <a:cs typeface="Arial" panose="020B0604020202020204" pitchFamily="34" charset="0"/>
                        </a:rPr>
                        <a:t>Completion of Experimental</a:t>
                      </a:r>
                    </a:p>
                    <a:p>
                      <a:pPr algn="l"/>
                      <a:r>
                        <a:rPr lang="en-US" sz="1100" b="1">
                          <a:latin typeface="Arial" panose="020B0604020202020204" pitchFamily="34" charset="0"/>
                          <a:cs typeface="Arial" panose="020B0604020202020204" pitchFamily="34" charset="0"/>
                        </a:rPr>
                        <a:t>Set-Up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1"/>
                  </a:ext>
                </a:extLst>
              </a:tr>
              <a:tr h="241906">
                <a:tc vMerge="1">
                  <a:txBody>
                    <a:bodyPr/>
                    <a:lstStyle/>
                    <a:p>
                      <a:endParaRPr lang="en-US"/>
                    </a:p>
                  </a:txBody>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2"/>
                  </a:ext>
                </a:extLst>
              </a:tr>
              <a:tr h="209651">
                <a:tc rowSpan="2">
                  <a:txBody>
                    <a:bodyPr/>
                    <a:lstStyle/>
                    <a:p>
                      <a:pPr algn="l"/>
                      <a:r>
                        <a:rPr lang="en-US" sz="1100" b="1">
                          <a:latin typeface="Arial" panose="020B0604020202020204" pitchFamily="34" charset="0"/>
                          <a:cs typeface="Arial" panose="020B0604020202020204" pitchFamily="34" charset="0"/>
                        </a:rPr>
                        <a:t>Experiments and parametric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723"/>
                    </a:solidFill>
                  </a:tcPr>
                </a:tc>
                <a:tc>
                  <a:txBody>
                    <a:bodyPr/>
                    <a:lstStyle/>
                    <a:p>
                      <a:pPr algn="ctr"/>
                      <a:endParaRPr lang="en-US" sz="700" b="1">
                        <a:solidFill>
                          <a:srgbClr val="385723"/>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723"/>
                    </a:solidFill>
                  </a:tcPr>
                </a:tc>
                <a:tc>
                  <a:txBody>
                    <a:bodyPr/>
                    <a:lstStyle/>
                    <a:p>
                      <a:pPr algn="ctr"/>
                      <a:endParaRPr lang="en-US" sz="700" b="1">
                        <a:solidFill>
                          <a:srgbClr val="385723"/>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723"/>
                    </a:solidFill>
                  </a:tcPr>
                </a:tc>
                <a:tc>
                  <a:txBody>
                    <a:bodyPr/>
                    <a:lstStyle/>
                    <a:p>
                      <a:pPr algn="ctr"/>
                      <a:endParaRPr lang="en-US" sz="700" b="1">
                        <a:solidFill>
                          <a:srgbClr val="385723"/>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723"/>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13"/>
                  </a:ext>
                </a:extLst>
              </a:tr>
              <a:tr h="209651">
                <a:tc vMerge="1">
                  <a:txBody>
                    <a:bodyPr/>
                    <a:lstStyle/>
                    <a:p>
                      <a:endParaRPr lang="en-US"/>
                    </a:p>
                  </a:txBody>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14"/>
                  </a:ext>
                </a:extLst>
              </a:tr>
              <a:tr h="209651">
                <a:tc rowSpan="2">
                  <a:txBody>
                    <a:bodyPr/>
                    <a:lstStyle/>
                    <a:p>
                      <a:pPr algn="l"/>
                      <a:r>
                        <a:rPr lang="en-US" sz="1100" b="1">
                          <a:latin typeface="Arial" panose="020B0604020202020204" pitchFamily="34" charset="0"/>
                          <a:cs typeface="Arial" panose="020B0604020202020204" pitchFamily="34" charset="0"/>
                        </a:rPr>
                        <a:t>CFD analysis of burner and heat exchanger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723"/>
                    </a:solidFill>
                  </a:tcPr>
                </a:tc>
                <a:tc>
                  <a:txBody>
                    <a:bodyPr/>
                    <a:lstStyle/>
                    <a:p>
                      <a:pPr algn="ctr"/>
                      <a:endParaRPr lang="en-US" sz="7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723"/>
                    </a:solidFill>
                  </a:tcPr>
                </a:tc>
                <a:tc>
                  <a:txBody>
                    <a:bodyPr/>
                    <a:lstStyle/>
                    <a:p>
                      <a:pPr algn="ctr"/>
                      <a:endParaRPr lang="en-US" sz="7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723"/>
                    </a:solidFill>
                  </a:tcPr>
                </a:tc>
                <a:tc>
                  <a:txBody>
                    <a:bodyPr/>
                    <a:lstStyle/>
                    <a:p>
                      <a:pPr algn="ctr"/>
                      <a:endParaRPr lang="en-US" sz="7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723"/>
                    </a:solidFill>
                  </a:tcPr>
                </a:tc>
                <a:tc>
                  <a:txBody>
                    <a:bodyPr/>
                    <a:lstStyle/>
                    <a:p>
                      <a:pPr algn="ctr"/>
                      <a:endParaRPr lang="en-US" sz="7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5723"/>
                    </a:solidFill>
                  </a:tcPr>
                </a:tc>
                <a:tc>
                  <a:txBody>
                    <a:bodyPr/>
                    <a:lstStyle/>
                    <a:p>
                      <a:pPr algn="ctr"/>
                      <a:endParaRPr lang="en-US" sz="7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extLst>
                  <a:ext uri="{0D108BD9-81ED-4DB2-BD59-A6C34878D82A}">
                    <a16:rowId xmlns:a16="http://schemas.microsoft.com/office/drawing/2014/main" val="10015"/>
                  </a:ext>
                </a:extLst>
              </a:tr>
              <a:tr h="209651">
                <a:tc vMerge="1">
                  <a:txBody>
                    <a:bodyPr/>
                    <a:lstStyle/>
                    <a:p>
                      <a:endParaRPr lang="en-US"/>
                    </a:p>
                  </a:txBody>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F0D9"/>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6"/>
                  </a:ext>
                </a:extLst>
              </a:tr>
              <a:tr h="209651">
                <a:tc rowSpan="2">
                  <a:txBody>
                    <a:bodyPr/>
                    <a:lstStyle/>
                    <a:p>
                      <a:pPr algn="l"/>
                      <a:r>
                        <a:rPr lang="en-US" sz="1100" b="1">
                          <a:latin typeface="Arial" panose="020B0604020202020204" pitchFamily="34" charset="0"/>
                          <a:cs typeface="Arial" panose="020B0604020202020204" pitchFamily="34" charset="0"/>
                        </a:rPr>
                        <a:t>Control and optimization via ML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017"/>
                  </a:ext>
                </a:extLst>
              </a:tr>
              <a:tr h="241906">
                <a:tc vMerge="1">
                  <a:txBody>
                    <a:bodyPr/>
                    <a:lstStyle/>
                    <a:p>
                      <a:endParaRPr lang="en-US"/>
                    </a:p>
                  </a:txBody>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18"/>
                  </a:ext>
                </a:extLst>
              </a:tr>
              <a:tr h="290287">
                <a:tc>
                  <a:txBody>
                    <a:bodyPr/>
                    <a:lstStyle/>
                    <a:p>
                      <a:pPr algn="l"/>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gridSpan="12">
                  <a:txBody>
                    <a:bodyPr/>
                    <a:lstStyle/>
                    <a:p>
                      <a:pPr algn="l"/>
                      <a:r>
                        <a:rPr lang="en-US" sz="1200" b="1">
                          <a:latin typeface="Arial" panose="020B0604020202020204" pitchFamily="34" charset="0"/>
                          <a:cs typeface="Arial" panose="020B0604020202020204" pitchFamily="34" charset="0"/>
                        </a:rPr>
                        <a:t>Proposed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9"/>
                  </a:ext>
                </a:extLst>
              </a:tr>
              <a:tr h="290287">
                <a:tc>
                  <a:txBody>
                    <a:bodyPr/>
                    <a:lstStyle/>
                    <a:p>
                      <a:pPr algn="l"/>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gridSpan="12">
                  <a:txBody>
                    <a:bodyPr/>
                    <a:lstStyle/>
                    <a:p>
                      <a:pPr algn="l"/>
                      <a:r>
                        <a:rPr lang="en-US" sz="1200" b="1" dirty="0">
                          <a:latin typeface="Arial" panose="020B0604020202020204" pitchFamily="34" charset="0"/>
                          <a:cs typeface="Arial" panose="020B0604020202020204" pitchFamily="34" charset="0"/>
                        </a:rPr>
                        <a:t>Completed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2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en-US" sz="700" b="1">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
                  </a:ext>
                </a:extLst>
              </a:tr>
            </a:tbl>
          </a:graphicData>
        </a:graphic>
      </p:graphicFrame>
      <p:sp>
        <p:nvSpPr>
          <p:cNvPr id="6" name="TextBox 5">
            <a:extLst>
              <a:ext uri="{FF2B5EF4-FFF2-40B4-BE49-F238E27FC236}">
                <a16:creationId xmlns:a16="http://schemas.microsoft.com/office/drawing/2014/main" id="{03CB3B5D-C4A9-3970-9416-966C161CFC53}"/>
              </a:ext>
            </a:extLst>
          </p:cNvPr>
          <p:cNvSpPr txBox="1"/>
          <p:nvPr/>
        </p:nvSpPr>
        <p:spPr>
          <a:xfrm>
            <a:off x="304800" y="391180"/>
            <a:ext cx="8534400" cy="523220"/>
          </a:xfrm>
          <a:prstGeom prst="rect">
            <a:avLst/>
          </a:prstGeom>
          <a:noFill/>
          <a:ln>
            <a:noFill/>
          </a:ln>
        </p:spPr>
        <p:txBody>
          <a:bodyPr wrap="square" rtlCol="0">
            <a:spAutoFit/>
          </a:bodyPr>
          <a:lstStyle/>
          <a:p>
            <a:pPr algn="ctr"/>
            <a:r>
              <a:rPr lang="en-US" sz="2800" b="1" u="sng" dirty="0">
                <a:solidFill>
                  <a:srgbClr val="1D13DD"/>
                </a:solidFill>
                <a:latin typeface="Arial" panose="020B0604020202020204" pitchFamily="34" charset="0"/>
                <a:cs typeface="Arial" panose="020B0604020202020204" pitchFamily="34" charset="0"/>
              </a:rPr>
              <a:t>Work Plan</a:t>
            </a:r>
          </a:p>
        </p:txBody>
      </p:sp>
      <p:cxnSp>
        <p:nvCxnSpPr>
          <p:cNvPr id="7" name="Straight Connector 6">
            <a:extLst>
              <a:ext uri="{FF2B5EF4-FFF2-40B4-BE49-F238E27FC236}">
                <a16:creationId xmlns:a16="http://schemas.microsoft.com/office/drawing/2014/main" id="{FEA61DA1-83E7-9CA6-D077-B280CE6B7140}"/>
              </a:ext>
            </a:extLst>
          </p:cNvPr>
          <p:cNvCxnSpPr>
            <a:cxnSpLocks/>
          </p:cNvCxnSpPr>
          <p:nvPr/>
        </p:nvCxnSpPr>
        <p:spPr>
          <a:xfrm>
            <a:off x="5513294" y="1356359"/>
            <a:ext cx="0" cy="311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0EDCC657-59DE-8929-A7D6-4241C3227F6E}"/>
              </a:ext>
            </a:extLst>
          </p:cNvPr>
          <p:cNvSpPr>
            <a:spLocks noGrp="1"/>
          </p:cNvSpPr>
          <p:nvPr>
            <p:ph type="dt" sz="half" idx="10"/>
          </p:nvPr>
        </p:nvSpPr>
        <p:spPr/>
        <p:txBody>
          <a:bodyPr/>
          <a:lstStyle/>
          <a:p>
            <a:r>
              <a:rPr lang="en-US"/>
              <a:t>10/9/2023</a:t>
            </a:r>
            <a:endParaRPr lang="en-US" dirty="0"/>
          </a:p>
        </p:txBody>
      </p:sp>
      <p:sp>
        <p:nvSpPr>
          <p:cNvPr id="3" name="Slide Number Placeholder 2">
            <a:extLst>
              <a:ext uri="{FF2B5EF4-FFF2-40B4-BE49-F238E27FC236}">
                <a16:creationId xmlns:a16="http://schemas.microsoft.com/office/drawing/2014/main" id="{CBCC83FE-37ED-8083-C803-37415B7E5733}"/>
              </a:ext>
            </a:extLst>
          </p:cNvPr>
          <p:cNvSpPr>
            <a:spLocks noGrp="1"/>
          </p:cNvSpPr>
          <p:nvPr>
            <p:ph type="sldNum" sz="quarter" idx="12"/>
          </p:nvPr>
        </p:nvSpPr>
        <p:spPr/>
        <p:txBody>
          <a:bodyPr/>
          <a:lstStyle/>
          <a:p>
            <a:fld id="{3BD29BA5-4D91-4428-9154-B727B9C83D84}" type="slidenum">
              <a:rPr lang="en-US" smtClean="0"/>
              <a:pPr/>
              <a:t>14</a:t>
            </a:fld>
            <a:endParaRPr lang="en-US"/>
          </a:p>
        </p:txBody>
      </p:sp>
      <p:sp>
        <p:nvSpPr>
          <p:cNvPr id="4" name="Footer Placeholder 3">
            <a:extLst>
              <a:ext uri="{FF2B5EF4-FFF2-40B4-BE49-F238E27FC236}">
                <a16:creationId xmlns:a16="http://schemas.microsoft.com/office/drawing/2014/main" id="{C9E7E4A5-12F6-7D42-B6C9-57ACDC95FDF3}"/>
              </a:ext>
            </a:extLst>
          </p:cNvPr>
          <p:cNvSpPr>
            <a:spLocks noGrp="1"/>
          </p:cNvSpPr>
          <p:nvPr>
            <p:ph type="ftr" sz="quarter" idx="11"/>
          </p:nvPr>
        </p:nvSpPr>
        <p:spPr/>
        <p:txBody>
          <a:bodyPr/>
          <a:lstStyle/>
          <a:p>
            <a:r>
              <a:rPr lang="en-US"/>
              <a:t>BTP Mid Term Presentation</a:t>
            </a:r>
            <a:endParaRPr lang="en-US" dirty="0"/>
          </a:p>
        </p:txBody>
      </p:sp>
    </p:spTree>
    <p:extLst>
      <p:ext uri="{BB962C8B-B14F-4D97-AF65-F5344CB8AC3E}">
        <p14:creationId xmlns:p14="http://schemas.microsoft.com/office/powerpoint/2010/main" val="586983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FE8302-A9EE-F91D-88CF-9DD0FCFC93BB}"/>
              </a:ext>
            </a:extLst>
          </p:cNvPr>
          <p:cNvSpPr>
            <a:spLocks noGrp="1"/>
          </p:cNvSpPr>
          <p:nvPr>
            <p:ph type="dt" sz="half" idx="10"/>
          </p:nvPr>
        </p:nvSpPr>
        <p:spPr/>
        <p:txBody>
          <a:bodyPr/>
          <a:lstStyle/>
          <a:p>
            <a:r>
              <a:rPr lang="en-US"/>
              <a:t>10/9/2023</a:t>
            </a:r>
            <a:endParaRPr lang="en-US" dirty="0"/>
          </a:p>
        </p:txBody>
      </p:sp>
      <p:sp>
        <p:nvSpPr>
          <p:cNvPr id="3" name="Footer Placeholder 2">
            <a:extLst>
              <a:ext uri="{FF2B5EF4-FFF2-40B4-BE49-F238E27FC236}">
                <a16:creationId xmlns:a16="http://schemas.microsoft.com/office/drawing/2014/main" id="{C3D24E3A-2A01-74B3-12DF-F0F3A94C6336}"/>
              </a:ext>
            </a:extLst>
          </p:cNvPr>
          <p:cNvSpPr>
            <a:spLocks noGrp="1"/>
          </p:cNvSpPr>
          <p:nvPr>
            <p:ph type="ftr" sz="quarter" idx="11"/>
          </p:nvPr>
        </p:nvSpPr>
        <p:spPr/>
        <p:txBody>
          <a:bodyPr/>
          <a:lstStyle/>
          <a:p>
            <a:r>
              <a:rPr lang="en-US"/>
              <a:t>BTP Mid Term Presentation</a:t>
            </a:r>
            <a:endParaRPr lang="en-US" dirty="0"/>
          </a:p>
        </p:txBody>
      </p:sp>
      <p:sp>
        <p:nvSpPr>
          <p:cNvPr id="4" name="Slide Number Placeholder 3">
            <a:extLst>
              <a:ext uri="{FF2B5EF4-FFF2-40B4-BE49-F238E27FC236}">
                <a16:creationId xmlns:a16="http://schemas.microsoft.com/office/drawing/2014/main" id="{66666D3D-8053-9E95-ADB3-4CCA4A151C4B}"/>
              </a:ext>
            </a:extLst>
          </p:cNvPr>
          <p:cNvSpPr>
            <a:spLocks noGrp="1"/>
          </p:cNvSpPr>
          <p:nvPr>
            <p:ph type="sldNum" sz="quarter" idx="12"/>
          </p:nvPr>
        </p:nvSpPr>
        <p:spPr/>
        <p:txBody>
          <a:bodyPr/>
          <a:lstStyle/>
          <a:p>
            <a:fld id="{3BD29BA5-4D91-4428-9154-B727B9C83D84}" type="slidenum">
              <a:rPr lang="en-US" smtClean="0"/>
              <a:pPr/>
              <a:t>15</a:t>
            </a:fld>
            <a:endParaRPr lang="en-US"/>
          </a:p>
        </p:txBody>
      </p:sp>
      <p:sp>
        <p:nvSpPr>
          <p:cNvPr id="5" name="TextBox 4">
            <a:extLst>
              <a:ext uri="{FF2B5EF4-FFF2-40B4-BE49-F238E27FC236}">
                <a16:creationId xmlns:a16="http://schemas.microsoft.com/office/drawing/2014/main" id="{7EEEE621-3D75-58E6-38E5-69C2DEA2214D}"/>
              </a:ext>
            </a:extLst>
          </p:cNvPr>
          <p:cNvSpPr txBox="1"/>
          <p:nvPr/>
        </p:nvSpPr>
        <p:spPr>
          <a:xfrm>
            <a:off x="0" y="2893528"/>
            <a:ext cx="9144000" cy="369332"/>
          </a:xfrm>
          <a:prstGeom prst="rect">
            <a:avLst/>
          </a:prstGeom>
          <a:noFill/>
        </p:spPr>
        <p:txBody>
          <a:bodyPr wrap="square" rtlCol="0">
            <a:spAutoFit/>
          </a:bodyPr>
          <a:lstStyle/>
          <a:p>
            <a:pPr algn="ctr"/>
            <a:r>
              <a:rPr lang="en-US" b="1" u="sng" dirty="0">
                <a:solidFill>
                  <a:srgbClr val="C00000"/>
                </a:solidFill>
                <a:latin typeface="Arial" panose="020B0604020202020204" pitchFamily="34" charset="0"/>
                <a:cs typeface="Arial" panose="020B0604020202020204" pitchFamily="34" charset="0"/>
              </a:rPr>
              <a:t>References</a:t>
            </a:r>
          </a:p>
        </p:txBody>
      </p:sp>
      <p:sp>
        <p:nvSpPr>
          <p:cNvPr id="7" name="TextBox 6">
            <a:extLst>
              <a:ext uri="{FF2B5EF4-FFF2-40B4-BE49-F238E27FC236}">
                <a16:creationId xmlns:a16="http://schemas.microsoft.com/office/drawing/2014/main" id="{230337F8-26B2-A250-576B-276A169C7235}"/>
              </a:ext>
            </a:extLst>
          </p:cNvPr>
          <p:cNvSpPr txBox="1"/>
          <p:nvPr/>
        </p:nvSpPr>
        <p:spPr>
          <a:xfrm>
            <a:off x="335666" y="983848"/>
            <a:ext cx="7755038" cy="1815882"/>
          </a:xfrm>
          <a:prstGeom prst="rect">
            <a:avLst/>
          </a:prstGeom>
          <a:noFill/>
        </p:spPr>
        <p:txBody>
          <a:bodyPr wrap="square">
            <a:spAutoFit/>
          </a:bodyPr>
          <a:lstStyle/>
          <a:p>
            <a:r>
              <a:rPr lang="en-US" sz="1400" dirty="0"/>
              <a:t>We would like to express our sincere gratitude and appreciation to the following individuals for their invaluable support, guidance, and contributions:</a:t>
            </a:r>
          </a:p>
          <a:p>
            <a:r>
              <a:rPr lang="en-US" sz="1400" dirty="0"/>
              <a:t>1. Supervisor/Advisor: Dr. Rishi Raj</a:t>
            </a:r>
          </a:p>
          <a:p>
            <a:r>
              <a:rPr lang="en-US" sz="1400" dirty="0"/>
              <a:t>2. PhD Scholar: Sunil Mehra</a:t>
            </a:r>
          </a:p>
          <a:p>
            <a:r>
              <a:rPr lang="en-US" sz="1400" dirty="0"/>
              <a:t>3. Resources, infrastructure, and access to research materials: IIT Patna &amp; TFTL</a:t>
            </a:r>
          </a:p>
          <a:p>
            <a:r>
              <a:rPr lang="en-US" sz="1400" dirty="0"/>
              <a:t>We are truly indebted to each of you for your contributions, encouragement, and belief in the success of this project. </a:t>
            </a:r>
          </a:p>
          <a:p>
            <a:r>
              <a:rPr lang="en-US" sz="1400" dirty="0"/>
              <a:t>Thank you all.</a:t>
            </a:r>
          </a:p>
        </p:txBody>
      </p:sp>
      <p:sp>
        <p:nvSpPr>
          <p:cNvPr id="8" name="TextBox 7">
            <a:extLst>
              <a:ext uri="{FF2B5EF4-FFF2-40B4-BE49-F238E27FC236}">
                <a16:creationId xmlns:a16="http://schemas.microsoft.com/office/drawing/2014/main" id="{81A86AF7-6BC9-4857-A399-6E131E0DF091}"/>
              </a:ext>
            </a:extLst>
          </p:cNvPr>
          <p:cNvSpPr txBox="1"/>
          <p:nvPr/>
        </p:nvSpPr>
        <p:spPr>
          <a:xfrm>
            <a:off x="152400" y="520417"/>
            <a:ext cx="9144000" cy="369332"/>
          </a:xfrm>
          <a:prstGeom prst="rect">
            <a:avLst/>
          </a:prstGeom>
          <a:noFill/>
        </p:spPr>
        <p:txBody>
          <a:bodyPr wrap="square" rtlCol="0">
            <a:spAutoFit/>
          </a:bodyPr>
          <a:lstStyle/>
          <a:p>
            <a:pPr algn="ctr"/>
            <a:r>
              <a:rPr lang="en-US" b="1" u="sng" dirty="0">
                <a:solidFill>
                  <a:srgbClr val="C00000"/>
                </a:solidFill>
                <a:latin typeface="Arial" panose="020B0604020202020204" pitchFamily="34" charset="0"/>
                <a:cs typeface="Arial" panose="020B0604020202020204" pitchFamily="34" charset="0"/>
              </a:rPr>
              <a:t>Acknowledgment</a:t>
            </a:r>
            <a:endParaRPr lang="en-US" sz="2800" b="1" u="sng" dirty="0">
              <a:solidFill>
                <a:srgbClr val="C000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77CAB52-810D-C9A7-8F44-36A047ED7880}"/>
              </a:ext>
            </a:extLst>
          </p:cNvPr>
          <p:cNvSpPr txBox="1"/>
          <p:nvPr/>
        </p:nvSpPr>
        <p:spPr>
          <a:xfrm>
            <a:off x="152399" y="3357179"/>
            <a:ext cx="4871013" cy="2246769"/>
          </a:xfrm>
          <a:prstGeom prst="rect">
            <a:avLst/>
          </a:prstGeom>
          <a:noFill/>
        </p:spPr>
        <p:txBody>
          <a:bodyPr wrap="square">
            <a:spAutoFit/>
          </a:bodyPr>
          <a:lstStyle/>
          <a:p>
            <a:pPr marL="342900" indent="-342900">
              <a:buAutoNum type="arabicPeriod"/>
            </a:pPr>
            <a:r>
              <a:rPr lang="en-IN" sz="1400" dirty="0"/>
              <a:t>K. </a:t>
            </a:r>
            <a:r>
              <a:rPr lang="en-IN" sz="1400" dirty="0" err="1"/>
              <a:t>Jaojaruek</a:t>
            </a:r>
            <a:r>
              <a:rPr lang="en-IN" sz="1400" dirty="0"/>
              <a:t> et. al. Bioresource Technology (2011) </a:t>
            </a:r>
          </a:p>
          <a:p>
            <a:pPr marL="342900" indent="-342900">
              <a:buAutoNum type="arabicPeriod"/>
            </a:pPr>
            <a:r>
              <a:rPr lang="en-IN" sz="1400" dirty="0"/>
              <a:t>Ana L. Galindo, et. al. Biomass and Bioenergy (2014) </a:t>
            </a:r>
          </a:p>
          <a:p>
            <a:pPr marL="342900" indent="-342900">
              <a:buAutoNum type="arabicPeriod"/>
            </a:pPr>
            <a:r>
              <a:rPr lang="en-IN" sz="1400" dirty="0" err="1"/>
              <a:t>Kailasnath</a:t>
            </a:r>
            <a:r>
              <a:rPr lang="en-IN" sz="1400" dirty="0"/>
              <a:t> B. Sutar et. al. Energy (2016): Burner</a:t>
            </a:r>
          </a:p>
          <a:p>
            <a:pPr marL="342900" indent="-342900">
              <a:buAutoNum type="arabicPeriod"/>
            </a:pPr>
            <a:r>
              <a:rPr lang="en-IN" sz="1400" dirty="0" err="1"/>
              <a:t>Elmaz</a:t>
            </a:r>
            <a:r>
              <a:rPr lang="en-IN" sz="1400" dirty="0"/>
              <a:t> et. al. Fuel (2020): ML</a:t>
            </a:r>
          </a:p>
          <a:p>
            <a:pPr marL="342900" indent="-342900">
              <a:buAutoNum type="arabicPeriod"/>
            </a:pPr>
            <a:r>
              <a:rPr lang="en-IN" sz="1400" dirty="0" err="1"/>
              <a:t>Mutlu</a:t>
            </a:r>
            <a:r>
              <a:rPr lang="en-IN" sz="1400" dirty="0"/>
              <a:t> et. al. </a:t>
            </a:r>
            <a:r>
              <a:rPr lang="en-IN" sz="1400" dirty="0" err="1"/>
              <a:t>Enegr</a:t>
            </a:r>
            <a:r>
              <a:rPr lang="en-IN" sz="1400" dirty="0"/>
              <a:t> (2018): ML</a:t>
            </a:r>
          </a:p>
          <a:p>
            <a:pPr marL="342900" indent="-342900">
              <a:buAutoNum type="arabicPeriod"/>
            </a:pPr>
            <a:r>
              <a:rPr lang="en-IN" sz="1400" dirty="0"/>
              <a:t>C. V. </a:t>
            </a:r>
            <a:r>
              <a:rPr lang="en-IN" sz="1400" dirty="0" err="1"/>
              <a:t>Raiyan</a:t>
            </a:r>
            <a:r>
              <a:rPr lang="en-IN" sz="1400" dirty="0"/>
              <a:t> et. al. Atmospheric Environmental (1993): Cooking stove smoke.</a:t>
            </a:r>
          </a:p>
          <a:p>
            <a:pPr marL="342900" indent="-342900">
              <a:buAutoNum type="arabicPeriod"/>
            </a:pPr>
            <a:r>
              <a:rPr lang="en-IN" sz="1400" dirty="0"/>
              <a:t>V. </a:t>
            </a:r>
            <a:r>
              <a:rPr lang="en-IN" sz="1400" dirty="0" err="1"/>
              <a:t>Kirubakarana</a:t>
            </a:r>
            <a:r>
              <a:rPr lang="en-IN" sz="1400" dirty="0"/>
              <a:t> et al. Renewable and Sustainable Energy Reviews (2009) </a:t>
            </a:r>
          </a:p>
          <a:p>
            <a:pPr marL="342900" indent="-342900">
              <a:buAutoNum type="arabicPeriod"/>
            </a:pPr>
            <a:r>
              <a:rPr lang="en-IN" sz="1400" dirty="0"/>
              <a:t>BIOMASS GASIFICATION By Anil K. Rajvanshi</a:t>
            </a:r>
          </a:p>
        </p:txBody>
      </p:sp>
      <p:sp>
        <p:nvSpPr>
          <p:cNvPr id="12" name="TextBox 11">
            <a:extLst>
              <a:ext uri="{FF2B5EF4-FFF2-40B4-BE49-F238E27FC236}">
                <a16:creationId xmlns:a16="http://schemas.microsoft.com/office/drawing/2014/main" id="{00F031BF-1F0E-3A71-6057-9541EE739ABA}"/>
              </a:ext>
            </a:extLst>
          </p:cNvPr>
          <p:cNvSpPr txBox="1"/>
          <p:nvPr/>
        </p:nvSpPr>
        <p:spPr>
          <a:xfrm>
            <a:off x="5722474" y="3357700"/>
            <a:ext cx="3528352" cy="1815882"/>
          </a:xfrm>
          <a:prstGeom prst="rect">
            <a:avLst/>
          </a:prstGeom>
          <a:noFill/>
        </p:spPr>
        <p:txBody>
          <a:bodyPr wrap="square">
            <a:spAutoFit/>
          </a:bodyPr>
          <a:lstStyle/>
          <a:p>
            <a:r>
              <a:rPr lang="en-IN" sz="1400" dirty="0"/>
              <a:t>W.1 H2 4U Pty Lt 	</a:t>
            </a:r>
            <a:r>
              <a:rPr lang="en-IN" sz="1400" dirty="0">
                <a:solidFill>
                  <a:srgbClr val="00B0F0"/>
                </a:solidFill>
              </a:rPr>
              <a:t>https://h24u.com/types-of-gasifiers/ </a:t>
            </a:r>
          </a:p>
          <a:p>
            <a:r>
              <a:rPr lang="en-IN" sz="1400" dirty="0"/>
              <a:t>W.2	Red Bag</a:t>
            </a:r>
          </a:p>
          <a:p>
            <a:r>
              <a:rPr lang="en-IN" sz="1400" dirty="0"/>
              <a:t>	</a:t>
            </a:r>
            <a:r>
              <a:rPr lang="en-IN" sz="1400" dirty="0">
                <a:solidFill>
                  <a:srgbClr val="00B0F0"/>
                </a:solidFill>
              </a:rPr>
              <a:t>www.red-bag.com </a:t>
            </a:r>
          </a:p>
          <a:p>
            <a:r>
              <a:rPr lang="en-IN" sz="1400" dirty="0"/>
              <a:t>W.3	Peace Software 	</a:t>
            </a:r>
            <a:r>
              <a:rPr lang="en-IN" sz="1400" dirty="0">
                <a:solidFill>
                  <a:srgbClr val="00B0F0"/>
                </a:solidFill>
              </a:rPr>
              <a:t>https://www.peacesoftware.de/</a:t>
            </a:r>
          </a:p>
          <a:p>
            <a:r>
              <a:rPr lang="en-IN" sz="1400" dirty="0"/>
              <a:t>W.4	Circuital Globe</a:t>
            </a:r>
          </a:p>
          <a:p>
            <a:r>
              <a:rPr lang="en-IN" sz="1400" dirty="0"/>
              <a:t>	</a:t>
            </a:r>
            <a:r>
              <a:rPr lang="en-IN" sz="1400" dirty="0">
                <a:solidFill>
                  <a:srgbClr val="00B0F0"/>
                </a:solidFill>
              </a:rPr>
              <a:t>CircuitalGlobe.com</a:t>
            </a:r>
          </a:p>
        </p:txBody>
      </p:sp>
    </p:spTree>
    <p:extLst>
      <p:ext uri="{BB962C8B-B14F-4D97-AF65-F5344CB8AC3E}">
        <p14:creationId xmlns:p14="http://schemas.microsoft.com/office/powerpoint/2010/main" val="1980468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9BB1E2-125F-5365-6238-88644C223CD9}"/>
              </a:ext>
            </a:extLst>
          </p:cNvPr>
          <p:cNvSpPr>
            <a:spLocks noGrp="1"/>
          </p:cNvSpPr>
          <p:nvPr>
            <p:ph type="dt" sz="half" idx="10"/>
          </p:nvPr>
        </p:nvSpPr>
        <p:spPr/>
        <p:txBody>
          <a:bodyPr/>
          <a:lstStyle/>
          <a:p>
            <a:r>
              <a:rPr lang="en-US"/>
              <a:t>10/9/2023</a:t>
            </a:r>
            <a:endParaRPr lang="en-US" dirty="0"/>
          </a:p>
        </p:txBody>
      </p:sp>
      <p:sp>
        <p:nvSpPr>
          <p:cNvPr id="3" name="Footer Placeholder 2">
            <a:extLst>
              <a:ext uri="{FF2B5EF4-FFF2-40B4-BE49-F238E27FC236}">
                <a16:creationId xmlns:a16="http://schemas.microsoft.com/office/drawing/2014/main" id="{3E83D609-758F-E9FB-6872-5C195B1C3098}"/>
              </a:ext>
            </a:extLst>
          </p:cNvPr>
          <p:cNvSpPr>
            <a:spLocks noGrp="1"/>
          </p:cNvSpPr>
          <p:nvPr>
            <p:ph type="ftr" sz="quarter" idx="11"/>
          </p:nvPr>
        </p:nvSpPr>
        <p:spPr/>
        <p:txBody>
          <a:bodyPr/>
          <a:lstStyle/>
          <a:p>
            <a:r>
              <a:rPr lang="en-US"/>
              <a:t>BTP Mid Term Presentation</a:t>
            </a:r>
            <a:endParaRPr lang="en-US" dirty="0"/>
          </a:p>
        </p:txBody>
      </p:sp>
      <p:sp>
        <p:nvSpPr>
          <p:cNvPr id="4" name="Slide Number Placeholder 3">
            <a:extLst>
              <a:ext uri="{FF2B5EF4-FFF2-40B4-BE49-F238E27FC236}">
                <a16:creationId xmlns:a16="http://schemas.microsoft.com/office/drawing/2014/main" id="{AD2AB603-345D-5030-8B46-018717ED3731}"/>
              </a:ext>
            </a:extLst>
          </p:cNvPr>
          <p:cNvSpPr>
            <a:spLocks noGrp="1"/>
          </p:cNvSpPr>
          <p:nvPr>
            <p:ph type="sldNum" sz="quarter" idx="12"/>
          </p:nvPr>
        </p:nvSpPr>
        <p:spPr/>
        <p:txBody>
          <a:bodyPr/>
          <a:lstStyle/>
          <a:p>
            <a:fld id="{3BD29BA5-4D91-4428-9154-B727B9C83D84}" type="slidenum">
              <a:rPr lang="en-US" smtClean="0"/>
              <a:pPr/>
              <a:t>16</a:t>
            </a:fld>
            <a:endParaRPr lang="en-US"/>
          </a:p>
        </p:txBody>
      </p:sp>
      <p:sp>
        <p:nvSpPr>
          <p:cNvPr id="5" name="Rectangle 4">
            <a:extLst>
              <a:ext uri="{FF2B5EF4-FFF2-40B4-BE49-F238E27FC236}">
                <a16:creationId xmlns:a16="http://schemas.microsoft.com/office/drawing/2014/main" id="{D3CC3186-2A47-97A8-C45C-06CD6157F06B}"/>
              </a:ext>
            </a:extLst>
          </p:cNvPr>
          <p:cNvSpPr/>
          <p:nvPr/>
        </p:nvSpPr>
        <p:spPr>
          <a:xfrm>
            <a:off x="1773640" y="2488417"/>
            <a:ext cx="5713010" cy="1323439"/>
          </a:xfrm>
          <a:prstGeom prst="rect">
            <a:avLst/>
          </a:prstGeom>
          <a:noFill/>
        </p:spPr>
        <p:txBody>
          <a:bodyPr wrap="square" lIns="91440" tIns="45720" rIns="91440" bIns="45720">
            <a:spAutoFit/>
          </a:bodyPr>
          <a:lstStyle/>
          <a:p>
            <a:pPr algn="ctr"/>
            <a:r>
              <a:rPr 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96871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3AE14-4207-2038-8F50-4128A50BEE75}"/>
              </a:ext>
            </a:extLst>
          </p:cNvPr>
          <p:cNvSpPr>
            <a:spLocks noGrp="1"/>
          </p:cNvSpPr>
          <p:nvPr>
            <p:ph type="dt" sz="half" idx="10"/>
          </p:nvPr>
        </p:nvSpPr>
        <p:spPr/>
        <p:txBody>
          <a:bodyPr/>
          <a:lstStyle/>
          <a:p>
            <a:r>
              <a:rPr lang="en-US"/>
              <a:t>10/9/2023</a:t>
            </a:r>
            <a:endParaRPr lang="en-US" dirty="0"/>
          </a:p>
        </p:txBody>
      </p:sp>
      <p:sp>
        <p:nvSpPr>
          <p:cNvPr id="3" name="Footer Placeholder 2">
            <a:extLst>
              <a:ext uri="{FF2B5EF4-FFF2-40B4-BE49-F238E27FC236}">
                <a16:creationId xmlns:a16="http://schemas.microsoft.com/office/drawing/2014/main" id="{41686C2C-B034-B563-2C81-3001456D2141}"/>
              </a:ext>
            </a:extLst>
          </p:cNvPr>
          <p:cNvSpPr>
            <a:spLocks noGrp="1"/>
          </p:cNvSpPr>
          <p:nvPr>
            <p:ph type="ftr" sz="quarter" idx="11"/>
          </p:nvPr>
        </p:nvSpPr>
        <p:spPr/>
        <p:txBody>
          <a:bodyPr/>
          <a:lstStyle/>
          <a:p>
            <a:r>
              <a:rPr lang="en-US"/>
              <a:t>BTP Mid Term Presentation</a:t>
            </a:r>
            <a:endParaRPr lang="en-US" dirty="0"/>
          </a:p>
        </p:txBody>
      </p:sp>
      <p:sp>
        <p:nvSpPr>
          <p:cNvPr id="4" name="Slide Number Placeholder 3">
            <a:extLst>
              <a:ext uri="{FF2B5EF4-FFF2-40B4-BE49-F238E27FC236}">
                <a16:creationId xmlns:a16="http://schemas.microsoft.com/office/drawing/2014/main" id="{6D693960-69CC-9603-2C7C-34C91EE44163}"/>
              </a:ext>
            </a:extLst>
          </p:cNvPr>
          <p:cNvSpPr>
            <a:spLocks noGrp="1"/>
          </p:cNvSpPr>
          <p:nvPr>
            <p:ph type="sldNum" sz="quarter" idx="12"/>
          </p:nvPr>
        </p:nvSpPr>
        <p:spPr/>
        <p:txBody>
          <a:bodyPr/>
          <a:lstStyle/>
          <a:p>
            <a:fld id="{3BD29BA5-4D91-4428-9154-B727B9C83D84}" type="slidenum">
              <a:rPr lang="en-US" smtClean="0"/>
              <a:pPr/>
              <a:t>17</a:t>
            </a:fld>
            <a:endParaRPr lang="en-US"/>
          </a:p>
        </p:txBody>
      </p:sp>
      <p:sp>
        <p:nvSpPr>
          <p:cNvPr id="5" name="TextBox 4">
            <a:extLst>
              <a:ext uri="{FF2B5EF4-FFF2-40B4-BE49-F238E27FC236}">
                <a16:creationId xmlns:a16="http://schemas.microsoft.com/office/drawing/2014/main" id="{25AA06FB-96D6-A07B-9F1D-D3C8769F33FF}"/>
              </a:ext>
            </a:extLst>
          </p:cNvPr>
          <p:cNvSpPr txBox="1"/>
          <p:nvPr/>
        </p:nvSpPr>
        <p:spPr>
          <a:xfrm>
            <a:off x="2036342" y="2396790"/>
            <a:ext cx="6927011" cy="1107996"/>
          </a:xfrm>
          <a:prstGeom prst="rect">
            <a:avLst/>
          </a:prstGeom>
          <a:noFill/>
        </p:spPr>
        <p:txBody>
          <a:bodyPr wrap="square" rtlCol="0">
            <a:spAutoFit/>
          </a:bodyPr>
          <a:lstStyle/>
          <a:p>
            <a:r>
              <a:rPr lang="en-IN" sz="6600" dirty="0"/>
              <a:t>Backup slides</a:t>
            </a:r>
          </a:p>
        </p:txBody>
      </p:sp>
    </p:spTree>
    <p:extLst>
      <p:ext uri="{BB962C8B-B14F-4D97-AF65-F5344CB8AC3E}">
        <p14:creationId xmlns:p14="http://schemas.microsoft.com/office/powerpoint/2010/main" val="154704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64A2A8-2BAF-632A-6FE7-2E5FD04EC7EA}"/>
              </a:ext>
            </a:extLst>
          </p:cNvPr>
          <p:cNvPicPr>
            <a:picLocks noChangeAspect="1"/>
          </p:cNvPicPr>
          <p:nvPr/>
        </p:nvPicPr>
        <p:blipFill>
          <a:blip r:embed="rId2"/>
          <a:stretch>
            <a:fillRect/>
          </a:stretch>
        </p:blipFill>
        <p:spPr>
          <a:xfrm>
            <a:off x="5036826" y="1710634"/>
            <a:ext cx="4107175" cy="2103804"/>
          </a:xfrm>
          <a:prstGeom prst="rect">
            <a:avLst/>
          </a:prstGeom>
        </p:spPr>
      </p:pic>
      <p:sp>
        <p:nvSpPr>
          <p:cNvPr id="8" name="TextBox 7">
            <a:extLst>
              <a:ext uri="{FF2B5EF4-FFF2-40B4-BE49-F238E27FC236}">
                <a16:creationId xmlns:a16="http://schemas.microsoft.com/office/drawing/2014/main" id="{3224A462-BC88-168D-1AFC-1636AA271ADE}"/>
              </a:ext>
            </a:extLst>
          </p:cNvPr>
          <p:cNvSpPr txBox="1"/>
          <p:nvPr/>
        </p:nvSpPr>
        <p:spPr>
          <a:xfrm>
            <a:off x="0" y="1543818"/>
            <a:ext cx="4573544" cy="2793072"/>
          </a:xfrm>
          <a:prstGeom prst="rect">
            <a:avLst/>
          </a:prstGeom>
          <a:noFill/>
        </p:spPr>
        <p:txBody>
          <a:bodyPr wrap="square">
            <a:spAutoFit/>
          </a:bodyPr>
          <a:lstStyle/>
          <a:p>
            <a:pPr marL="214313" indent="-214313">
              <a:buFont typeface="Arial" panose="020B0604020202020204" pitchFamily="34" charset="0"/>
              <a:buChar char="•"/>
            </a:pPr>
            <a:r>
              <a:rPr lang="en-US" sz="1350">
                <a:solidFill>
                  <a:srgbClr val="4D5156"/>
                </a:solidFill>
                <a:latin typeface="Arial (Headings)"/>
              </a:rPr>
              <a:t>Hot Wire Anemometer works When an electrically heated wire is placed in a flowing gas stream, heat is transferred from the wire to the gas and hence the temperature of the wire reduces, and due to this, the resistance of the wire also changes. This change in resistance of the wire becomes a measure of flow rate.</a:t>
            </a:r>
            <a:endParaRPr lang="en-IN" sz="1350">
              <a:latin typeface="Arial (Headings)"/>
            </a:endParaRPr>
          </a:p>
          <a:p>
            <a:pPr marL="214313" indent="-214313">
              <a:buFont typeface="Arial" panose="020B0604020202020204" pitchFamily="34" charset="0"/>
              <a:buChar char="•"/>
            </a:pPr>
            <a:endParaRPr lang="en-US" sz="1350">
              <a:solidFill>
                <a:srgbClr val="202124"/>
              </a:solidFill>
              <a:latin typeface="Arial (Headings)"/>
            </a:endParaRPr>
          </a:p>
          <a:p>
            <a:pPr marL="214313" indent="-214313">
              <a:buFont typeface="Arial" panose="020B0604020202020204" pitchFamily="34" charset="0"/>
              <a:buChar char="•"/>
            </a:pPr>
            <a:r>
              <a:rPr lang="en-US" sz="1350">
                <a:solidFill>
                  <a:srgbClr val="202124"/>
                </a:solidFill>
                <a:latin typeface="Arial (Headings)"/>
              </a:rPr>
              <a:t>Thermal (or “hot wire”) anemometers use the principle that </a:t>
            </a:r>
            <a:r>
              <a:rPr lang="en-US" sz="1350">
                <a:solidFill>
                  <a:srgbClr val="040C28"/>
                </a:solidFill>
                <a:latin typeface="Arial (Headings)"/>
              </a:rPr>
              <a:t>the amount of heat removed from a heated temperature sensor by a flowing fluid can be related to that fluid's velocity</a:t>
            </a:r>
            <a:r>
              <a:rPr lang="en-US" sz="1350">
                <a:solidFill>
                  <a:srgbClr val="202124"/>
                </a:solidFill>
                <a:latin typeface="Arial (Headings)"/>
              </a:rPr>
              <a:t>. These sensors typically use a second, unheated temperature sensor to compensate for variations in the air temperature.</a:t>
            </a:r>
          </a:p>
        </p:txBody>
      </p:sp>
      <p:sp>
        <p:nvSpPr>
          <p:cNvPr id="10" name="TextBox 9">
            <a:extLst>
              <a:ext uri="{FF2B5EF4-FFF2-40B4-BE49-F238E27FC236}">
                <a16:creationId xmlns:a16="http://schemas.microsoft.com/office/drawing/2014/main" id="{CA037DFC-A048-D622-ED96-974803A67889}"/>
              </a:ext>
            </a:extLst>
          </p:cNvPr>
          <p:cNvSpPr txBox="1"/>
          <p:nvPr/>
        </p:nvSpPr>
        <p:spPr>
          <a:xfrm>
            <a:off x="213106" y="4313807"/>
            <a:ext cx="4592079" cy="923330"/>
          </a:xfrm>
          <a:prstGeom prst="rect">
            <a:avLst/>
          </a:prstGeom>
          <a:noFill/>
        </p:spPr>
        <p:txBody>
          <a:bodyPr wrap="square">
            <a:spAutoFit/>
          </a:bodyPr>
          <a:lstStyle/>
          <a:p>
            <a:r>
              <a:rPr lang="en-US" sz="1350">
                <a:solidFill>
                  <a:srgbClr val="212121"/>
                </a:solidFill>
                <a:latin typeface="+mj-lt"/>
              </a:rPr>
              <a:t>There are two methods of measuring flow rate using a </a:t>
            </a:r>
            <a:r>
              <a:rPr lang="en-US" sz="1350">
                <a:solidFill>
                  <a:srgbClr val="DB0202"/>
                </a:solidFill>
                <a:latin typeface="+mj-lt"/>
              </a:rPr>
              <a:t>anemometer</a:t>
            </a:r>
            <a:r>
              <a:rPr lang="en-US" sz="1350">
                <a:solidFill>
                  <a:srgbClr val="212121"/>
                </a:solidFill>
                <a:latin typeface="+mj-lt"/>
              </a:rPr>
              <a:t> bridge combination namely:</a:t>
            </a:r>
          </a:p>
          <a:p>
            <a:pPr marL="214313" indent="-214313">
              <a:buFont typeface="Arial" panose="020B0604020202020204" pitchFamily="34" charset="0"/>
              <a:buChar char="•"/>
            </a:pPr>
            <a:r>
              <a:rPr lang="en-US" sz="1350">
                <a:solidFill>
                  <a:srgbClr val="212121"/>
                </a:solidFill>
                <a:latin typeface="+mj-lt"/>
              </a:rPr>
              <a:t>Constant current method</a:t>
            </a:r>
          </a:p>
          <a:p>
            <a:pPr marL="214313" indent="-214313">
              <a:buFont typeface="Arial" panose="020B0604020202020204" pitchFamily="34" charset="0"/>
              <a:buChar char="•"/>
            </a:pPr>
            <a:r>
              <a:rPr lang="en-US" sz="1350">
                <a:solidFill>
                  <a:srgbClr val="212121"/>
                </a:solidFill>
                <a:latin typeface="+mj-lt"/>
              </a:rPr>
              <a:t>Constant temperature method</a:t>
            </a:r>
          </a:p>
        </p:txBody>
      </p:sp>
      <p:sp>
        <p:nvSpPr>
          <p:cNvPr id="2" name="TextBox 1">
            <a:extLst>
              <a:ext uri="{FF2B5EF4-FFF2-40B4-BE49-F238E27FC236}">
                <a16:creationId xmlns:a16="http://schemas.microsoft.com/office/drawing/2014/main" id="{CAE4A671-7BF3-0572-AA87-121D48DD51B9}"/>
              </a:ext>
            </a:extLst>
          </p:cNvPr>
          <p:cNvSpPr txBox="1"/>
          <p:nvPr/>
        </p:nvSpPr>
        <p:spPr>
          <a:xfrm>
            <a:off x="0" y="857250"/>
            <a:ext cx="9144000" cy="323165"/>
          </a:xfrm>
          <a:prstGeom prst="rect">
            <a:avLst/>
          </a:prstGeom>
          <a:noFill/>
        </p:spPr>
        <p:txBody>
          <a:bodyPr wrap="square">
            <a:spAutoFit/>
          </a:bodyPr>
          <a:lstStyle/>
          <a:p>
            <a:pPr algn="ctr"/>
            <a:r>
              <a:rPr lang="en-US" sz="1500" b="1" u="sng" dirty="0">
                <a:solidFill>
                  <a:srgbClr val="C00000"/>
                </a:solidFill>
                <a:latin typeface="Arial" panose="020B0604020202020204" pitchFamily="34" charset="0"/>
                <a:cs typeface="Arial" panose="020B0604020202020204" pitchFamily="34" charset="0"/>
              </a:rPr>
              <a:t>Hot wire anemometer</a:t>
            </a:r>
          </a:p>
        </p:txBody>
      </p:sp>
    </p:spTree>
    <p:extLst>
      <p:ext uri="{BB962C8B-B14F-4D97-AF65-F5344CB8AC3E}">
        <p14:creationId xmlns:p14="http://schemas.microsoft.com/office/powerpoint/2010/main" val="1444920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D72433-D61B-15ED-5C25-7D28F8D89474}"/>
              </a:ext>
            </a:extLst>
          </p:cNvPr>
          <p:cNvSpPr>
            <a:spLocks noGrp="1"/>
          </p:cNvSpPr>
          <p:nvPr>
            <p:ph type="dt" sz="half" idx="10"/>
          </p:nvPr>
        </p:nvSpPr>
        <p:spPr/>
        <p:txBody>
          <a:bodyPr/>
          <a:lstStyle/>
          <a:p>
            <a:r>
              <a:rPr lang="en-US"/>
              <a:t>10/9/2023</a:t>
            </a:r>
            <a:endParaRPr lang="en-US" dirty="0"/>
          </a:p>
        </p:txBody>
      </p:sp>
      <p:sp>
        <p:nvSpPr>
          <p:cNvPr id="3" name="Footer Placeholder 2">
            <a:extLst>
              <a:ext uri="{FF2B5EF4-FFF2-40B4-BE49-F238E27FC236}">
                <a16:creationId xmlns:a16="http://schemas.microsoft.com/office/drawing/2014/main" id="{FD49752F-A6DA-484D-118A-1C525B82C6A2}"/>
              </a:ext>
            </a:extLst>
          </p:cNvPr>
          <p:cNvSpPr>
            <a:spLocks noGrp="1"/>
          </p:cNvSpPr>
          <p:nvPr>
            <p:ph type="ftr" sz="quarter" idx="11"/>
          </p:nvPr>
        </p:nvSpPr>
        <p:spPr/>
        <p:txBody>
          <a:bodyPr/>
          <a:lstStyle/>
          <a:p>
            <a:r>
              <a:rPr lang="en-US"/>
              <a:t>BTP Mid Term Presentation</a:t>
            </a:r>
            <a:endParaRPr lang="en-US" dirty="0"/>
          </a:p>
        </p:txBody>
      </p:sp>
      <p:sp>
        <p:nvSpPr>
          <p:cNvPr id="4" name="Slide Number Placeholder 3">
            <a:extLst>
              <a:ext uri="{FF2B5EF4-FFF2-40B4-BE49-F238E27FC236}">
                <a16:creationId xmlns:a16="http://schemas.microsoft.com/office/drawing/2014/main" id="{F54DD5CF-59D2-CDF7-0058-09C7B938C527}"/>
              </a:ext>
            </a:extLst>
          </p:cNvPr>
          <p:cNvSpPr>
            <a:spLocks noGrp="1"/>
          </p:cNvSpPr>
          <p:nvPr>
            <p:ph type="sldNum" sz="quarter" idx="12"/>
          </p:nvPr>
        </p:nvSpPr>
        <p:spPr/>
        <p:txBody>
          <a:bodyPr/>
          <a:lstStyle/>
          <a:p>
            <a:fld id="{3BD29BA5-4D91-4428-9154-B727B9C83D84}" type="slidenum">
              <a:rPr lang="en-US" smtClean="0"/>
              <a:pPr/>
              <a:t>19</a:t>
            </a:fld>
            <a:endParaRPr lang="en-US"/>
          </a:p>
        </p:txBody>
      </p:sp>
      <p:sp>
        <p:nvSpPr>
          <p:cNvPr id="29" name="TextBox 28">
            <a:extLst>
              <a:ext uri="{FF2B5EF4-FFF2-40B4-BE49-F238E27FC236}">
                <a16:creationId xmlns:a16="http://schemas.microsoft.com/office/drawing/2014/main" id="{5D4905F4-B502-7744-5D66-9DC8D1B97BE1}"/>
              </a:ext>
            </a:extLst>
          </p:cNvPr>
          <p:cNvSpPr txBox="1"/>
          <p:nvPr/>
        </p:nvSpPr>
        <p:spPr>
          <a:xfrm>
            <a:off x="1357624" y="3211045"/>
            <a:ext cx="331853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Combustion Reaction for Producer gas:</a:t>
            </a:r>
          </a:p>
        </p:txBody>
      </p:sp>
      <p:grpSp>
        <p:nvGrpSpPr>
          <p:cNvPr id="30" name="Group 29">
            <a:extLst>
              <a:ext uri="{FF2B5EF4-FFF2-40B4-BE49-F238E27FC236}">
                <a16:creationId xmlns:a16="http://schemas.microsoft.com/office/drawing/2014/main" id="{8A371D7B-8B52-FE11-0DC4-6F97F18CA80D}"/>
              </a:ext>
            </a:extLst>
          </p:cNvPr>
          <p:cNvGrpSpPr/>
          <p:nvPr/>
        </p:nvGrpSpPr>
        <p:grpSpPr>
          <a:xfrm>
            <a:off x="1309183" y="3455949"/>
            <a:ext cx="6430222" cy="2864562"/>
            <a:chOff x="-47625" y="3334524"/>
            <a:chExt cx="6430222" cy="2864562"/>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133606A-B895-4080-EC99-5A7596C12A1E}"/>
                    </a:ext>
                  </a:extLst>
                </p:cNvPr>
                <p:cNvSpPr txBox="1"/>
                <p:nvPr/>
              </p:nvSpPr>
              <p:spPr>
                <a:xfrm>
                  <a:off x="-47625" y="3824294"/>
                  <a:ext cx="6430222" cy="276999"/>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1200" b="0" i="0" smtClean="0">
                            <a:latin typeface="Cambria Math" panose="02040503050406030204" pitchFamily="18" charset="0"/>
                          </a:rPr>
                          <m:t>0.18 </m:t>
                        </m:r>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H</m:t>
                            </m:r>
                          </m:e>
                          <m:sub>
                            <m:r>
                              <a:rPr lang="en-US" sz="1200" b="0" i="0" smtClean="0">
                                <a:latin typeface="Cambria Math" panose="02040503050406030204" pitchFamily="18" charset="0"/>
                              </a:rPr>
                              <m:t>2</m:t>
                            </m:r>
                          </m:sub>
                        </m:sSub>
                        <m:r>
                          <a:rPr lang="en-US" sz="1200" b="0" i="0" smtClean="0">
                            <a:latin typeface="Cambria Math" panose="02040503050406030204" pitchFamily="18" charset="0"/>
                          </a:rPr>
                          <m:t>+0.2 </m:t>
                        </m:r>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CO</m:t>
                            </m:r>
                          </m:e>
                          <m:sub>
                            <m:r>
                              <a:rPr lang="en-US" sz="1200" b="0" i="0" smtClean="0">
                                <a:latin typeface="Cambria Math" panose="02040503050406030204" pitchFamily="18" charset="0"/>
                              </a:rPr>
                              <m:t>2</m:t>
                            </m:r>
                          </m:sub>
                        </m:sSub>
                        <m:r>
                          <a:rPr lang="en-US" sz="1200" b="0" i="0" smtClean="0">
                            <a:latin typeface="Cambria Math" panose="02040503050406030204" pitchFamily="18" charset="0"/>
                          </a:rPr>
                          <m:t>+0.4 </m:t>
                        </m:r>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N</m:t>
                            </m:r>
                          </m:e>
                          <m:sub>
                            <m:r>
                              <a:rPr lang="en-US" sz="1200" b="0" i="0" smtClean="0">
                                <a:latin typeface="Cambria Math" panose="02040503050406030204" pitchFamily="18" charset="0"/>
                              </a:rPr>
                              <m:t>2</m:t>
                            </m:r>
                          </m:sub>
                        </m:sSub>
                        <m:r>
                          <a:rPr lang="en-US" sz="1200" b="0" i="0" smtClean="0">
                            <a:latin typeface="Cambria Math" panose="02040503050406030204" pitchFamily="18" charset="0"/>
                          </a:rPr>
                          <m:t>+0.2 </m:t>
                        </m:r>
                        <m:r>
                          <m:rPr>
                            <m:sty m:val="p"/>
                          </m:rPr>
                          <a:rPr lang="en-US" sz="1200" b="0" i="0" smtClean="0">
                            <a:latin typeface="Cambria Math" panose="02040503050406030204" pitchFamily="18" charset="0"/>
                          </a:rPr>
                          <m:t>CO</m:t>
                        </m:r>
                        <m:r>
                          <a:rPr lang="en-US" sz="1200" b="0" i="0" smtClean="0">
                            <a:latin typeface="Cambria Math" panose="02040503050406030204" pitchFamily="18" charset="0"/>
                          </a:rPr>
                          <m:t> +0.02 </m:t>
                        </m:r>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CH</m:t>
                            </m:r>
                          </m:e>
                          <m:sub>
                            <m:r>
                              <a:rPr lang="en-US" sz="1200" b="0" i="0" smtClean="0">
                                <a:latin typeface="Cambria Math" panose="02040503050406030204" pitchFamily="18" charset="0"/>
                              </a:rPr>
                              <m:t>4</m:t>
                            </m:r>
                          </m:sub>
                        </m:sSub>
                        <m:r>
                          <a:rPr lang="en-US" sz="1200" b="0" i="0" smtClean="0">
                            <a:latin typeface="Cambria Math" panose="02040503050406030204" pitchFamily="18" charset="0"/>
                          </a:rPr>
                          <m:t> +</m:t>
                        </m:r>
                        <m:r>
                          <a:rPr lang="en-US" sz="1200" b="1" i="0" smtClean="0">
                            <a:latin typeface="Cambria Math" panose="02040503050406030204" pitchFamily="18" charset="0"/>
                          </a:rPr>
                          <m:t>𝐙</m:t>
                        </m:r>
                        <m:r>
                          <a:rPr lang="en-US" sz="1200" b="0" i="0" smtClean="0">
                            <a:latin typeface="Cambria Math" panose="02040503050406030204" pitchFamily="18" charset="0"/>
                          </a:rPr>
                          <m:t> </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O</m:t>
                                </m:r>
                              </m:e>
                              <m:sub>
                                <m:r>
                                  <a:rPr lang="en-US" sz="1200" b="0" i="0" smtClean="0">
                                    <a:latin typeface="Cambria Math" panose="02040503050406030204" pitchFamily="18" charset="0"/>
                                  </a:rPr>
                                  <m:t>2</m:t>
                                </m:r>
                              </m:sub>
                            </m:sSub>
                            <m:r>
                              <a:rPr lang="en-US" sz="1200" b="0" i="0" smtClean="0">
                                <a:latin typeface="Cambria Math" panose="02040503050406030204" pitchFamily="18" charset="0"/>
                              </a:rPr>
                              <m:t>+3.76</m:t>
                            </m:r>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N</m:t>
                                </m:r>
                              </m:e>
                              <m:sub>
                                <m:r>
                                  <a:rPr lang="en-US" sz="1200" b="0" i="0" smtClean="0">
                                    <a:latin typeface="Cambria Math" panose="02040503050406030204" pitchFamily="18" charset="0"/>
                                  </a:rPr>
                                  <m:t>2</m:t>
                                </m:r>
                              </m:sub>
                            </m:sSub>
                          </m:e>
                        </m:d>
                        <m:r>
                          <a:rPr lang="en-US" sz="1200" b="1" i="0" smtClean="0">
                            <a:latin typeface="Cambria Math" panose="02040503050406030204" pitchFamily="18" charset="0"/>
                            <a:ea typeface="Cambria Math" panose="02040503050406030204" pitchFamily="18" charset="0"/>
                          </a:rPr>
                          <m:t>→</m:t>
                        </m:r>
                        <m:r>
                          <a:rPr lang="en-US" sz="1200" b="1" i="0" smtClean="0">
                            <a:latin typeface="Cambria Math" panose="02040503050406030204" pitchFamily="18" charset="0"/>
                            <a:ea typeface="Cambria Math" panose="02040503050406030204" pitchFamily="18" charset="0"/>
                          </a:rPr>
                          <m:t>𝐗</m:t>
                        </m:r>
                        <m:r>
                          <a:rPr lang="en-US" sz="1200" b="0" i="0" smtClean="0">
                            <a:latin typeface="Cambria Math" panose="02040503050406030204" pitchFamily="18" charset="0"/>
                          </a:rPr>
                          <m:t> </m:t>
                        </m:r>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CO</m:t>
                            </m:r>
                          </m:e>
                          <m:sub>
                            <m:r>
                              <a:rPr lang="en-US" sz="1200" b="0" i="0" smtClean="0">
                                <a:latin typeface="Cambria Math" panose="02040503050406030204" pitchFamily="18" charset="0"/>
                              </a:rPr>
                              <m:t>2</m:t>
                            </m:r>
                          </m:sub>
                        </m:sSub>
                        <m:r>
                          <a:rPr lang="en-US" sz="1200" b="0" i="0" smtClean="0">
                            <a:latin typeface="Cambria Math" panose="02040503050406030204" pitchFamily="18" charset="0"/>
                          </a:rPr>
                          <m:t>+</m:t>
                        </m:r>
                        <m:r>
                          <a:rPr lang="en-US" sz="1200" b="1" i="0" smtClean="0">
                            <a:latin typeface="Cambria Math" panose="02040503050406030204" pitchFamily="18" charset="0"/>
                          </a:rPr>
                          <m:t>𝐘</m:t>
                        </m:r>
                        <m:r>
                          <a:rPr lang="en-US" sz="1200" b="0" i="0" smtClean="0">
                            <a:latin typeface="Cambria Math" panose="02040503050406030204" pitchFamily="18" charset="0"/>
                          </a:rPr>
                          <m:t> </m:t>
                        </m:r>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H</m:t>
                            </m:r>
                          </m:e>
                          <m:sub>
                            <m:r>
                              <a:rPr lang="en-US" sz="1200" b="0" i="0" smtClean="0">
                                <a:latin typeface="Cambria Math" panose="02040503050406030204" pitchFamily="18" charset="0"/>
                              </a:rPr>
                              <m:t>2</m:t>
                            </m:r>
                          </m:sub>
                        </m:sSub>
                        <m:r>
                          <m:rPr>
                            <m:sty m:val="p"/>
                          </m:rPr>
                          <a:rPr lang="en-US" sz="1200" b="0" i="0" smtClean="0">
                            <a:latin typeface="Cambria Math" panose="02040503050406030204" pitchFamily="18" charset="0"/>
                          </a:rPr>
                          <m:t>O</m:t>
                        </m:r>
                        <m:r>
                          <a:rPr lang="en-US" sz="1200" b="0" i="0" smtClean="0">
                            <a:latin typeface="Cambria Math" panose="02040503050406030204" pitchFamily="18" charset="0"/>
                          </a:rPr>
                          <m:t>+</m:t>
                        </m:r>
                        <m:r>
                          <a:rPr lang="en-US" sz="1200" b="1" i="0" smtClean="0">
                            <a:latin typeface="Cambria Math" panose="02040503050406030204" pitchFamily="18" charset="0"/>
                          </a:rPr>
                          <m:t>𝐖</m:t>
                        </m:r>
                        <m:r>
                          <a:rPr lang="en-US" sz="1200" b="0" i="0" smtClean="0">
                            <a:latin typeface="Cambria Math" panose="02040503050406030204" pitchFamily="18" charset="0"/>
                          </a:rPr>
                          <m:t> </m:t>
                        </m:r>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N</m:t>
                            </m:r>
                          </m:e>
                          <m:sub>
                            <m:r>
                              <a:rPr lang="en-US" sz="1200" b="0" i="0" smtClean="0">
                                <a:latin typeface="Cambria Math" panose="02040503050406030204" pitchFamily="18" charset="0"/>
                              </a:rPr>
                              <m:t>2</m:t>
                            </m:r>
                          </m:sub>
                        </m:sSub>
                      </m:oMath>
                    </m:oMathPara>
                  </a14:m>
                  <a:endParaRPr lang="en-US" sz="1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7625" y="3824294"/>
                  <a:ext cx="6430222" cy="276999"/>
                </a:xfrm>
                <a:prstGeom prst="rect">
                  <a:avLst/>
                </a:prstGeom>
                <a:blipFill>
                  <a:blip r:embed="rId2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B27A741-44C6-25E9-5A60-5DAA2F1B300E}"/>
                    </a:ext>
                  </a:extLst>
                </p:cNvPr>
                <p:cNvSpPr txBox="1"/>
                <p:nvPr/>
              </p:nvSpPr>
              <p:spPr>
                <a:xfrm>
                  <a:off x="-4915" y="4229428"/>
                  <a:ext cx="310476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Balancing </a:t>
                  </a:r>
                  <a:r>
                    <a:rPr lang="en-US" sz="1200" dirty="0">
                      <a:latin typeface="Times New Roman" panose="02020603050405020304" pitchFamily="18" charset="0"/>
                      <a:cs typeface="Times New Roman" panose="02020603050405020304" pitchFamily="18" charset="0"/>
                    </a:rPr>
                    <a:t>H : </a:t>
                  </a:r>
                  <a14:m>
                    <m:oMath xmlns:m="http://schemas.openxmlformats.org/officeDocument/2006/math">
                      <m:d>
                        <m:dPr>
                          <m:ctrlPr>
                            <a:rPr lang="en-US" sz="1200" b="0" i="1" smtClean="0">
                              <a:latin typeface="Cambria Math" panose="02040503050406030204" pitchFamily="18" charset="0"/>
                            </a:rPr>
                          </m:ctrlPr>
                        </m:dPr>
                        <m:e>
                          <m:r>
                            <a:rPr lang="en-US" sz="1200" b="0" i="0" smtClean="0">
                              <a:latin typeface="Cambria Math" panose="02040503050406030204" pitchFamily="18" charset="0"/>
                            </a:rPr>
                            <m:t>0.18</m:t>
                          </m:r>
                          <m:r>
                            <a:rPr lang="en-US" sz="1200" b="0" i="0" smtClean="0">
                              <a:latin typeface="Cambria Math" panose="02040503050406030204" pitchFamily="18" charset="0"/>
                              <a:ea typeface="Cambria Math" panose="02040503050406030204" pitchFamily="18" charset="0"/>
                            </a:rPr>
                            <m:t>×2</m:t>
                          </m:r>
                        </m:e>
                      </m:d>
                      <m:r>
                        <a:rPr lang="en-US" sz="1200" b="0" i="0" smtClean="0">
                          <a:latin typeface="Cambria Math" panose="02040503050406030204" pitchFamily="18" charset="0"/>
                          <a:ea typeface="Cambria Math" panose="02040503050406030204" pitchFamily="18" charset="0"/>
                        </a:rPr>
                        <m:t>+</m:t>
                      </m:r>
                      <m:d>
                        <m:dPr>
                          <m:ctrlPr>
                            <a:rPr lang="en-US" sz="1200" b="0" i="1" smtClean="0">
                              <a:latin typeface="Cambria Math" panose="02040503050406030204" pitchFamily="18" charset="0"/>
                              <a:ea typeface="Cambria Math" panose="02040503050406030204" pitchFamily="18" charset="0"/>
                            </a:rPr>
                          </m:ctrlPr>
                        </m:dPr>
                        <m:e>
                          <m:r>
                            <a:rPr lang="en-US" sz="1200" b="0" i="0" smtClean="0">
                              <a:latin typeface="Cambria Math" panose="02040503050406030204" pitchFamily="18" charset="0"/>
                              <a:ea typeface="Cambria Math" panose="02040503050406030204" pitchFamily="18" charset="0"/>
                            </a:rPr>
                            <m:t>0.02×4</m:t>
                          </m:r>
                        </m:e>
                      </m:d>
                      <m:r>
                        <a:rPr lang="en-US" sz="1200" b="0" i="0" smtClean="0">
                          <a:latin typeface="Cambria Math" panose="02040503050406030204" pitchFamily="18" charset="0"/>
                          <a:ea typeface="Cambria Math" panose="02040503050406030204" pitchFamily="18" charset="0"/>
                        </a:rPr>
                        <m:t>=2</m:t>
                      </m:r>
                      <m:r>
                        <m:rPr>
                          <m:sty m:val="p"/>
                        </m:rPr>
                        <a:rPr lang="en-US" sz="1200" b="0" i="0" smtClean="0">
                          <a:latin typeface="Cambria Math" panose="02040503050406030204" pitchFamily="18" charset="0"/>
                          <a:ea typeface="Cambria Math" panose="02040503050406030204" pitchFamily="18" charset="0"/>
                        </a:rPr>
                        <m:t>X</m:t>
                      </m:r>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15" y="4229428"/>
                  <a:ext cx="3104761" cy="307777"/>
                </a:xfrm>
                <a:prstGeom prst="rect">
                  <a:avLst/>
                </a:prstGeom>
                <a:blipFill>
                  <a:blip r:embed="rId23"/>
                  <a:stretch>
                    <a:fillRect l="-588" t="-4000" b="-20000"/>
                  </a:stretch>
                </a:blipFill>
              </p:spPr>
              <p:txBody>
                <a:bodyPr/>
                <a:lstStyle/>
                <a:p>
                  <a:r>
                    <a:rPr lang="en-IN">
                      <a:noFill/>
                    </a:rPr>
                    <a:t> </a:t>
                  </a:r>
                </a:p>
              </p:txBody>
            </p:sp>
          </mc:Fallback>
        </mc:AlternateContent>
        <p:sp>
          <p:nvSpPr>
            <p:cNvPr id="33" name="Down Arrow 7">
              <a:extLst>
                <a:ext uri="{FF2B5EF4-FFF2-40B4-BE49-F238E27FC236}">
                  <a16:creationId xmlns:a16="http://schemas.microsoft.com/office/drawing/2014/main" id="{FD71B4BD-5A41-600C-5A39-2E398D52FD87}"/>
                </a:ext>
              </a:extLst>
            </p:cNvPr>
            <p:cNvSpPr/>
            <p:nvPr/>
          </p:nvSpPr>
          <p:spPr>
            <a:xfrm rot="16200000">
              <a:off x="3721060" y="4129330"/>
              <a:ext cx="320719" cy="4950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78FE8358-51D9-85C0-1E65-69AFD88A930F}"/>
                    </a:ext>
                  </a:extLst>
                </p:cNvPr>
                <p:cNvSpPr/>
                <p:nvPr/>
              </p:nvSpPr>
              <p:spPr>
                <a:xfrm>
                  <a:off x="4128935" y="4229428"/>
                  <a:ext cx="80560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0" smtClean="0">
                            <a:latin typeface="Cambria Math" panose="02040503050406030204" pitchFamily="18" charset="0"/>
                            <a:ea typeface="Cambria Math" panose="02040503050406030204" pitchFamily="18" charset="0"/>
                          </a:rPr>
                          <m:t>𝐗</m:t>
                        </m:r>
                        <m:r>
                          <a:rPr lang="en-US" sz="1200" b="0" i="0" smtClean="0">
                            <a:latin typeface="Cambria Math" panose="02040503050406030204" pitchFamily="18" charset="0"/>
                            <a:ea typeface="Cambria Math" panose="02040503050406030204" pitchFamily="18" charset="0"/>
                          </a:rPr>
                          <m:t>=0.22</m:t>
                        </m:r>
                      </m:oMath>
                    </m:oMathPara>
                  </a14:m>
                  <a:endParaRPr lang="en-US" sz="1200" dirty="0">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4128935" y="4229428"/>
                  <a:ext cx="805605" cy="276999"/>
                </a:xfrm>
                <a:prstGeom prst="rect">
                  <a:avLst/>
                </a:prstGeom>
                <a:blipFill>
                  <a:blip r:embed="rId2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DB9933E-B94F-A6FC-5D9E-CF8969643F77}"/>
                    </a:ext>
                  </a:extLst>
                </p:cNvPr>
                <p:cNvSpPr txBox="1"/>
                <p:nvPr/>
              </p:nvSpPr>
              <p:spPr>
                <a:xfrm>
                  <a:off x="-4915" y="4593916"/>
                  <a:ext cx="2566152"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Balancing C : </a:t>
                  </a:r>
                  <a14:m>
                    <m:oMath xmlns:m="http://schemas.openxmlformats.org/officeDocument/2006/math">
                      <m:r>
                        <a:rPr lang="en-US" sz="1200" b="0" i="0" smtClean="0">
                          <a:latin typeface="Cambria Math" panose="02040503050406030204" pitchFamily="18" charset="0"/>
                        </a:rPr>
                        <m:t>0.2</m:t>
                      </m:r>
                      <m:r>
                        <a:rPr lang="en-US" sz="1200" b="0" i="0" smtClean="0">
                          <a:latin typeface="Cambria Math" panose="02040503050406030204" pitchFamily="18" charset="0"/>
                          <a:ea typeface="Cambria Math" panose="02040503050406030204" pitchFamily="18" charset="0"/>
                        </a:rPr>
                        <m:t>+</m:t>
                      </m:r>
                      <m:r>
                        <a:rPr lang="en-US" sz="1200" b="0" i="0" smtClean="0">
                          <a:latin typeface="Cambria Math" panose="02040503050406030204" pitchFamily="18" charset="0"/>
                        </a:rPr>
                        <m:t>0.2</m:t>
                      </m:r>
                      <m:r>
                        <a:rPr lang="en-US" sz="1200" b="0" i="0" smtClean="0">
                          <a:latin typeface="Cambria Math" panose="02040503050406030204" pitchFamily="18" charset="0"/>
                          <a:ea typeface="Cambria Math" panose="02040503050406030204" pitchFamily="18" charset="0"/>
                        </a:rPr>
                        <m:t>+0.02=</m:t>
                      </m:r>
                      <m:r>
                        <m:rPr>
                          <m:sty m:val="p"/>
                        </m:rPr>
                        <a:rPr lang="en-US" sz="1200" b="0" i="0" smtClean="0">
                          <a:latin typeface="Cambria Math" panose="02040503050406030204" pitchFamily="18" charset="0"/>
                          <a:ea typeface="Cambria Math" panose="02040503050406030204" pitchFamily="18" charset="0"/>
                        </a:rPr>
                        <m:t>Y</m:t>
                      </m:r>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915" y="4593916"/>
                  <a:ext cx="2566152" cy="307777"/>
                </a:xfrm>
                <a:prstGeom prst="rect">
                  <a:avLst/>
                </a:prstGeom>
                <a:blipFill>
                  <a:blip r:embed="rId25"/>
                  <a:stretch>
                    <a:fillRect l="-713" t="-4000" b="-20000"/>
                  </a:stretch>
                </a:blipFill>
              </p:spPr>
              <p:txBody>
                <a:bodyPr/>
                <a:lstStyle/>
                <a:p>
                  <a:r>
                    <a:rPr lang="en-IN">
                      <a:noFill/>
                    </a:rPr>
                    <a:t> </a:t>
                  </a:r>
                </a:p>
              </p:txBody>
            </p:sp>
          </mc:Fallback>
        </mc:AlternateContent>
        <p:sp>
          <p:nvSpPr>
            <p:cNvPr id="36" name="Down Arrow 10">
              <a:extLst>
                <a:ext uri="{FF2B5EF4-FFF2-40B4-BE49-F238E27FC236}">
                  <a16:creationId xmlns:a16="http://schemas.microsoft.com/office/drawing/2014/main" id="{19FC0130-1624-ACC8-E798-9D32B1DF2E94}"/>
                </a:ext>
              </a:extLst>
            </p:cNvPr>
            <p:cNvSpPr/>
            <p:nvPr/>
          </p:nvSpPr>
          <p:spPr>
            <a:xfrm rot="16200000">
              <a:off x="3721060" y="4493818"/>
              <a:ext cx="320719" cy="4950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86EC872-3A66-43C4-0D1F-83B589EAA605}"/>
                    </a:ext>
                  </a:extLst>
                </p:cNvPr>
                <p:cNvSpPr/>
                <p:nvPr/>
              </p:nvSpPr>
              <p:spPr>
                <a:xfrm>
                  <a:off x="4128935" y="4593916"/>
                  <a:ext cx="80560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0" smtClean="0">
                            <a:latin typeface="Cambria Math" panose="02040503050406030204" pitchFamily="18" charset="0"/>
                            <a:ea typeface="Cambria Math" panose="02040503050406030204" pitchFamily="18" charset="0"/>
                          </a:rPr>
                          <m:t>𝐘</m:t>
                        </m:r>
                        <m:r>
                          <a:rPr lang="en-US" sz="1200" b="0" i="0" smtClean="0">
                            <a:latin typeface="Cambria Math" panose="02040503050406030204" pitchFamily="18" charset="0"/>
                            <a:ea typeface="Cambria Math" panose="02040503050406030204" pitchFamily="18" charset="0"/>
                          </a:rPr>
                          <m:t>=0.42</m:t>
                        </m:r>
                      </m:oMath>
                    </m:oMathPara>
                  </a14:m>
                  <a:endParaRPr lang="en-US" sz="1200" dirty="0">
                    <a:latin typeface="Times New Roman" panose="02020603050405020304" pitchFamily="18"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4128935" y="4593916"/>
                  <a:ext cx="805605" cy="276999"/>
                </a:xfrm>
                <a:prstGeom prst="rect">
                  <a:avLst/>
                </a:prstGeom>
                <a:blipFill>
                  <a:blip r:embed="rId2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E02CB9C-F6F7-8C4B-5C39-4F6E13BD51C5}"/>
                    </a:ext>
                  </a:extLst>
                </p:cNvPr>
                <p:cNvSpPr txBox="1"/>
                <p:nvPr/>
              </p:nvSpPr>
              <p:spPr>
                <a:xfrm>
                  <a:off x="-4916" y="5028376"/>
                  <a:ext cx="3205686"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Balancing O : </a:t>
                  </a:r>
                  <a14:m>
                    <m:oMath xmlns:m="http://schemas.openxmlformats.org/officeDocument/2006/math">
                      <m:d>
                        <m:dPr>
                          <m:ctrlPr>
                            <a:rPr lang="en-US" sz="1200" b="0" i="1" smtClean="0">
                              <a:latin typeface="Cambria Math" panose="02040503050406030204" pitchFamily="18" charset="0"/>
                            </a:rPr>
                          </m:ctrlPr>
                        </m:dPr>
                        <m:e>
                          <m:r>
                            <a:rPr lang="en-US" sz="1200" b="0" i="0" smtClean="0">
                              <a:latin typeface="Cambria Math" panose="02040503050406030204" pitchFamily="18" charset="0"/>
                            </a:rPr>
                            <m:t>0.2</m:t>
                          </m:r>
                          <m:r>
                            <a:rPr lang="en-US" sz="1200" b="0" i="0" smtClean="0">
                              <a:latin typeface="Cambria Math" panose="02040503050406030204" pitchFamily="18" charset="0"/>
                              <a:ea typeface="Cambria Math" panose="02040503050406030204" pitchFamily="18" charset="0"/>
                            </a:rPr>
                            <m:t>×2</m:t>
                          </m:r>
                        </m:e>
                      </m:d>
                      <m:r>
                        <a:rPr lang="en-US" sz="1200" b="0" i="0" smtClean="0">
                          <a:latin typeface="Cambria Math" panose="02040503050406030204" pitchFamily="18" charset="0"/>
                          <a:ea typeface="Cambria Math" panose="02040503050406030204" pitchFamily="18" charset="0"/>
                        </a:rPr>
                        <m:t>+</m:t>
                      </m:r>
                      <m:r>
                        <a:rPr lang="en-US" sz="1200" b="0" i="0" smtClean="0">
                          <a:latin typeface="Cambria Math" panose="02040503050406030204" pitchFamily="18" charset="0"/>
                        </a:rPr>
                        <m:t>0.2</m:t>
                      </m:r>
                      <m:r>
                        <a:rPr lang="en-US" sz="1200" b="0" i="0" smtClean="0">
                          <a:latin typeface="Cambria Math" panose="02040503050406030204" pitchFamily="18" charset="0"/>
                          <a:ea typeface="Cambria Math" panose="02040503050406030204" pitchFamily="18" charset="0"/>
                        </a:rPr>
                        <m:t>+2</m:t>
                      </m:r>
                      <m:r>
                        <m:rPr>
                          <m:sty m:val="p"/>
                        </m:rPr>
                        <a:rPr lang="en-US" sz="1200" b="0" i="0" smtClean="0">
                          <a:latin typeface="Cambria Math" panose="02040503050406030204" pitchFamily="18" charset="0"/>
                          <a:ea typeface="Cambria Math" panose="02040503050406030204" pitchFamily="18" charset="0"/>
                        </a:rPr>
                        <m:t>Z</m:t>
                      </m:r>
                      <m:r>
                        <a:rPr lang="en-US" sz="1200" b="0" i="0" smtClean="0">
                          <a:latin typeface="Cambria Math" panose="02040503050406030204" pitchFamily="18" charset="0"/>
                          <a:ea typeface="Cambria Math" panose="02040503050406030204" pitchFamily="18" charset="0"/>
                        </a:rPr>
                        <m:t>=2</m:t>
                      </m:r>
                      <m:r>
                        <m:rPr>
                          <m:sty m:val="p"/>
                        </m:rPr>
                        <a:rPr lang="en-US" sz="1200" b="0" i="0" smtClean="0">
                          <a:latin typeface="Cambria Math" panose="02040503050406030204" pitchFamily="18" charset="0"/>
                          <a:ea typeface="Cambria Math" panose="02040503050406030204" pitchFamily="18" charset="0"/>
                        </a:rPr>
                        <m:t>Y</m:t>
                      </m:r>
                      <m:r>
                        <a:rPr lang="en-US" sz="1200" b="0" i="0" smtClean="0">
                          <a:latin typeface="Cambria Math" panose="02040503050406030204" pitchFamily="18" charset="0"/>
                          <a:ea typeface="Cambria Math" panose="02040503050406030204" pitchFamily="18" charset="0"/>
                        </a:rPr>
                        <m:t>+</m:t>
                      </m:r>
                      <m:r>
                        <m:rPr>
                          <m:sty m:val="p"/>
                        </m:rPr>
                        <a:rPr lang="en-US" sz="1200" b="0" i="0" smtClean="0">
                          <a:latin typeface="Cambria Math" panose="02040503050406030204" pitchFamily="18" charset="0"/>
                          <a:ea typeface="Cambria Math" panose="02040503050406030204" pitchFamily="18" charset="0"/>
                        </a:rPr>
                        <m:t>X</m:t>
                      </m:r>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916" y="5028376"/>
                  <a:ext cx="3205686" cy="307777"/>
                </a:xfrm>
                <a:prstGeom prst="rect">
                  <a:avLst/>
                </a:prstGeom>
                <a:blipFill>
                  <a:blip r:embed="rId27"/>
                  <a:stretch>
                    <a:fillRect l="-570" t="-4000" b="-20000"/>
                  </a:stretch>
                </a:blipFill>
              </p:spPr>
              <p:txBody>
                <a:bodyPr/>
                <a:lstStyle/>
                <a:p>
                  <a:r>
                    <a:rPr lang="en-IN">
                      <a:noFill/>
                    </a:rPr>
                    <a:t> </a:t>
                  </a:r>
                </a:p>
              </p:txBody>
            </p:sp>
          </mc:Fallback>
        </mc:AlternateContent>
        <p:sp>
          <p:nvSpPr>
            <p:cNvPr id="39" name="Down Arrow 13">
              <a:extLst>
                <a:ext uri="{FF2B5EF4-FFF2-40B4-BE49-F238E27FC236}">
                  <a16:creationId xmlns:a16="http://schemas.microsoft.com/office/drawing/2014/main" id="{70882472-B1C3-FB28-AD83-329691F2E90F}"/>
                </a:ext>
              </a:extLst>
            </p:cNvPr>
            <p:cNvSpPr/>
            <p:nvPr/>
          </p:nvSpPr>
          <p:spPr>
            <a:xfrm rot="16200000">
              <a:off x="3721059" y="4928278"/>
              <a:ext cx="320719" cy="4950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A64751B9-4893-4A37-264A-C040C34F5FEB}"/>
                    </a:ext>
                  </a:extLst>
                </p:cNvPr>
                <p:cNvSpPr/>
                <p:nvPr/>
              </p:nvSpPr>
              <p:spPr>
                <a:xfrm>
                  <a:off x="4128934" y="5028376"/>
                  <a:ext cx="80079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0" smtClean="0">
                            <a:latin typeface="Cambria Math" panose="02040503050406030204" pitchFamily="18" charset="0"/>
                            <a:ea typeface="Cambria Math" panose="02040503050406030204" pitchFamily="18" charset="0"/>
                          </a:rPr>
                          <m:t>𝐙</m:t>
                        </m:r>
                        <m:r>
                          <a:rPr lang="en-US" sz="1200" b="0" i="0" smtClean="0">
                            <a:latin typeface="Cambria Math" panose="02040503050406030204" pitchFamily="18" charset="0"/>
                            <a:ea typeface="Cambria Math" panose="02040503050406030204" pitchFamily="18" charset="0"/>
                          </a:rPr>
                          <m:t>=0.23</m:t>
                        </m:r>
                      </m:oMath>
                    </m:oMathPara>
                  </a14:m>
                  <a:endParaRPr lang="en-US" sz="1200" dirty="0">
                    <a:latin typeface="Times New Roman" panose="02020603050405020304" pitchFamily="18"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128934" y="5028376"/>
                  <a:ext cx="800797" cy="276999"/>
                </a:xfrm>
                <a:prstGeom prst="rect">
                  <a:avLst/>
                </a:prstGeom>
                <a:blipFill>
                  <a:blip r:embed="rId2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EA4E566-5A98-BFF6-EFE9-FDB8A797276F}"/>
                    </a:ext>
                  </a:extLst>
                </p:cNvPr>
                <p:cNvSpPr txBox="1"/>
                <p:nvPr/>
              </p:nvSpPr>
              <p:spPr>
                <a:xfrm>
                  <a:off x="-4916" y="5449893"/>
                  <a:ext cx="314964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Balancing N </a:t>
                  </a:r>
                  <a:r>
                    <a:rPr lang="en-US" sz="1200" dirty="0">
                      <a:latin typeface="Times New Roman" panose="02020603050405020304" pitchFamily="18" charset="0"/>
                      <a:cs typeface="Times New Roman" panose="02020603050405020304" pitchFamily="18" charset="0"/>
                    </a:rPr>
                    <a:t>:</a:t>
                  </a:r>
                  <a14:m>
                    <m:oMath xmlns:m="http://schemas.openxmlformats.org/officeDocument/2006/math">
                      <m:d>
                        <m:dPr>
                          <m:ctrlPr>
                            <a:rPr lang="en-US" sz="1200" b="0" i="1" smtClean="0">
                              <a:latin typeface="Cambria Math" panose="02040503050406030204" pitchFamily="18" charset="0"/>
                            </a:rPr>
                          </m:ctrlPr>
                        </m:dPr>
                        <m:e>
                          <m:r>
                            <a:rPr lang="en-US" sz="1200" b="0" i="0" smtClean="0">
                              <a:latin typeface="Cambria Math" panose="02040503050406030204" pitchFamily="18" charset="0"/>
                            </a:rPr>
                            <m:t>0.4</m:t>
                          </m:r>
                          <m:r>
                            <a:rPr lang="en-US" sz="1200" b="0" i="0" smtClean="0">
                              <a:latin typeface="Cambria Math" panose="02040503050406030204" pitchFamily="18" charset="0"/>
                              <a:ea typeface="Cambria Math" panose="02040503050406030204" pitchFamily="18" charset="0"/>
                            </a:rPr>
                            <m:t>×2</m:t>
                          </m:r>
                        </m:e>
                      </m:d>
                      <m:r>
                        <a:rPr lang="en-US" sz="1200" b="0" i="0" smtClean="0">
                          <a:latin typeface="Cambria Math" panose="02040503050406030204" pitchFamily="18" charset="0"/>
                          <a:ea typeface="Cambria Math" panose="02040503050406030204" pitchFamily="18" charset="0"/>
                        </a:rPr>
                        <m:t>+</m:t>
                      </m:r>
                      <m:r>
                        <a:rPr lang="en-US" sz="1200" b="1" i="0" smtClean="0">
                          <a:latin typeface="Cambria Math" panose="02040503050406030204" pitchFamily="18" charset="0"/>
                          <a:ea typeface="Cambria Math" panose="02040503050406030204" pitchFamily="18" charset="0"/>
                        </a:rPr>
                        <m:t>𝐙</m:t>
                      </m:r>
                      <m:d>
                        <m:dPr>
                          <m:ctrlPr>
                            <a:rPr lang="en-US" sz="1200" b="0" i="1" smtClean="0">
                              <a:latin typeface="Cambria Math" panose="02040503050406030204" pitchFamily="18" charset="0"/>
                            </a:rPr>
                          </m:ctrlPr>
                        </m:dPr>
                        <m:e>
                          <m:r>
                            <a:rPr lang="en-US" sz="1200" b="0" i="0" smtClean="0">
                              <a:latin typeface="Cambria Math" panose="02040503050406030204" pitchFamily="18" charset="0"/>
                            </a:rPr>
                            <m:t>2</m:t>
                          </m:r>
                          <m:r>
                            <a:rPr lang="en-US" sz="1200" b="0" i="0" smtClean="0">
                              <a:latin typeface="Cambria Math" panose="02040503050406030204" pitchFamily="18" charset="0"/>
                              <a:ea typeface="Cambria Math" panose="02040503050406030204" pitchFamily="18" charset="0"/>
                            </a:rPr>
                            <m:t>×3.76</m:t>
                          </m:r>
                        </m:e>
                      </m:d>
                      <m:r>
                        <a:rPr lang="en-US" sz="1200" b="0" i="0" smtClean="0">
                          <a:latin typeface="Cambria Math" panose="02040503050406030204" pitchFamily="18" charset="0"/>
                          <a:ea typeface="Cambria Math" panose="02040503050406030204" pitchFamily="18" charset="0"/>
                        </a:rPr>
                        <m:t>=2</m:t>
                      </m:r>
                      <m:r>
                        <m:rPr>
                          <m:sty m:val="p"/>
                        </m:rPr>
                        <a:rPr lang="en-US" sz="1200" b="0" i="0" smtClean="0">
                          <a:latin typeface="Cambria Math" panose="02040503050406030204" pitchFamily="18" charset="0"/>
                          <a:ea typeface="Cambria Math" panose="02040503050406030204" pitchFamily="18" charset="0"/>
                        </a:rPr>
                        <m:t>W</m:t>
                      </m:r>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916" y="5449893"/>
                  <a:ext cx="3149645" cy="307777"/>
                </a:xfrm>
                <a:prstGeom prst="rect">
                  <a:avLst/>
                </a:prstGeom>
                <a:blipFill>
                  <a:blip r:embed="rId29"/>
                  <a:stretch>
                    <a:fillRect l="-580" t="-4000" b="-22000"/>
                  </a:stretch>
                </a:blipFill>
              </p:spPr>
              <p:txBody>
                <a:bodyPr/>
                <a:lstStyle/>
                <a:p>
                  <a:r>
                    <a:rPr lang="en-IN">
                      <a:noFill/>
                    </a:rPr>
                    <a:t> </a:t>
                  </a:r>
                </a:p>
              </p:txBody>
            </p:sp>
          </mc:Fallback>
        </mc:AlternateContent>
        <p:sp>
          <p:nvSpPr>
            <p:cNvPr id="42" name="Down Arrow 16">
              <a:extLst>
                <a:ext uri="{FF2B5EF4-FFF2-40B4-BE49-F238E27FC236}">
                  <a16:creationId xmlns:a16="http://schemas.microsoft.com/office/drawing/2014/main" id="{378C4FFC-E5FF-1E70-3F39-CB1F7A90A193}"/>
                </a:ext>
              </a:extLst>
            </p:cNvPr>
            <p:cNvSpPr/>
            <p:nvPr/>
          </p:nvSpPr>
          <p:spPr>
            <a:xfrm rot="16200000">
              <a:off x="3721059" y="5349795"/>
              <a:ext cx="320719" cy="4950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29E7EA74-C171-6C17-2030-64B9226A7AA6}"/>
                    </a:ext>
                  </a:extLst>
                </p:cNvPr>
                <p:cNvSpPr/>
                <p:nvPr/>
              </p:nvSpPr>
              <p:spPr>
                <a:xfrm>
                  <a:off x="4128934" y="5449893"/>
                  <a:ext cx="86010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0" smtClean="0">
                            <a:latin typeface="Cambria Math" panose="02040503050406030204" pitchFamily="18" charset="0"/>
                            <a:ea typeface="Cambria Math" panose="02040503050406030204" pitchFamily="18" charset="0"/>
                          </a:rPr>
                          <m:t>𝐖</m:t>
                        </m:r>
                        <m:r>
                          <a:rPr lang="en-US" sz="1200" b="0" i="0" smtClean="0">
                            <a:latin typeface="Cambria Math" panose="02040503050406030204" pitchFamily="18" charset="0"/>
                            <a:ea typeface="Cambria Math" panose="02040503050406030204" pitchFamily="18" charset="0"/>
                          </a:rPr>
                          <m:t>=1.26</m:t>
                        </m:r>
                      </m:oMath>
                    </m:oMathPara>
                  </a14:m>
                  <a:endParaRPr lang="en-US" sz="1200" dirty="0">
                    <a:latin typeface="Times New Roman" panose="02020603050405020304" pitchFamily="18" charset="0"/>
                    <a:cs typeface="Times New Roman" panose="02020603050405020304"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128934" y="5449893"/>
                  <a:ext cx="860107" cy="276999"/>
                </a:xfrm>
                <a:prstGeom prst="rect">
                  <a:avLst/>
                </a:prstGeom>
                <a:blipFill>
                  <a:blip r:embed="rId30"/>
                  <a:stretch>
                    <a:fillRect/>
                  </a:stretch>
                </a:blipFill>
              </p:spPr>
              <p:txBody>
                <a:bodyPr/>
                <a:lstStyle/>
                <a:p>
                  <a:r>
                    <a:rPr lang="en-IN">
                      <a:noFill/>
                    </a:rPr>
                    <a:t> </a:t>
                  </a:r>
                </a:p>
              </p:txBody>
            </p:sp>
          </mc:Fallback>
        </mc:AlternateContent>
        <p:sp>
          <p:nvSpPr>
            <p:cNvPr id="44" name="Left Brace 43">
              <a:extLst>
                <a:ext uri="{FF2B5EF4-FFF2-40B4-BE49-F238E27FC236}">
                  <a16:creationId xmlns:a16="http://schemas.microsoft.com/office/drawing/2014/main" id="{560E1B93-AD49-CA24-5258-DF0F0C180921}"/>
                </a:ext>
              </a:extLst>
            </p:cNvPr>
            <p:cNvSpPr/>
            <p:nvPr/>
          </p:nvSpPr>
          <p:spPr>
            <a:xfrm rot="5400000">
              <a:off x="4570041" y="3127010"/>
              <a:ext cx="148316" cy="124625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B7597F31-0228-AFAB-BB8A-14BA8B3F9985}"/>
                </a:ext>
              </a:extLst>
            </p:cNvPr>
            <p:cNvSpPr txBox="1"/>
            <p:nvPr/>
          </p:nvSpPr>
          <p:spPr>
            <a:xfrm>
              <a:off x="4458090" y="3334524"/>
              <a:ext cx="3898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Air</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2AB4768-E225-ACAF-903F-1B09C7D9FE8C}"/>
                    </a:ext>
                  </a:extLst>
                </p:cNvPr>
                <p:cNvSpPr txBox="1"/>
                <p:nvPr/>
              </p:nvSpPr>
              <p:spPr>
                <a:xfrm>
                  <a:off x="-4915" y="5922087"/>
                  <a:ext cx="4308615"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Hence 1 </a:t>
                  </a:r>
                  <a:r>
                    <a:rPr lang="en-US" sz="1200" dirty="0" err="1">
                      <a:latin typeface="Times New Roman" panose="02020603050405020304" pitchFamily="18" charset="0"/>
                      <a:cs typeface="Times New Roman" panose="02020603050405020304" pitchFamily="18" charset="0"/>
                    </a:rPr>
                    <a:t>Kmol</a:t>
                  </a:r>
                  <a:r>
                    <a:rPr lang="en-US" sz="1200" dirty="0">
                      <a:latin typeface="Times New Roman" panose="02020603050405020304" pitchFamily="18" charset="0"/>
                      <a:cs typeface="Times New Roman" panose="02020603050405020304" pitchFamily="18" charset="0"/>
                    </a:rPr>
                    <a:t> of PG needs </a:t>
                  </a:r>
                  <a14:m>
                    <m:oMath xmlns:m="http://schemas.openxmlformats.org/officeDocument/2006/math">
                      <m:d>
                        <m:dPr>
                          <m:begChr m:val="{"/>
                          <m:endChr m:val="}"/>
                          <m:ctrlPr>
                            <a:rPr lang="en-US" sz="1200" i="1" smtClean="0">
                              <a:latin typeface="Cambria Math" panose="02040503050406030204" pitchFamily="18" charset="0"/>
                              <a:cs typeface="Arial" panose="020B0604020202020204" pitchFamily="34" charset="0"/>
                            </a:rPr>
                          </m:ctrlPr>
                        </m:dPr>
                        <m:e>
                          <m:r>
                            <a:rPr lang="en-US" sz="1200" b="0" i="0" smtClean="0">
                              <a:latin typeface="Cambria Math" panose="02040503050406030204" pitchFamily="18" charset="0"/>
                              <a:cs typeface="Arial" panose="020B0604020202020204" pitchFamily="34" charset="0"/>
                            </a:rPr>
                            <m:t>0.23</m:t>
                          </m:r>
                          <m:r>
                            <a:rPr lang="en-US" sz="120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1200" i="1" smtClean="0">
                                  <a:latin typeface="Cambria Math" panose="02040503050406030204" pitchFamily="18" charset="0"/>
                                  <a:cs typeface="Arial" panose="020B0604020202020204" pitchFamily="34" charset="0"/>
                                </a:rPr>
                              </m:ctrlPr>
                            </m:dPr>
                            <m:e>
                              <m:r>
                                <a:rPr lang="en-US" sz="1200" b="0" i="0" smtClean="0">
                                  <a:latin typeface="Cambria Math" panose="02040503050406030204" pitchFamily="18" charset="0"/>
                                  <a:cs typeface="Arial" panose="020B0604020202020204" pitchFamily="34" charset="0"/>
                                </a:rPr>
                                <m:t>1+3</m:t>
                              </m:r>
                              <m:r>
                                <a:rPr lang="en-US" sz="1200" b="0" i="0" smtClean="0">
                                  <a:latin typeface="Cambria Math" panose="02040503050406030204" pitchFamily="18" charset="0"/>
                                  <a:ea typeface="Cambria Math" panose="02040503050406030204" pitchFamily="18" charset="0"/>
                                  <a:cs typeface="Arial" panose="020B0604020202020204" pitchFamily="34" charset="0"/>
                                </a:rPr>
                                <m:t>.76</m:t>
                              </m:r>
                            </m:e>
                          </m:d>
                        </m:e>
                      </m:d>
                      <m:r>
                        <a:rPr lang="en-US" sz="1200" i="0" smtClean="0">
                          <a:latin typeface="Cambria Math" panose="02040503050406030204" pitchFamily="18" charset="0"/>
                          <a:ea typeface="Cambria Math" panose="02040503050406030204" pitchFamily="18" charset="0"/>
                          <a:cs typeface="Arial" panose="020B0604020202020204" pitchFamily="34" charset="0"/>
                        </a:rPr>
                        <m:t>=</m:t>
                      </m:r>
                      <m:r>
                        <a:rPr lang="en-US" sz="1200" b="0" i="0" smtClean="0">
                          <a:latin typeface="Cambria Math" panose="02040503050406030204" pitchFamily="18" charset="0"/>
                          <a:ea typeface="Cambria Math" panose="02040503050406030204" pitchFamily="18" charset="0"/>
                          <a:cs typeface="Arial" panose="020B0604020202020204" pitchFamily="34" charset="0"/>
                        </a:rPr>
                        <m:t>1.1</m:t>
                      </m:r>
                    </m:oMath>
                  </a14:m>
                  <a:r>
                    <a:rPr lang="en-US" sz="1200" dirty="0">
                      <a:latin typeface="Times New Roman" panose="02020603050405020304" pitchFamily="18" charset="0"/>
                      <a:cs typeface="Times New Roman" panose="02020603050405020304" pitchFamily="18" charset="0"/>
                    </a:rPr>
                    <a:t> kmol of air</a:t>
                  </a:r>
                </a:p>
              </p:txBody>
            </p:sp>
          </mc:Choice>
          <mc:Fallback xmlns="">
            <p:sp>
              <p:nvSpPr>
                <p:cNvPr id="22" name="TextBox 21"/>
                <p:cNvSpPr txBox="1">
                  <a:spLocks noRot="1" noChangeAspect="1" noMove="1" noResize="1" noEditPoints="1" noAdjustHandles="1" noChangeArrowheads="1" noChangeShapeType="1" noTextEdit="1"/>
                </p:cNvSpPr>
                <p:nvPr/>
              </p:nvSpPr>
              <p:spPr>
                <a:xfrm>
                  <a:off x="-4915" y="5922087"/>
                  <a:ext cx="4308615" cy="276999"/>
                </a:xfrm>
                <a:prstGeom prst="rect">
                  <a:avLst/>
                </a:prstGeom>
                <a:blipFill>
                  <a:blip r:embed="rId31"/>
                  <a:stretch>
                    <a:fillRect b="-15217"/>
                  </a:stretch>
                </a:blipFill>
              </p:spPr>
              <p:txBody>
                <a:bodyPr/>
                <a:lstStyle/>
                <a:p>
                  <a:r>
                    <a:rPr lang="en-IN">
                      <a:noFill/>
                    </a:rPr>
                    <a:t> </a:t>
                  </a:r>
                </a:p>
              </p:txBody>
            </p:sp>
          </mc:Fallback>
        </mc:AlternateContent>
        <p:sp>
          <p:nvSpPr>
            <p:cNvPr id="47" name="Left Brace 46">
              <a:extLst>
                <a:ext uri="{FF2B5EF4-FFF2-40B4-BE49-F238E27FC236}">
                  <a16:creationId xmlns:a16="http://schemas.microsoft.com/office/drawing/2014/main" id="{96A79D05-E5C8-A69C-A177-06245C161729}"/>
                </a:ext>
              </a:extLst>
            </p:cNvPr>
            <p:cNvSpPr/>
            <p:nvPr/>
          </p:nvSpPr>
          <p:spPr>
            <a:xfrm rot="5400000">
              <a:off x="1853255" y="1926349"/>
              <a:ext cx="146147" cy="37002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1A5A6359-18F4-32F5-A811-1FD48D545E35}"/>
                </a:ext>
              </a:extLst>
            </p:cNvPr>
            <p:cNvSpPr txBox="1"/>
            <p:nvPr/>
          </p:nvSpPr>
          <p:spPr>
            <a:xfrm>
              <a:off x="1377940" y="3352247"/>
              <a:ext cx="1321196"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Producer gas (PG)</a:t>
              </a:r>
            </a:p>
          </p:txBody>
        </p:sp>
      </p:grpSp>
      <p:sp>
        <p:nvSpPr>
          <p:cNvPr id="50" name="TextBox 49">
            <a:extLst>
              <a:ext uri="{FF2B5EF4-FFF2-40B4-BE49-F238E27FC236}">
                <a16:creationId xmlns:a16="http://schemas.microsoft.com/office/drawing/2014/main" id="{42D665F3-AE4B-C4F2-814E-302704A528B9}"/>
              </a:ext>
            </a:extLst>
          </p:cNvPr>
          <p:cNvSpPr txBox="1"/>
          <p:nvPr/>
        </p:nvSpPr>
        <p:spPr>
          <a:xfrm>
            <a:off x="1478437" y="136524"/>
            <a:ext cx="5404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Assuming the typical Composition of Producer gas </a:t>
            </a:r>
          </a:p>
        </p:txBody>
      </p:sp>
      <mc:AlternateContent xmlns:mc="http://schemas.openxmlformats.org/markup-compatibility/2006">
        <mc:Choice xmlns:a14="http://schemas.microsoft.com/office/drawing/2010/main" Requires="a14">
          <p:graphicFrame>
            <p:nvGraphicFramePr>
              <p:cNvPr id="51" name="Table 50">
                <a:extLst>
                  <a:ext uri="{FF2B5EF4-FFF2-40B4-BE49-F238E27FC236}">
                    <a16:creationId xmlns:a16="http://schemas.microsoft.com/office/drawing/2014/main" id="{EC7769D3-CF43-C777-7BEC-0ACBCD56FF7F}"/>
                  </a:ext>
                </a:extLst>
              </p:cNvPr>
              <p:cNvGraphicFramePr>
                <a:graphicFrameLocks noGrp="1"/>
              </p:cNvGraphicFramePr>
              <p:nvPr>
                <p:extLst>
                  <p:ext uri="{D42A27DB-BD31-4B8C-83A1-F6EECF244321}">
                    <p14:modId xmlns:p14="http://schemas.microsoft.com/office/powerpoint/2010/main" val="1765091490"/>
                  </p:ext>
                </p:extLst>
              </p:nvPr>
            </p:nvGraphicFramePr>
            <p:xfrm>
              <a:off x="1459387" y="502265"/>
              <a:ext cx="5238750" cy="2468187"/>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20000"/>
                        </a:ext>
                      </a:extLst>
                    </a:gridCol>
                    <a:gridCol w="1581150">
                      <a:extLst>
                        <a:ext uri="{9D8B030D-6E8A-4147-A177-3AD203B41FA5}">
                          <a16:colId xmlns:a16="http://schemas.microsoft.com/office/drawing/2014/main" val="20001"/>
                        </a:ext>
                      </a:extLst>
                    </a:gridCol>
                    <a:gridCol w="2468880">
                      <a:extLst>
                        <a:ext uri="{9D8B030D-6E8A-4147-A177-3AD203B41FA5}">
                          <a16:colId xmlns:a16="http://schemas.microsoft.com/office/drawing/2014/main" val="20004"/>
                        </a:ext>
                      </a:extLst>
                    </a:gridCol>
                  </a:tblGrid>
                  <a:tr h="307295">
                    <a:tc gridSpan="3">
                      <a:txBody>
                        <a:bodyPr/>
                        <a:lstStyle/>
                        <a:p>
                          <a:pPr algn="ctr"/>
                          <a:r>
                            <a:rPr lang="en-US" sz="1200" i="0" dirty="0">
                              <a:latin typeface="Arial" panose="020B0604020202020204" pitchFamily="34" charset="0"/>
                              <a:cs typeface="Arial" panose="020B0604020202020204" pitchFamily="34" charset="0"/>
                            </a:rPr>
                            <a:t>Raw Producer gas (PG)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2"/>
                            </a:gs>
                            <a:gs pos="74000">
                              <a:schemeClr val="accent2">
                                <a:lumMod val="60000"/>
                                <a:lumOff val="40000"/>
                              </a:schemeClr>
                            </a:gs>
                          </a:gsLst>
                          <a:lin ang="0" scaled="1"/>
                        </a:gradFill>
                      </a:tcPr>
                    </a:tc>
                    <a:tc hMerge="1">
                      <a:txBody>
                        <a:bodyPr/>
                        <a:lstStyle/>
                        <a:p>
                          <a:endParaRPr lang="en-US" i="0" dirty="0"/>
                        </a:p>
                      </a:txBody>
                      <a:tcPr/>
                    </a:tc>
                    <a:tc hMerge="1">
                      <a:txBody>
                        <a:bodyPr/>
                        <a:lstStyle/>
                        <a:p>
                          <a:pPr algn="ctr"/>
                          <a:endParaRPr lang="en-US" i="0" dirty="0"/>
                        </a:p>
                      </a:txBody>
                      <a:tcPr/>
                    </a:tc>
                    <a:extLst>
                      <a:ext uri="{0D108BD9-81ED-4DB2-BD59-A6C34878D82A}">
                        <a16:rowId xmlns:a16="http://schemas.microsoft.com/office/drawing/2014/main" val="10000"/>
                      </a:ext>
                    </a:extLst>
                  </a:tr>
                  <a:tr h="317122">
                    <a:tc>
                      <a:txBody>
                        <a:bodyPr/>
                        <a:lstStyle/>
                        <a:p>
                          <a:pPr algn="ctr"/>
                          <a:r>
                            <a:rPr lang="en-US" sz="1200" b="1" i="0" dirty="0">
                              <a:latin typeface="Arial" panose="020B0604020202020204" pitchFamily="34" charset="0"/>
                              <a:cs typeface="Arial" panose="020B0604020202020204" pitchFamily="34" charset="0"/>
                            </a:rPr>
                            <a:t>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dirty="0">
                              <a:latin typeface="Arial" panose="020B0604020202020204" pitchFamily="34" charset="0"/>
                              <a:cs typeface="Arial" panose="020B0604020202020204" pitchFamily="34" charset="0"/>
                            </a:rPr>
                            <a:t>Percentage</a:t>
                          </a:r>
                          <a:r>
                            <a:rPr lang="en-US" sz="1200" b="1" i="0" baseline="0" dirty="0">
                              <a:latin typeface="Arial" panose="020B0604020202020204" pitchFamily="34" charset="0"/>
                              <a:cs typeface="Arial" panose="020B0604020202020204" pitchFamily="34" charset="0"/>
                            </a:rPr>
                            <a:t> </a:t>
                          </a:r>
                          <a:r>
                            <a:rPr lang="en-US" sz="1200" b="0" i="0" dirty="0">
                              <a:latin typeface="Arial" panose="020B0604020202020204" pitchFamily="34" charset="0"/>
                              <a:cs typeface="Arial" panose="020B0604020202020204" pitchFamily="34" charset="0"/>
                            </a:rPr>
                            <a:t>(vol.%)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dirty="0">
                              <a:latin typeface="Arial" panose="020B0604020202020204" pitchFamily="34" charset="0"/>
                              <a:cs typeface="Arial" panose="020B0604020202020204" pitchFamily="34" charset="0"/>
                            </a:rPr>
                            <a:t>Lower Calorific Value </a:t>
                          </a:r>
                          <a14:m>
                            <m:oMath xmlns:m="http://schemas.openxmlformats.org/officeDocument/2006/math">
                              <m:d>
                                <m:dPr>
                                  <m:ctrlPr>
                                    <a:rPr lang="en-US" sz="1200" b="1" i="1" smtClean="0">
                                      <a:latin typeface="Cambria Math" panose="02040503050406030204" pitchFamily="18" charset="0"/>
                                    </a:rPr>
                                  </m:ctrlPr>
                                </m:dPr>
                                <m:e>
                                  <m:f>
                                    <m:fPr>
                                      <m:type m:val="lin"/>
                                      <m:ctrlPr>
                                        <a:rPr lang="en-US" sz="1200" b="0" i="1" smtClean="0">
                                          <a:latin typeface="Cambria Math" panose="02040503050406030204" pitchFamily="18" charset="0"/>
                                        </a:rPr>
                                      </m:ctrlPr>
                                    </m:fPr>
                                    <m:num>
                                      <m:r>
                                        <m:rPr>
                                          <m:sty m:val="p"/>
                                        </m:rPr>
                                        <a:rPr lang="en-US" sz="1200" b="0" i="0" smtClean="0">
                                          <a:latin typeface="Cambria Math"/>
                                        </a:rPr>
                                        <m:t>MJ</m:t>
                                      </m:r>
                                    </m:num>
                                    <m:den>
                                      <m:sSup>
                                        <m:sSupPr>
                                          <m:ctrlPr>
                                            <a:rPr lang="en-US" sz="1200" b="0" i="1" smtClean="0">
                                              <a:latin typeface="Cambria Math" panose="02040503050406030204" pitchFamily="18" charset="0"/>
                                            </a:rPr>
                                          </m:ctrlPr>
                                        </m:sSupPr>
                                        <m:e>
                                          <m:r>
                                            <m:rPr>
                                              <m:sty m:val="p"/>
                                            </m:rPr>
                                            <a:rPr lang="en-US" sz="1200" b="0" i="0" smtClean="0">
                                              <a:latin typeface="Cambria Math" panose="02040503050406030204" pitchFamily="18" charset="0"/>
                                            </a:rPr>
                                            <m:t>N</m:t>
                                          </m:r>
                                          <m:r>
                                            <m:rPr>
                                              <m:sty m:val="p"/>
                                            </m:rPr>
                                            <a:rPr lang="en-US" sz="1200" b="0" i="0" smtClean="0">
                                              <a:latin typeface="Cambria Math"/>
                                            </a:rPr>
                                            <m:t>m</m:t>
                                          </m:r>
                                        </m:e>
                                        <m:sup>
                                          <m:r>
                                            <a:rPr lang="en-US" sz="1200" b="0" i="0" smtClean="0">
                                              <a:latin typeface="Cambria Math"/>
                                            </a:rPr>
                                            <m:t>3</m:t>
                                          </m:r>
                                        </m:sup>
                                      </m:sSup>
                                    </m:den>
                                  </m:f>
                                </m:e>
                              </m:d>
                            </m:oMath>
                          </a14:m>
                          <a:endParaRPr lang="en-US" sz="1200" b="1"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7295">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a:rPr>
                                      <m:t>H</m:t>
                                    </m:r>
                                  </m:e>
                                  <m:sub>
                                    <m:r>
                                      <a:rPr lang="en-US" sz="1200" b="0" i="0" smtClean="0">
                                        <a:latin typeface="Cambria Math"/>
                                      </a:rPr>
                                      <m:t>2</m:t>
                                    </m:r>
                                  </m:sub>
                                </m:sSub>
                              </m:oMath>
                            </m:oMathPara>
                          </a14:m>
                          <a:endParaRPr lang="en-US" sz="120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0" dirty="0">
                              <a:latin typeface="Arial" panose="020B0604020202020204" pitchFamily="34" charset="0"/>
                              <a:cs typeface="Arial" panose="020B0604020202020204" pitchFamily="34"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lang="en-US" sz="120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200" i="0" dirty="0">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7295">
                    <a:tc>
                      <a:txBody>
                        <a:bodyPr/>
                        <a:lstStyle/>
                        <a:p>
                          <a:pPr algn="ctr"/>
                          <a14:m>
                            <m:oMathPara xmlns:m="http://schemas.openxmlformats.org/officeDocument/2006/math">
                              <m:oMathParaPr>
                                <m:jc m:val="centerGroup"/>
                              </m:oMathParaPr>
                              <m:oMath xmlns:m="http://schemas.openxmlformats.org/officeDocument/2006/math">
                                <m:r>
                                  <m:rPr>
                                    <m:sty m:val="p"/>
                                  </m:rPr>
                                  <a:rPr lang="en-US" sz="1200" b="0" i="0" smtClean="0">
                                    <a:latin typeface="Cambria Math"/>
                                  </a:rPr>
                                  <m:t>CO</m:t>
                                </m:r>
                              </m:oMath>
                            </m:oMathPara>
                          </a14:m>
                          <a:endParaRPr lang="en-US" sz="120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0" dirty="0">
                              <a:latin typeface="Arial" panose="020B0604020202020204" pitchFamily="34" charset="0"/>
                              <a:cs typeface="Arial" panose="020B0604020202020204" pitchFamily="34"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lang="en-US" sz="120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200" i="0" dirty="0">
                              <a:latin typeface="Arial" panose="020B0604020202020204" pitchFamily="34" charset="0"/>
                              <a:cs typeface="Arial" panose="020B0604020202020204" pitchFamily="34"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7295">
                    <a:tc>
                      <a:txBody>
                        <a:bodyPr/>
                        <a:lstStyle/>
                        <a:p>
                          <a:pPr algn="ctr"/>
                          <a14:m>
                            <m:oMathPara xmlns:m="http://schemas.openxmlformats.org/officeDocument/2006/math">
                              <m:oMathParaPr>
                                <m:jc m:val="centerGroup"/>
                              </m:oMathParaPr>
                              <m:oMath xmlns:m="http://schemas.openxmlformats.org/officeDocument/2006/math">
                                <m:r>
                                  <m:rPr>
                                    <m:sty m:val="p"/>
                                  </m:rPr>
                                  <a:rPr lang="en-US" sz="1200" b="0" i="0" smtClean="0">
                                    <a:latin typeface="Cambria Math"/>
                                  </a:rPr>
                                  <m:t>C</m:t>
                                </m:r>
                                <m:sSub>
                                  <m:sSubPr>
                                    <m:ctrlPr>
                                      <a:rPr lang="en-US" sz="1200" b="0" i="1" smtClean="0">
                                        <a:latin typeface="Cambria Math" panose="02040503050406030204" pitchFamily="18" charset="0"/>
                                      </a:rPr>
                                    </m:ctrlPr>
                                  </m:sSubPr>
                                  <m:e>
                                    <m:r>
                                      <m:rPr>
                                        <m:sty m:val="p"/>
                                      </m:rPr>
                                      <a:rPr lang="en-US" sz="1200" b="0" i="0" smtClean="0">
                                        <a:latin typeface="Cambria Math"/>
                                      </a:rPr>
                                      <m:t>H</m:t>
                                    </m:r>
                                  </m:e>
                                  <m:sub>
                                    <m:r>
                                      <a:rPr lang="en-US" sz="1200" b="0" i="0" smtClean="0">
                                        <a:latin typeface="Cambria Math"/>
                                      </a:rPr>
                                      <m:t>4</m:t>
                                    </m:r>
                                  </m:sub>
                                </m:sSub>
                              </m:oMath>
                            </m:oMathPara>
                          </a14:m>
                          <a:endParaRPr lang="en-US" sz="120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0"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lang="en-US" sz="120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200" i="0" dirty="0">
                              <a:latin typeface="Arial" panose="020B0604020202020204" pitchFamily="34" charset="0"/>
                              <a:cs typeface="Arial" panose="020B0604020202020204" pitchFamily="34" charset="0"/>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07295">
                    <a:tc>
                      <a:txBody>
                        <a:bodyPr/>
                        <a:lstStyle/>
                        <a:p>
                          <a:pPr algn="ctr"/>
                          <a14:m>
                            <m:oMathPara xmlns:m="http://schemas.openxmlformats.org/officeDocument/2006/math">
                              <m:oMathParaPr>
                                <m:jc m:val="centerGroup"/>
                              </m:oMathParaPr>
                              <m:oMath xmlns:m="http://schemas.openxmlformats.org/officeDocument/2006/math">
                                <m:r>
                                  <m:rPr>
                                    <m:sty m:val="p"/>
                                  </m:rPr>
                                  <a:rPr lang="en-US" sz="1200" b="0" i="0" smtClean="0">
                                    <a:latin typeface="Cambria Math"/>
                                  </a:rPr>
                                  <m:t>C</m:t>
                                </m:r>
                                <m:sSub>
                                  <m:sSubPr>
                                    <m:ctrlPr>
                                      <a:rPr lang="en-US" sz="1200" b="0" i="1" smtClean="0">
                                        <a:latin typeface="Cambria Math" panose="02040503050406030204" pitchFamily="18" charset="0"/>
                                      </a:rPr>
                                    </m:ctrlPr>
                                  </m:sSubPr>
                                  <m:e>
                                    <m:r>
                                      <m:rPr>
                                        <m:sty m:val="p"/>
                                      </m:rPr>
                                      <a:rPr lang="en-US" sz="1200" b="0" i="0" smtClean="0">
                                        <a:latin typeface="Cambria Math"/>
                                      </a:rPr>
                                      <m:t>O</m:t>
                                    </m:r>
                                  </m:e>
                                  <m:sub>
                                    <m:r>
                                      <a:rPr lang="en-US" sz="1200" b="0" i="0" smtClean="0">
                                        <a:latin typeface="Cambria Math"/>
                                      </a:rPr>
                                      <m:t>2</m:t>
                                    </m:r>
                                  </m:sub>
                                </m:sSub>
                              </m:oMath>
                            </m:oMathPara>
                          </a14:m>
                          <a:endParaRPr lang="en-US" sz="120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0" dirty="0">
                              <a:latin typeface="Arial" panose="020B0604020202020204" pitchFamily="34" charset="0"/>
                              <a:cs typeface="Arial" panose="020B0604020202020204" pitchFamily="34"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07295">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a:rPr>
                                      <m:t>N</m:t>
                                    </m:r>
                                  </m:e>
                                  <m:sub>
                                    <m:r>
                                      <a:rPr lang="en-US" sz="1200" b="0" i="0" smtClean="0">
                                        <a:latin typeface="Cambria Math"/>
                                      </a:rPr>
                                      <m:t>2</m:t>
                                    </m:r>
                                  </m:sub>
                                </m:sSub>
                              </m:oMath>
                            </m:oMathPara>
                          </a14:m>
                          <a:endParaRPr lang="en-US" sz="120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0" dirty="0">
                              <a:latin typeface="Arial" panose="020B0604020202020204" pitchFamily="34" charset="0"/>
                              <a:cs typeface="Arial" panose="020B060402020202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7295">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lang="en-US" sz="1200" i="0" dirty="0" smtClean="0">
                                    <a:latin typeface="Cambria Math" panose="02040503050406030204" pitchFamily="18" charset="0"/>
                                    <a:cs typeface="Arial" panose="020B0604020202020204" pitchFamily="34" charset="0"/>
                                  </a:rPr>
                                  <m:t>LCV</m:t>
                                </m:r>
                                <m:r>
                                  <a:rPr lang="en-US" sz="1200" i="0" dirty="0" smtClean="0">
                                    <a:latin typeface="Cambria Math" panose="02040503050406030204" pitchFamily="18" charset="0"/>
                                    <a:cs typeface="Arial" panose="020B0604020202020204" pitchFamily="34" charset="0"/>
                                  </a:rPr>
                                  <m:t> </m:t>
                                </m:r>
                                <m:r>
                                  <m:rPr>
                                    <m:sty m:val="p"/>
                                  </m:rPr>
                                  <a:rPr lang="en-US" sz="1200" i="0" dirty="0" smtClean="0">
                                    <a:latin typeface="Cambria Math" panose="02040503050406030204" pitchFamily="18" charset="0"/>
                                    <a:cs typeface="Arial" panose="020B0604020202020204" pitchFamily="34" charset="0"/>
                                  </a:rPr>
                                  <m:t>of</m:t>
                                </m:r>
                                <m:r>
                                  <a:rPr lang="en-US" sz="1200" i="0" dirty="0" smtClean="0">
                                    <a:latin typeface="Cambria Math" panose="02040503050406030204" pitchFamily="18" charset="0"/>
                                    <a:cs typeface="Arial" panose="020B0604020202020204" pitchFamily="34" charset="0"/>
                                  </a:rPr>
                                  <m:t> </m:t>
                                </m:r>
                                <m:r>
                                  <m:rPr>
                                    <m:sty m:val="p"/>
                                  </m:rPr>
                                  <a:rPr lang="en-US" sz="1200" i="0" dirty="0" smtClean="0">
                                    <a:latin typeface="Cambria Math" panose="02040503050406030204" pitchFamily="18" charset="0"/>
                                    <a:cs typeface="Arial" panose="020B0604020202020204" pitchFamily="34" charset="0"/>
                                  </a:rPr>
                                  <m:t>PG</m:t>
                                </m:r>
                                <m:r>
                                  <a:rPr lang="en-US" sz="1200" i="0" dirty="0" smtClean="0">
                                    <a:latin typeface="Cambria Math" panose="02040503050406030204" pitchFamily="18" charset="0"/>
                                    <a:cs typeface="Arial" panose="020B0604020202020204" pitchFamily="34" charset="0"/>
                                  </a:rPr>
                                  <m:t> =</m:t>
                                </m:r>
                                <m:d>
                                  <m:dPr>
                                    <m:ctrlPr>
                                      <a:rPr lang="en-US" sz="1200" i="1" dirty="0" smtClean="0">
                                        <a:latin typeface="Cambria Math" panose="02040503050406030204" pitchFamily="18" charset="0"/>
                                        <a:cs typeface="Arial" panose="020B0604020202020204" pitchFamily="34" charset="0"/>
                                      </a:rPr>
                                    </m:ctrlPr>
                                  </m:dPr>
                                  <m:e>
                                    <m:r>
                                      <a:rPr lang="en-US" sz="1200" b="0" i="0" smtClean="0">
                                        <a:latin typeface="Cambria Math" panose="02040503050406030204" pitchFamily="18" charset="0"/>
                                        <a:cs typeface="Arial" panose="020B0604020202020204" pitchFamily="34" charset="0"/>
                                      </a:rPr>
                                      <m:t>0.18</m:t>
                                    </m:r>
                                    <m:r>
                                      <a:rPr lang="en-US" sz="1200" b="0" i="0" smtClean="0">
                                        <a:latin typeface="Cambria Math" panose="02040503050406030204" pitchFamily="18" charset="0"/>
                                        <a:ea typeface="Cambria Math" panose="02040503050406030204" pitchFamily="18" charset="0"/>
                                        <a:cs typeface="Arial" panose="020B0604020202020204" pitchFamily="34" charset="0"/>
                                      </a:rPr>
                                      <m:t>×10</m:t>
                                    </m:r>
                                    <m:r>
                                      <m:rPr>
                                        <m:nor/>
                                      </m:rPr>
                                      <a:rPr lang="en-US" sz="1200" i="0" dirty="0">
                                        <a:latin typeface="Arial" panose="020B0604020202020204" pitchFamily="34" charset="0"/>
                                        <a:cs typeface="Arial" panose="020B0604020202020204" pitchFamily="34" charset="0"/>
                                      </a:rPr>
                                      <m:t> </m:t>
                                    </m:r>
                                  </m:e>
                                </m:d>
                                <m:r>
                                  <a:rPr lang="en-US" sz="1200" b="0" i="0" dirty="0" smtClean="0">
                                    <a:latin typeface="Cambria Math" panose="02040503050406030204" pitchFamily="18" charset="0"/>
                                    <a:cs typeface="Arial" panose="020B0604020202020204" pitchFamily="34" charset="0"/>
                                  </a:rPr>
                                  <m:t>+</m:t>
                                </m:r>
                                <m:d>
                                  <m:dPr>
                                    <m:ctrlPr>
                                      <a:rPr lang="en-US" sz="1200" i="1" dirty="0" smtClean="0">
                                        <a:latin typeface="Cambria Math" panose="02040503050406030204" pitchFamily="18" charset="0"/>
                                        <a:cs typeface="Arial" panose="020B0604020202020204" pitchFamily="34" charset="0"/>
                                      </a:rPr>
                                    </m:ctrlPr>
                                  </m:dPr>
                                  <m:e>
                                    <m:r>
                                      <a:rPr lang="en-US" sz="1200" b="0" i="0" smtClean="0">
                                        <a:latin typeface="Cambria Math" panose="02040503050406030204" pitchFamily="18" charset="0"/>
                                        <a:cs typeface="Arial" panose="020B0604020202020204" pitchFamily="34" charset="0"/>
                                      </a:rPr>
                                      <m:t>0.12</m:t>
                                    </m:r>
                                    <m:r>
                                      <a:rPr lang="en-US" sz="1200" b="0" i="0" smtClean="0">
                                        <a:latin typeface="Cambria Math" panose="02040503050406030204" pitchFamily="18" charset="0"/>
                                        <a:ea typeface="Cambria Math" panose="02040503050406030204" pitchFamily="18" charset="0"/>
                                        <a:cs typeface="Arial" panose="020B0604020202020204" pitchFamily="34" charset="0"/>
                                      </a:rPr>
                                      <m:t>×12</m:t>
                                    </m:r>
                                  </m:e>
                                </m:d>
                                <m:r>
                                  <a:rPr lang="en-US" sz="1200" b="0" i="0" dirty="0" smtClean="0">
                                    <a:latin typeface="Cambria Math" panose="02040503050406030204" pitchFamily="18" charset="0"/>
                                    <a:cs typeface="Arial" panose="020B0604020202020204" pitchFamily="34" charset="0"/>
                                  </a:rPr>
                                  <m:t>+</m:t>
                                </m:r>
                                <m:d>
                                  <m:dPr>
                                    <m:ctrlPr>
                                      <a:rPr lang="en-US" sz="1200" i="1" dirty="0" smtClean="0">
                                        <a:latin typeface="Cambria Math" panose="02040503050406030204" pitchFamily="18" charset="0"/>
                                        <a:cs typeface="Arial" panose="020B0604020202020204" pitchFamily="34" charset="0"/>
                                      </a:rPr>
                                    </m:ctrlPr>
                                  </m:dPr>
                                  <m:e>
                                    <m:r>
                                      <a:rPr lang="en-US" sz="1200" b="0" i="0" smtClean="0">
                                        <a:latin typeface="Cambria Math" panose="02040503050406030204" pitchFamily="18" charset="0"/>
                                        <a:cs typeface="Arial" panose="020B0604020202020204" pitchFamily="34" charset="0"/>
                                      </a:rPr>
                                      <m:t>0.02</m:t>
                                    </m:r>
                                    <m:r>
                                      <a:rPr lang="en-US" sz="1200" b="0" i="0" smtClean="0">
                                        <a:latin typeface="Cambria Math" panose="02040503050406030204" pitchFamily="18" charset="0"/>
                                        <a:ea typeface="Cambria Math" panose="02040503050406030204" pitchFamily="18" charset="0"/>
                                        <a:cs typeface="Arial" panose="020B0604020202020204" pitchFamily="34" charset="0"/>
                                      </a:rPr>
                                      <m:t>×36</m:t>
                                    </m:r>
                                  </m:e>
                                </m:d>
                                <m:r>
                                  <a:rPr lang="en-US" sz="1200" b="0" i="0" smtClean="0">
                                    <a:latin typeface="Cambria Math" panose="02040503050406030204" pitchFamily="18" charset="0"/>
                                    <a:ea typeface="Cambria Math" panose="02040503050406030204" pitchFamily="18" charset="0"/>
                                    <a:cs typeface="Arial" panose="020B0604020202020204" pitchFamily="34" charset="0"/>
                                  </a:rPr>
                                  <m:t>=4.92</m:t>
                                </m:r>
                                <m:r>
                                  <a:rPr lang="en-US" sz="1200" b="0" i="1" smtClean="0">
                                    <a:latin typeface="Cambria Math" panose="02040503050406030204" pitchFamily="18" charset="0"/>
                                    <a:ea typeface="Cambria Math" panose="02040503050406030204" pitchFamily="18" charset="0"/>
                                    <a:cs typeface="Arial" panose="020B0604020202020204" pitchFamily="34" charset="0"/>
                                  </a:rPr>
                                  <m:t>≈</m:t>
                                </m:r>
                                <m:r>
                                  <a:rPr lang="en-US" sz="1200" b="1" i="1" smtClean="0">
                                    <a:latin typeface="Cambria Math" panose="02040503050406030204" pitchFamily="18" charset="0"/>
                                    <a:ea typeface="Cambria Math" panose="02040503050406030204" pitchFamily="18" charset="0"/>
                                    <a:cs typeface="Arial" panose="020B0604020202020204" pitchFamily="34" charset="0"/>
                                  </a:rPr>
                                  <m:t>𝟓</m:t>
                                </m:r>
                                <m:r>
                                  <a:rPr lang="en-US" sz="1200" b="1" i="0" smtClean="0">
                                    <a:latin typeface="Cambria Math" panose="02040503050406030204" pitchFamily="18" charset="0"/>
                                    <a:ea typeface="Cambria Math" panose="02040503050406030204" pitchFamily="18" charset="0"/>
                                    <a:cs typeface="Arial" panose="020B0604020202020204" pitchFamily="34" charset="0"/>
                                  </a:rPr>
                                  <m:t> </m:t>
                                </m:r>
                                <m:f>
                                  <m:fPr>
                                    <m:type m:val="lin"/>
                                    <m:ctrlPr>
                                      <a:rPr lang="en-US" sz="1200" b="1" i="1" smtClean="0">
                                        <a:latin typeface="Cambria Math" panose="02040503050406030204" pitchFamily="18" charset="0"/>
                                        <a:ea typeface="Cambria Math" panose="02040503050406030204" pitchFamily="18" charset="0"/>
                                        <a:cs typeface="Arial" panose="020B0604020202020204" pitchFamily="34" charset="0"/>
                                      </a:rPr>
                                    </m:ctrlPr>
                                  </m:fPr>
                                  <m:num>
                                    <m:r>
                                      <a:rPr lang="en-US" sz="1200" b="1" i="0" smtClean="0">
                                        <a:latin typeface="Cambria Math" panose="02040503050406030204" pitchFamily="18" charset="0"/>
                                        <a:ea typeface="Cambria Math" panose="02040503050406030204" pitchFamily="18" charset="0"/>
                                        <a:cs typeface="Arial" panose="020B0604020202020204" pitchFamily="34" charset="0"/>
                                      </a:rPr>
                                      <m:t>𝐌𝐉</m:t>
                                    </m:r>
                                  </m:num>
                                  <m:den>
                                    <m:r>
                                      <a:rPr lang="en-US" sz="1200" b="1" i="0" smtClean="0">
                                        <a:latin typeface="Cambria Math" panose="02040503050406030204" pitchFamily="18" charset="0"/>
                                        <a:ea typeface="Cambria Math" panose="02040503050406030204" pitchFamily="18" charset="0"/>
                                        <a:cs typeface="Arial" panose="020B0604020202020204" pitchFamily="34" charset="0"/>
                                      </a:rPr>
                                      <m:t>𝐍</m:t>
                                    </m:r>
                                    <m:r>
                                      <a:rPr lang="en-US" sz="1200" b="1" i="0"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1200" b="1" i="1" smtClean="0">
                                            <a:latin typeface="Cambria Math" panose="02040503050406030204" pitchFamily="18" charset="0"/>
                                            <a:ea typeface="Cambria Math" panose="02040503050406030204" pitchFamily="18" charset="0"/>
                                            <a:cs typeface="Arial" panose="020B0604020202020204" pitchFamily="34" charset="0"/>
                                          </a:rPr>
                                        </m:ctrlPr>
                                      </m:sSupPr>
                                      <m:e>
                                        <m:r>
                                          <a:rPr lang="en-US" sz="1200" b="1" i="0" smtClean="0">
                                            <a:latin typeface="Cambria Math" panose="02040503050406030204" pitchFamily="18" charset="0"/>
                                            <a:ea typeface="Cambria Math" panose="02040503050406030204" pitchFamily="18" charset="0"/>
                                            <a:cs typeface="Arial" panose="020B0604020202020204" pitchFamily="34" charset="0"/>
                                          </a:rPr>
                                          <m:t>𝐦</m:t>
                                        </m:r>
                                      </m:e>
                                      <m:sup>
                                        <m:r>
                                          <a:rPr lang="en-US" sz="1200" b="1" i="0" smtClean="0">
                                            <a:latin typeface="Cambria Math" panose="02040503050406030204" pitchFamily="18" charset="0"/>
                                            <a:ea typeface="Cambria Math" panose="02040503050406030204" pitchFamily="18" charset="0"/>
                                            <a:cs typeface="Arial" panose="020B0604020202020204" pitchFamily="34" charset="0"/>
                                          </a:rPr>
                                          <m:t>𝟑</m:t>
                                        </m:r>
                                      </m:sup>
                                    </m:sSup>
                                  </m:den>
                                </m:f>
                                <m:r>
                                  <a:rPr lang="en-US" sz="1200" b="0" i="0" smtClean="0">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sz="120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60649"/>
                      </a:ext>
                    </a:extLst>
                  </a:tr>
                </a:tbl>
              </a:graphicData>
            </a:graphic>
          </p:graphicFrame>
        </mc:Choice>
        <mc:Fallback>
          <p:graphicFrame>
            <p:nvGraphicFramePr>
              <p:cNvPr id="51" name="Table 50">
                <a:extLst>
                  <a:ext uri="{FF2B5EF4-FFF2-40B4-BE49-F238E27FC236}">
                    <a16:creationId xmlns:a16="http://schemas.microsoft.com/office/drawing/2014/main" id="{EC7769D3-CF43-C777-7BEC-0ACBCD56FF7F}"/>
                  </a:ext>
                </a:extLst>
              </p:cNvPr>
              <p:cNvGraphicFramePr>
                <a:graphicFrameLocks noGrp="1"/>
              </p:cNvGraphicFramePr>
              <p:nvPr>
                <p:extLst>
                  <p:ext uri="{D42A27DB-BD31-4B8C-83A1-F6EECF244321}">
                    <p14:modId xmlns:p14="http://schemas.microsoft.com/office/powerpoint/2010/main" val="1765091490"/>
                  </p:ext>
                </p:extLst>
              </p:nvPr>
            </p:nvGraphicFramePr>
            <p:xfrm>
              <a:off x="1459387" y="502265"/>
              <a:ext cx="5238750" cy="2468187"/>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20000"/>
                        </a:ext>
                      </a:extLst>
                    </a:gridCol>
                    <a:gridCol w="1581150">
                      <a:extLst>
                        <a:ext uri="{9D8B030D-6E8A-4147-A177-3AD203B41FA5}">
                          <a16:colId xmlns:a16="http://schemas.microsoft.com/office/drawing/2014/main" val="20001"/>
                        </a:ext>
                      </a:extLst>
                    </a:gridCol>
                    <a:gridCol w="2468880">
                      <a:extLst>
                        <a:ext uri="{9D8B030D-6E8A-4147-A177-3AD203B41FA5}">
                          <a16:colId xmlns:a16="http://schemas.microsoft.com/office/drawing/2014/main" val="20004"/>
                        </a:ext>
                      </a:extLst>
                    </a:gridCol>
                  </a:tblGrid>
                  <a:tr h="307295">
                    <a:tc gridSpan="3">
                      <a:txBody>
                        <a:bodyPr/>
                        <a:lstStyle/>
                        <a:p>
                          <a:pPr algn="ctr"/>
                          <a:r>
                            <a:rPr lang="en-US" sz="1200" i="0" dirty="0">
                              <a:latin typeface="Arial" panose="020B0604020202020204" pitchFamily="34" charset="0"/>
                              <a:cs typeface="Arial" panose="020B0604020202020204" pitchFamily="34" charset="0"/>
                            </a:rPr>
                            <a:t>Raw Producer gas (PG)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2"/>
                            </a:gs>
                            <a:gs pos="74000">
                              <a:schemeClr val="accent2">
                                <a:lumMod val="60000"/>
                                <a:lumOff val="40000"/>
                              </a:schemeClr>
                            </a:gs>
                          </a:gsLst>
                          <a:lin ang="0" scaled="1"/>
                        </a:gradFill>
                      </a:tcPr>
                    </a:tc>
                    <a:tc hMerge="1">
                      <a:txBody>
                        <a:bodyPr/>
                        <a:lstStyle/>
                        <a:p>
                          <a:endParaRPr lang="en-US" i="0" dirty="0"/>
                        </a:p>
                      </a:txBody>
                      <a:tcPr/>
                    </a:tc>
                    <a:tc hMerge="1">
                      <a:txBody>
                        <a:bodyPr/>
                        <a:lstStyle/>
                        <a:p>
                          <a:pPr algn="ctr"/>
                          <a:endParaRPr lang="en-US" i="0" dirty="0"/>
                        </a:p>
                      </a:txBody>
                      <a:tcPr/>
                    </a:tc>
                    <a:extLst>
                      <a:ext uri="{0D108BD9-81ED-4DB2-BD59-A6C34878D82A}">
                        <a16:rowId xmlns:a16="http://schemas.microsoft.com/office/drawing/2014/main" val="10000"/>
                      </a:ext>
                    </a:extLst>
                  </a:tr>
                  <a:tr h="317122">
                    <a:tc>
                      <a:txBody>
                        <a:bodyPr/>
                        <a:lstStyle/>
                        <a:p>
                          <a:pPr algn="ctr"/>
                          <a:r>
                            <a:rPr lang="en-US" sz="1200" b="1" i="0" dirty="0">
                              <a:latin typeface="Arial" panose="020B0604020202020204" pitchFamily="34" charset="0"/>
                              <a:cs typeface="Arial" panose="020B0604020202020204" pitchFamily="34" charset="0"/>
                            </a:rPr>
                            <a:t>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i="0" dirty="0">
                              <a:latin typeface="Arial" panose="020B0604020202020204" pitchFamily="34" charset="0"/>
                              <a:cs typeface="Arial" panose="020B0604020202020204" pitchFamily="34" charset="0"/>
                            </a:rPr>
                            <a:t>Percentage</a:t>
                          </a:r>
                          <a:r>
                            <a:rPr lang="en-US" sz="1200" b="1" i="0" baseline="0" dirty="0">
                              <a:latin typeface="Arial" panose="020B0604020202020204" pitchFamily="34" charset="0"/>
                              <a:cs typeface="Arial" panose="020B0604020202020204" pitchFamily="34" charset="0"/>
                            </a:rPr>
                            <a:t> </a:t>
                          </a:r>
                          <a:r>
                            <a:rPr lang="en-US" sz="1200" b="0" i="0" dirty="0">
                              <a:latin typeface="Arial" panose="020B0604020202020204" pitchFamily="34" charset="0"/>
                              <a:cs typeface="Arial" panose="020B0604020202020204" pitchFamily="34" charset="0"/>
                            </a:rPr>
                            <a:t>(vol.%)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2"/>
                          <a:stretch>
                            <a:fillRect l="-112593" t="-100000" r="-494" b="-703846"/>
                          </a:stretch>
                        </a:blipFill>
                      </a:tcPr>
                    </a:tc>
                    <a:extLst>
                      <a:ext uri="{0D108BD9-81ED-4DB2-BD59-A6C34878D82A}">
                        <a16:rowId xmlns:a16="http://schemas.microsoft.com/office/drawing/2014/main" val="10001"/>
                      </a:ext>
                    </a:extLst>
                  </a:tr>
                  <a:tr h="30729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2"/>
                          <a:stretch>
                            <a:fillRect l="-513" t="-208000" r="-342051" b="-632000"/>
                          </a:stretch>
                        </a:blipFill>
                      </a:tcPr>
                    </a:tc>
                    <a:tc>
                      <a:txBody>
                        <a:bodyPr/>
                        <a:lstStyle/>
                        <a:p>
                          <a:pPr algn="ctr"/>
                          <a:r>
                            <a:rPr lang="en-US" sz="1200" i="0" dirty="0">
                              <a:latin typeface="Arial" panose="020B0604020202020204" pitchFamily="34" charset="0"/>
                              <a:cs typeface="Arial" panose="020B0604020202020204" pitchFamily="34"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2"/>
                          <a:stretch>
                            <a:fillRect l="-112593" t="-208000" r="-494" b="-632000"/>
                          </a:stretch>
                        </a:blipFill>
                      </a:tcPr>
                    </a:tc>
                    <a:extLst>
                      <a:ext uri="{0D108BD9-81ED-4DB2-BD59-A6C34878D82A}">
                        <a16:rowId xmlns:a16="http://schemas.microsoft.com/office/drawing/2014/main" val="10002"/>
                      </a:ext>
                    </a:extLst>
                  </a:tr>
                  <a:tr h="30729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2"/>
                          <a:stretch>
                            <a:fillRect l="-513" t="-301961" r="-342051" b="-519608"/>
                          </a:stretch>
                        </a:blipFill>
                      </a:tcPr>
                    </a:tc>
                    <a:tc>
                      <a:txBody>
                        <a:bodyPr/>
                        <a:lstStyle/>
                        <a:p>
                          <a:pPr algn="ctr"/>
                          <a:r>
                            <a:rPr lang="en-US" sz="1200" i="0" dirty="0">
                              <a:latin typeface="Arial" panose="020B0604020202020204" pitchFamily="34" charset="0"/>
                              <a:cs typeface="Arial" panose="020B0604020202020204" pitchFamily="34"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2"/>
                          <a:stretch>
                            <a:fillRect l="-112593" t="-301961" r="-494" b="-519608"/>
                          </a:stretch>
                        </a:blipFill>
                      </a:tcPr>
                    </a:tc>
                    <a:extLst>
                      <a:ext uri="{0D108BD9-81ED-4DB2-BD59-A6C34878D82A}">
                        <a16:rowId xmlns:a16="http://schemas.microsoft.com/office/drawing/2014/main" val="10003"/>
                      </a:ext>
                    </a:extLst>
                  </a:tr>
                  <a:tr h="30729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2"/>
                          <a:stretch>
                            <a:fillRect l="-513" t="-410000" r="-342051" b="-430000"/>
                          </a:stretch>
                        </a:blipFill>
                      </a:tcPr>
                    </a:tc>
                    <a:tc>
                      <a:txBody>
                        <a:bodyPr/>
                        <a:lstStyle/>
                        <a:p>
                          <a:pPr algn="ctr"/>
                          <a:r>
                            <a:rPr lang="en-US" sz="1200" i="0"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2"/>
                          <a:stretch>
                            <a:fillRect l="-112593" t="-410000" r="-494" b="-430000"/>
                          </a:stretch>
                        </a:blipFill>
                      </a:tcPr>
                    </a:tc>
                    <a:extLst>
                      <a:ext uri="{0D108BD9-81ED-4DB2-BD59-A6C34878D82A}">
                        <a16:rowId xmlns:a16="http://schemas.microsoft.com/office/drawing/2014/main" val="10004"/>
                      </a:ext>
                    </a:extLst>
                  </a:tr>
                  <a:tr h="30729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2"/>
                          <a:stretch>
                            <a:fillRect l="-513" t="-500000" r="-342051" b="-321569"/>
                          </a:stretch>
                        </a:blipFill>
                      </a:tcPr>
                    </a:tc>
                    <a:tc>
                      <a:txBody>
                        <a:bodyPr/>
                        <a:lstStyle/>
                        <a:p>
                          <a:pPr algn="ctr"/>
                          <a:r>
                            <a:rPr lang="en-US" sz="1200" i="0" dirty="0">
                              <a:latin typeface="Arial" panose="020B0604020202020204" pitchFamily="34" charset="0"/>
                              <a:cs typeface="Arial" panose="020B0604020202020204" pitchFamily="34"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0729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2"/>
                          <a:stretch>
                            <a:fillRect l="-513" t="-612000" r="-342051" b="-228000"/>
                          </a:stretch>
                        </a:blipFill>
                      </a:tcPr>
                    </a:tc>
                    <a:tc>
                      <a:txBody>
                        <a:bodyPr/>
                        <a:lstStyle/>
                        <a:p>
                          <a:pPr algn="ctr"/>
                          <a:r>
                            <a:rPr lang="en-US" sz="1200" i="0" dirty="0">
                              <a:latin typeface="Arial" panose="020B0604020202020204" pitchFamily="34" charset="0"/>
                              <a:cs typeface="Arial" panose="020B060402020202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7295">
                    <a:tc gridSpan="3">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2"/>
                          <a:stretch>
                            <a:fillRect l="-116" t="-698039" r="-233" b="-123529"/>
                          </a:stretch>
                        </a:blipFill>
                      </a:tcPr>
                    </a:tc>
                    <a:tc hMerge="1">
                      <a:txBody>
                        <a:bodyPr/>
                        <a:lstStyle/>
                        <a:p>
                          <a:pPr algn="ctr"/>
                          <a:endParaRPr lang="en-US" sz="120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60649"/>
                      </a:ext>
                    </a:extLst>
                  </a:tr>
                </a:tbl>
              </a:graphicData>
            </a:graphic>
          </p:graphicFrame>
        </mc:Fallback>
      </mc:AlternateContent>
      <p:sp>
        <p:nvSpPr>
          <p:cNvPr id="52" name="TextBox 51">
            <a:extLst>
              <a:ext uri="{FF2B5EF4-FFF2-40B4-BE49-F238E27FC236}">
                <a16:creationId xmlns:a16="http://schemas.microsoft.com/office/drawing/2014/main" id="{93D48E45-2D1F-F884-BE1A-06C2FE590100}"/>
              </a:ext>
            </a:extLst>
          </p:cNvPr>
          <p:cNvSpPr txBox="1"/>
          <p:nvPr/>
        </p:nvSpPr>
        <p:spPr>
          <a:xfrm>
            <a:off x="1575391" y="2946213"/>
            <a:ext cx="501932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As volume fraction for ideal gas can be used as mole fraction</a:t>
            </a:r>
          </a:p>
        </p:txBody>
      </p:sp>
    </p:spTree>
    <p:extLst>
      <p:ext uri="{BB962C8B-B14F-4D97-AF65-F5344CB8AC3E}">
        <p14:creationId xmlns:p14="http://schemas.microsoft.com/office/powerpoint/2010/main" val="2747128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B6A38-5086-7848-867E-73C331463F61}"/>
              </a:ext>
            </a:extLst>
          </p:cNvPr>
          <p:cNvSpPr txBox="1"/>
          <p:nvPr/>
        </p:nvSpPr>
        <p:spPr>
          <a:xfrm>
            <a:off x="0" y="273370"/>
            <a:ext cx="9144000" cy="461665"/>
          </a:xfrm>
          <a:prstGeom prst="rect">
            <a:avLst/>
          </a:prstGeom>
          <a:noFill/>
        </p:spPr>
        <p:txBody>
          <a:bodyPr wrap="square" rtlCol="0">
            <a:spAutoFit/>
          </a:bodyPr>
          <a:lstStyle/>
          <a:p>
            <a:pPr algn="ctr"/>
            <a:r>
              <a:rPr lang="en-US" sz="2400" b="1" i="0" u="sng" dirty="0">
                <a:solidFill>
                  <a:srgbClr val="C00000"/>
                </a:solidFill>
                <a:effectLst/>
                <a:latin typeface="Arial" panose="020B0604020202020204" pitchFamily="34" charset="0"/>
              </a:rPr>
              <a:t>Background and Motivation</a:t>
            </a:r>
            <a:r>
              <a:rPr lang="en-US" sz="1800" b="1" u="sng" dirty="0">
                <a:solidFill>
                  <a:srgbClr val="C00000"/>
                </a:solidFill>
                <a:latin typeface="+mj-lt"/>
                <a:cs typeface="Arial"/>
              </a:rPr>
              <a:t> </a:t>
            </a:r>
          </a:p>
        </p:txBody>
      </p:sp>
      <p:grpSp>
        <p:nvGrpSpPr>
          <p:cNvPr id="13" name="Group 12">
            <a:extLst>
              <a:ext uri="{FF2B5EF4-FFF2-40B4-BE49-F238E27FC236}">
                <a16:creationId xmlns:a16="http://schemas.microsoft.com/office/drawing/2014/main" id="{5139ACC6-2EBE-7D2C-AD75-175D64663B3E}"/>
              </a:ext>
            </a:extLst>
          </p:cNvPr>
          <p:cNvGrpSpPr/>
          <p:nvPr/>
        </p:nvGrpSpPr>
        <p:grpSpPr>
          <a:xfrm>
            <a:off x="0" y="885094"/>
            <a:ext cx="6492698" cy="1880671"/>
            <a:chOff x="0" y="924983"/>
            <a:chExt cx="6492698" cy="1880671"/>
          </a:xfrm>
        </p:grpSpPr>
        <p:pic>
          <p:nvPicPr>
            <p:cNvPr id="4" name="Picture 2" descr="Benefits Of Cooking Food On A Mud Chulha (clay Stove) The Times Of India |  vlr.eng.br">
              <a:extLst>
                <a:ext uri="{FF2B5EF4-FFF2-40B4-BE49-F238E27FC236}">
                  <a16:creationId xmlns:a16="http://schemas.microsoft.com/office/drawing/2014/main" id="{6D6E5AAE-9CCD-AEEE-308C-DD20329DD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24983"/>
              <a:ext cx="2050887" cy="15070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3A7B15-7085-5C79-BB2B-08F9CF69ABC8}"/>
                </a:ext>
              </a:extLst>
            </p:cNvPr>
            <p:cNvSpPr txBox="1"/>
            <p:nvPr/>
          </p:nvSpPr>
          <p:spPr>
            <a:xfrm>
              <a:off x="1995131" y="928217"/>
              <a:ext cx="4497567" cy="1877437"/>
            </a:xfrm>
            <a:prstGeom prst="rect">
              <a:avLst/>
            </a:prstGeom>
            <a:noFill/>
          </p:spPr>
          <p:txBody>
            <a:bodyPr wrap="square" lIns="91440" tIns="45720" rIns="91440" bIns="45720" rtlCol="0" anchor="t">
              <a:spAutoFit/>
            </a:bodyPr>
            <a:lstStyle/>
            <a:p>
              <a:pPr marL="342900" indent="-342900">
                <a:buFont typeface="Wingdings" panose="05000000000000000000" pitchFamily="2" charset="2"/>
                <a:buChar char="q"/>
              </a:pPr>
              <a:r>
                <a:rPr lang="en-IN" sz="1600" dirty="0"/>
                <a:t>High price of LPG and other fuel</a:t>
              </a:r>
              <a:endParaRPr lang="en-IN" sz="1600" dirty="0">
                <a:cs typeface="Arial"/>
              </a:endParaRPr>
            </a:p>
            <a:p>
              <a:pPr marL="342900" indent="-342900">
                <a:buFont typeface="Wingdings" panose="05000000000000000000" pitchFamily="2" charset="2"/>
                <a:buChar char="q"/>
              </a:pPr>
              <a:r>
                <a:rPr lang="en-IN" sz="1600" dirty="0">
                  <a:cs typeface="Arial"/>
                </a:rPr>
                <a:t>In rural area direct</a:t>
              </a:r>
              <a:r>
                <a:rPr lang="en-IN" sz="1600" dirty="0"/>
                <a:t> combustion of biomass preferable over LPG</a:t>
              </a:r>
              <a:endParaRPr lang="en-IN" sz="1600" dirty="0">
                <a:cs typeface="Arial"/>
              </a:endParaRPr>
            </a:p>
            <a:p>
              <a:pPr marL="342900" indent="-342900">
                <a:buFont typeface="Wingdings" panose="05000000000000000000" pitchFamily="2" charset="2"/>
                <a:buChar char="q"/>
              </a:pPr>
              <a:r>
                <a:rPr lang="en-IN" sz="1600" dirty="0"/>
                <a:t>Difficulty in controlling flame of a brick stove.</a:t>
              </a:r>
              <a:endParaRPr lang="en-IN" sz="1600" dirty="0">
                <a:cs typeface="Arial"/>
              </a:endParaRPr>
            </a:p>
            <a:p>
              <a:endParaRPr lang="en-IN" dirty="0"/>
            </a:p>
            <a:p>
              <a:endParaRPr lang="en-IN" dirty="0"/>
            </a:p>
          </p:txBody>
        </p:sp>
      </p:grpSp>
      <p:grpSp>
        <p:nvGrpSpPr>
          <p:cNvPr id="14" name="Group 13">
            <a:extLst>
              <a:ext uri="{FF2B5EF4-FFF2-40B4-BE49-F238E27FC236}">
                <a16:creationId xmlns:a16="http://schemas.microsoft.com/office/drawing/2014/main" id="{13164626-9CC4-77C3-5220-8D3B3E4EBC21}"/>
              </a:ext>
            </a:extLst>
          </p:cNvPr>
          <p:cNvGrpSpPr/>
          <p:nvPr/>
        </p:nvGrpSpPr>
        <p:grpSpPr>
          <a:xfrm>
            <a:off x="5398261" y="1702687"/>
            <a:ext cx="3745739" cy="1723686"/>
            <a:chOff x="5398261" y="1702687"/>
            <a:chExt cx="3745739" cy="1723686"/>
          </a:xfrm>
        </p:grpSpPr>
        <p:pic>
          <p:nvPicPr>
            <p:cNvPr id="5" name="Picture 4">
              <a:extLst>
                <a:ext uri="{FF2B5EF4-FFF2-40B4-BE49-F238E27FC236}">
                  <a16:creationId xmlns:a16="http://schemas.microsoft.com/office/drawing/2014/main" id="{7B3909B4-A95E-60F4-A70B-F445100CD2DD}"/>
                </a:ext>
              </a:extLst>
            </p:cNvPr>
            <p:cNvPicPr>
              <a:picLocks noChangeAspect="1"/>
            </p:cNvPicPr>
            <p:nvPr/>
          </p:nvPicPr>
          <p:blipFill>
            <a:blip r:embed="rId5"/>
            <a:stretch>
              <a:fillRect/>
            </a:stretch>
          </p:blipFill>
          <p:spPr>
            <a:xfrm>
              <a:off x="7064010" y="1702687"/>
              <a:ext cx="2079990" cy="1723686"/>
            </a:xfrm>
            <a:prstGeom prst="rect">
              <a:avLst/>
            </a:prstGeom>
          </p:spPr>
        </p:pic>
        <p:sp>
          <p:nvSpPr>
            <p:cNvPr id="7" name="TextBox 6">
              <a:extLst>
                <a:ext uri="{FF2B5EF4-FFF2-40B4-BE49-F238E27FC236}">
                  <a16:creationId xmlns:a16="http://schemas.microsoft.com/office/drawing/2014/main" id="{704314D7-811B-1F81-B5D4-91486D1AE6F5}"/>
                </a:ext>
              </a:extLst>
            </p:cNvPr>
            <p:cNvSpPr txBox="1"/>
            <p:nvPr/>
          </p:nvSpPr>
          <p:spPr>
            <a:xfrm>
              <a:off x="5398261" y="2221978"/>
              <a:ext cx="1667501" cy="86177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en-IN" sz="1600"/>
                <a:t>Blacksmith:  directly burning coal</a:t>
              </a:r>
              <a:r>
                <a:rPr lang="en-IN"/>
                <a:t>.</a:t>
              </a:r>
              <a:endParaRPr lang="en-US">
                <a:cs typeface="Arial"/>
              </a:endParaRPr>
            </a:p>
          </p:txBody>
        </p:sp>
      </p:grpSp>
      <p:grpSp>
        <p:nvGrpSpPr>
          <p:cNvPr id="15" name="Group 14">
            <a:extLst>
              <a:ext uri="{FF2B5EF4-FFF2-40B4-BE49-F238E27FC236}">
                <a16:creationId xmlns:a16="http://schemas.microsoft.com/office/drawing/2014/main" id="{958F1D22-D8AD-B96A-D8FE-5369A034AC34}"/>
              </a:ext>
            </a:extLst>
          </p:cNvPr>
          <p:cNvGrpSpPr/>
          <p:nvPr/>
        </p:nvGrpSpPr>
        <p:grpSpPr>
          <a:xfrm>
            <a:off x="0" y="2650560"/>
            <a:ext cx="5367507" cy="1507039"/>
            <a:chOff x="0" y="2659853"/>
            <a:chExt cx="5367507" cy="1507039"/>
          </a:xfrm>
        </p:grpSpPr>
        <p:pic>
          <p:nvPicPr>
            <p:cNvPr id="1026" name="Picture 2" descr="It Will Take 4-5 Years to Properly Resolve Stubble Burning Issue: Punjab  Pollution Control Body | NewsClick">
              <a:extLst>
                <a:ext uri="{FF2B5EF4-FFF2-40B4-BE49-F238E27FC236}">
                  <a16:creationId xmlns:a16="http://schemas.microsoft.com/office/drawing/2014/main" id="{86C0FC71-2989-45FC-90EB-7CA7B0153E72}"/>
                </a:ext>
              </a:extLst>
            </p:cNvPr>
            <p:cNvPicPr>
              <a:picLocks/>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2659853"/>
              <a:ext cx="2269423" cy="15070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429B459-4120-A7FA-A9AE-9922E45FE248}"/>
                </a:ext>
              </a:extLst>
            </p:cNvPr>
            <p:cNvSpPr txBox="1"/>
            <p:nvPr/>
          </p:nvSpPr>
          <p:spPr>
            <a:xfrm>
              <a:off x="2191176" y="2749214"/>
              <a:ext cx="3176331" cy="1077218"/>
            </a:xfrm>
            <a:prstGeom prst="rect">
              <a:avLst/>
            </a:prstGeom>
            <a:noFill/>
          </p:spPr>
          <p:txBody>
            <a:bodyPr wrap="square" rtlCol="0">
              <a:spAutoFit/>
            </a:bodyPr>
            <a:lstStyle/>
            <a:p>
              <a:pPr marL="285750" indent="-285750">
                <a:buFont typeface="Wingdings" panose="05000000000000000000" pitchFamily="2" charset="2"/>
                <a:buChar char="q"/>
              </a:pPr>
              <a:r>
                <a:rPr lang="en-IN" sz="1600"/>
                <a:t>Highly burning of crops remain/</a:t>
              </a:r>
              <a:r>
                <a:rPr lang="en-IN" sz="1600" err="1"/>
                <a:t>agro</a:t>
              </a:r>
              <a:r>
                <a:rPr lang="en-IN" sz="1600"/>
                <a:t>-residue in Haryana and Delhi and causes harmful emissions.</a:t>
              </a:r>
            </a:p>
          </p:txBody>
        </p:sp>
      </p:grpSp>
      <p:grpSp>
        <p:nvGrpSpPr>
          <p:cNvPr id="16" name="Group 15">
            <a:extLst>
              <a:ext uri="{FF2B5EF4-FFF2-40B4-BE49-F238E27FC236}">
                <a16:creationId xmlns:a16="http://schemas.microsoft.com/office/drawing/2014/main" id="{7443B964-030D-FA49-C787-60AA9C3DB2E7}"/>
              </a:ext>
            </a:extLst>
          </p:cNvPr>
          <p:cNvGrpSpPr/>
          <p:nvPr/>
        </p:nvGrpSpPr>
        <p:grpSpPr>
          <a:xfrm>
            <a:off x="4340210" y="3896097"/>
            <a:ext cx="4775712" cy="1655553"/>
            <a:chOff x="4368088" y="4169102"/>
            <a:chExt cx="4775712" cy="1655553"/>
          </a:xfrm>
        </p:grpSpPr>
        <p:pic>
          <p:nvPicPr>
            <p:cNvPr id="1028" name="Picture 4" descr="Industrial waste heat - APROVIS - Better Performance | Energy Systems">
              <a:extLst>
                <a:ext uri="{FF2B5EF4-FFF2-40B4-BE49-F238E27FC236}">
                  <a16:creationId xmlns:a16="http://schemas.microsoft.com/office/drawing/2014/main" id="{C95A2931-35CA-D807-EFA1-D4C6481D94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5324"/>
            <a:stretch/>
          </p:blipFill>
          <p:spPr bwMode="auto">
            <a:xfrm>
              <a:off x="6874377" y="4169102"/>
              <a:ext cx="2269423" cy="13400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B960C00-0ECA-D13B-3C0F-CE854EB3727D}"/>
                </a:ext>
              </a:extLst>
            </p:cNvPr>
            <p:cNvSpPr txBox="1"/>
            <p:nvPr/>
          </p:nvSpPr>
          <p:spPr>
            <a:xfrm>
              <a:off x="4368088" y="4254995"/>
              <a:ext cx="3058337" cy="1569660"/>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en-IN" sz="1600"/>
                <a:t>Industrial heating</a:t>
              </a:r>
            </a:p>
            <a:p>
              <a:pPr marL="285750" indent="-285750">
                <a:buFont typeface="Wingdings" panose="05000000000000000000" pitchFamily="2" charset="2"/>
                <a:buChar char="q"/>
              </a:pPr>
              <a:r>
                <a:rPr lang="en-IN" sz="1600"/>
                <a:t>Brick Kilns</a:t>
              </a:r>
            </a:p>
            <a:p>
              <a:pPr marL="285750" indent="-285750">
                <a:buFont typeface="Wingdings" panose="05000000000000000000" pitchFamily="2" charset="2"/>
                <a:buChar char="q"/>
              </a:pPr>
              <a:r>
                <a:rPr lang="en-IN" sz="1600"/>
                <a:t>Pulp &amp; paper Industries</a:t>
              </a:r>
            </a:p>
            <a:p>
              <a:pPr marL="285750" indent="-285750">
                <a:buFont typeface="Wingdings" panose="05000000000000000000" pitchFamily="2" charset="2"/>
                <a:buChar char="q"/>
              </a:pPr>
              <a:r>
                <a:rPr lang="en-IN" sz="1600"/>
                <a:t>Small-scale textiles and glass manufacturers</a:t>
              </a:r>
            </a:p>
            <a:p>
              <a:pPr marL="285750" indent="-285750">
                <a:buFont typeface="Wingdings" panose="05000000000000000000" pitchFamily="2" charset="2"/>
                <a:buChar char="q"/>
              </a:pPr>
              <a:endParaRPr lang="en-IN" sz="1600">
                <a:cs typeface="Arial"/>
              </a:endParaRPr>
            </a:p>
          </p:txBody>
        </p:sp>
      </p:grpSp>
      <p:sp>
        <p:nvSpPr>
          <p:cNvPr id="10" name="Date Placeholder 9">
            <a:extLst>
              <a:ext uri="{FF2B5EF4-FFF2-40B4-BE49-F238E27FC236}">
                <a16:creationId xmlns:a16="http://schemas.microsoft.com/office/drawing/2014/main" id="{9F8FCD31-9A53-264B-619A-78311FD1D609}"/>
              </a:ext>
            </a:extLst>
          </p:cNvPr>
          <p:cNvSpPr>
            <a:spLocks noGrp="1"/>
          </p:cNvSpPr>
          <p:nvPr>
            <p:ph type="dt" sz="half" idx="10"/>
          </p:nvPr>
        </p:nvSpPr>
        <p:spPr/>
        <p:txBody>
          <a:bodyPr/>
          <a:lstStyle/>
          <a:p>
            <a:r>
              <a:rPr lang="en-US"/>
              <a:t>10/9/2023</a:t>
            </a:r>
          </a:p>
        </p:txBody>
      </p:sp>
      <p:sp>
        <p:nvSpPr>
          <p:cNvPr id="11" name="Slide Number Placeholder 10">
            <a:extLst>
              <a:ext uri="{FF2B5EF4-FFF2-40B4-BE49-F238E27FC236}">
                <a16:creationId xmlns:a16="http://schemas.microsoft.com/office/drawing/2014/main" id="{FE42B7BE-4449-3BB7-69A4-21BD9D1FF1CC}"/>
              </a:ext>
            </a:extLst>
          </p:cNvPr>
          <p:cNvSpPr>
            <a:spLocks noGrp="1"/>
          </p:cNvSpPr>
          <p:nvPr>
            <p:ph type="sldNum" sz="quarter" idx="12"/>
          </p:nvPr>
        </p:nvSpPr>
        <p:spPr/>
        <p:txBody>
          <a:bodyPr/>
          <a:lstStyle/>
          <a:p>
            <a:fld id="{3BD29BA5-4D91-4428-9154-B727B9C83D84}" type="slidenum">
              <a:rPr lang="en-US" smtClean="0"/>
              <a:pPr/>
              <a:t>2</a:t>
            </a:fld>
            <a:endParaRPr lang="en-US"/>
          </a:p>
        </p:txBody>
      </p:sp>
      <p:sp>
        <p:nvSpPr>
          <p:cNvPr id="12" name="Footer Placeholder 11">
            <a:extLst>
              <a:ext uri="{FF2B5EF4-FFF2-40B4-BE49-F238E27FC236}">
                <a16:creationId xmlns:a16="http://schemas.microsoft.com/office/drawing/2014/main" id="{8B26CBCD-D88F-B013-94A1-80A8B314DC96}"/>
              </a:ext>
            </a:extLst>
          </p:cNvPr>
          <p:cNvSpPr>
            <a:spLocks noGrp="1"/>
          </p:cNvSpPr>
          <p:nvPr>
            <p:ph type="ftr" sz="quarter" idx="11"/>
          </p:nvPr>
        </p:nvSpPr>
        <p:spPr/>
        <p:txBody>
          <a:bodyPr/>
          <a:lstStyle/>
          <a:p>
            <a:r>
              <a:rPr lang="en-US"/>
              <a:t>BTP Mid Term Presentation</a:t>
            </a:r>
          </a:p>
        </p:txBody>
      </p:sp>
      <p:grpSp>
        <p:nvGrpSpPr>
          <p:cNvPr id="20" name="Group 19">
            <a:extLst>
              <a:ext uri="{FF2B5EF4-FFF2-40B4-BE49-F238E27FC236}">
                <a16:creationId xmlns:a16="http://schemas.microsoft.com/office/drawing/2014/main" id="{653F4DD2-8D71-7158-7A82-BE0198B20F9F}"/>
              </a:ext>
            </a:extLst>
          </p:cNvPr>
          <p:cNvGrpSpPr/>
          <p:nvPr/>
        </p:nvGrpSpPr>
        <p:grpSpPr>
          <a:xfrm>
            <a:off x="263913" y="4282162"/>
            <a:ext cx="4485434" cy="1908000"/>
            <a:chOff x="263913" y="4269988"/>
            <a:chExt cx="4485434" cy="1908000"/>
          </a:xfrm>
        </p:grpSpPr>
        <p:sp>
          <p:nvSpPr>
            <p:cNvPr id="3" name="TextBox 2">
              <a:extLst>
                <a:ext uri="{FF2B5EF4-FFF2-40B4-BE49-F238E27FC236}">
                  <a16:creationId xmlns:a16="http://schemas.microsoft.com/office/drawing/2014/main" id="{9E52C0E6-D8A6-A43F-F104-72DF5AC96E9C}"/>
                </a:ext>
              </a:extLst>
            </p:cNvPr>
            <p:cNvSpPr txBox="1"/>
            <p:nvPr/>
          </p:nvSpPr>
          <p:spPr>
            <a:xfrm>
              <a:off x="2190525" y="4918768"/>
              <a:ext cx="2558822" cy="86177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en-IN" sz="1600"/>
                <a:t>Used by Bhakti Vedanta club for Prasadam cooking</a:t>
              </a:r>
              <a:r>
                <a:rPr lang="en-IN"/>
                <a:t>.</a:t>
              </a:r>
            </a:p>
          </p:txBody>
        </p:sp>
        <p:pic>
          <p:nvPicPr>
            <p:cNvPr id="19" name="WhatsApp Video 2023-10-08 at 15.39.46">
              <a:hlinkClick r:id="" action="ppaction://media"/>
              <a:extLst>
                <a:ext uri="{FF2B5EF4-FFF2-40B4-BE49-F238E27FC236}">
                  <a16:creationId xmlns:a16="http://schemas.microsoft.com/office/drawing/2014/main" id="{7F30FBD7-8E21-7375-02FF-B747F8C30A7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63913" y="4269988"/>
              <a:ext cx="1773530" cy="1908000"/>
            </a:xfrm>
            <a:prstGeom prst="rect">
              <a:avLst/>
            </a:prstGeom>
          </p:spPr>
        </p:pic>
      </p:grpSp>
      <p:sp>
        <p:nvSpPr>
          <p:cNvPr id="18" name="TextBox 17">
            <a:extLst>
              <a:ext uri="{FF2B5EF4-FFF2-40B4-BE49-F238E27FC236}">
                <a16:creationId xmlns:a16="http://schemas.microsoft.com/office/drawing/2014/main" id="{218A1E3E-F61F-DF23-5717-AD51958ED371}"/>
              </a:ext>
            </a:extLst>
          </p:cNvPr>
          <p:cNvSpPr txBox="1"/>
          <p:nvPr/>
        </p:nvSpPr>
        <p:spPr>
          <a:xfrm>
            <a:off x="7932498" y="6040863"/>
            <a:ext cx="1165704" cy="246221"/>
          </a:xfrm>
          <a:prstGeom prst="rect">
            <a:avLst/>
          </a:prstGeom>
          <a:noFill/>
        </p:spPr>
        <p:txBody>
          <a:bodyPr wrap="none" rtlCol="0">
            <a:spAutoFit/>
          </a:bodyPr>
          <a:lstStyle/>
          <a:p>
            <a:r>
              <a:rPr lang="en-US" sz="1000" b="1" dirty="0">
                <a:solidFill>
                  <a:srgbClr val="0070C0"/>
                </a:solidFill>
                <a:latin typeface="Arial" pitchFamily="34" charset="0"/>
                <a:cs typeface="Arial" pitchFamily="34" charset="0"/>
              </a:rPr>
              <a:t>Source: Internet</a:t>
            </a:r>
          </a:p>
        </p:txBody>
      </p:sp>
    </p:spTree>
    <p:extLst>
      <p:ext uri="{BB962C8B-B14F-4D97-AF65-F5344CB8AC3E}">
        <p14:creationId xmlns:p14="http://schemas.microsoft.com/office/powerpoint/2010/main" val="360174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164FD2-A28F-A04D-35EB-159F5273E7F7}"/>
              </a:ext>
            </a:extLst>
          </p:cNvPr>
          <p:cNvSpPr/>
          <p:nvPr/>
        </p:nvSpPr>
        <p:spPr>
          <a:xfrm>
            <a:off x="5356271" y="2236516"/>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TextBox 66">
            <a:extLst>
              <a:ext uri="{FF2B5EF4-FFF2-40B4-BE49-F238E27FC236}">
                <a16:creationId xmlns:a16="http://schemas.microsoft.com/office/drawing/2014/main" id="{86AF02A9-2826-1B3F-E799-D1E3536AB67D}"/>
              </a:ext>
            </a:extLst>
          </p:cNvPr>
          <p:cNvSpPr txBox="1"/>
          <p:nvPr/>
        </p:nvSpPr>
        <p:spPr>
          <a:xfrm>
            <a:off x="1" y="896210"/>
            <a:ext cx="9143999" cy="369332"/>
          </a:xfrm>
          <a:prstGeom prst="rect">
            <a:avLst/>
          </a:prstGeom>
          <a:noFill/>
        </p:spPr>
        <p:txBody>
          <a:bodyPr wrap="square">
            <a:spAutoFit/>
          </a:bodyPr>
          <a:lstStyle/>
          <a:p>
            <a:pPr algn="ctr"/>
            <a:r>
              <a:rPr lang="en-IN" b="1" u="sng" dirty="0">
                <a:solidFill>
                  <a:srgbClr val="C00000"/>
                </a:solidFill>
              </a:rPr>
              <a:t>Design of Shell &amp; Tube Heat Exchanger</a:t>
            </a:r>
          </a:p>
        </p:txBody>
      </p:sp>
      <p:grpSp>
        <p:nvGrpSpPr>
          <p:cNvPr id="68" name="Group 67">
            <a:extLst>
              <a:ext uri="{FF2B5EF4-FFF2-40B4-BE49-F238E27FC236}">
                <a16:creationId xmlns:a16="http://schemas.microsoft.com/office/drawing/2014/main" id="{69594F22-0B9E-EFD6-25BD-EE577D3E8BAD}"/>
              </a:ext>
            </a:extLst>
          </p:cNvPr>
          <p:cNvGrpSpPr/>
          <p:nvPr/>
        </p:nvGrpSpPr>
        <p:grpSpPr>
          <a:xfrm>
            <a:off x="81601" y="1499111"/>
            <a:ext cx="5274671" cy="2146770"/>
            <a:chOff x="-20559" y="855815"/>
            <a:chExt cx="7032895" cy="2862359"/>
          </a:xfrm>
        </p:grpSpPr>
        <p:sp>
          <p:nvSpPr>
            <p:cNvPr id="69" name="TextBox 68">
              <a:extLst>
                <a:ext uri="{FF2B5EF4-FFF2-40B4-BE49-F238E27FC236}">
                  <a16:creationId xmlns:a16="http://schemas.microsoft.com/office/drawing/2014/main" id="{3C3C436D-2424-DF77-4969-7E5B63A22C94}"/>
                </a:ext>
              </a:extLst>
            </p:cNvPr>
            <p:cNvSpPr txBox="1"/>
            <p:nvPr/>
          </p:nvSpPr>
          <p:spPr>
            <a:xfrm>
              <a:off x="-20559" y="855815"/>
              <a:ext cx="6360288" cy="539208"/>
            </a:xfrm>
            <a:prstGeom prst="rect">
              <a:avLst/>
            </a:prstGeom>
            <a:noFill/>
          </p:spPr>
          <p:txBody>
            <a:bodyPr wrap="square">
              <a:spAutoFit/>
            </a:bodyPr>
            <a:lstStyle/>
            <a:p>
              <a:pPr marL="257175" indent="-257175">
                <a:lnSpc>
                  <a:spcPct val="200000"/>
                </a:lnSpc>
                <a:buFont typeface="+mj-lt"/>
                <a:buAutoNum type="arabicPeriod"/>
              </a:pPr>
              <a:r>
                <a:rPr lang="en-US" sz="1200" b="1" dirty="0">
                  <a:latin typeface="Arial" panose="020B0604020202020204" pitchFamily="34" charset="0"/>
                  <a:cs typeface="Arial" panose="020B0604020202020204" pitchFamily="34" charset="0"/>
                </a:rPr>
                <a:t>Calculation for Mass Flow Rate of Flue Gas</a:t>
              </a:r>
            </a:p>
          </p:txBody>
        </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23DD8AD4-0A67-6C03-1FDF-FA2F6C34F6D8}"/>
                    </a:ext>
                  </a:extLst>
                </p:cNvPr>
                <p:cNvSpPr/>
                <p:nvPr/>
              </p:nvSpPr>
              <p:spPr>
                <a:xfrm>
                  <a:off x="1435058" y="2475483"/>
                  <a:ext cx="1856492" cy="537669"/>
                </a:xfrm>
                <a:prstGeom prst="rect">
                  <a:avLst/>
                </a:prstGeom>
              </p:spPr>
              <p:txBody>
                <a:bodyPr wrap="none">
                  <a:spAutoFit/>
                </a:bodyPr>
                <a:lstStyle/>
                <a:p>
                  <a14:m>
                    <m:oMath xmlns:m="http://schemas.openxmlformats.org/officeDocument/2006/math">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m:rPr>
                                  <m:sty m:val="p"/>
                                </m:rPr>
                                <a:rPr lang="en-US" sz="1350">
                                  <a:latin typeface="Cambria Math" panose="02040503050406030204" pitchFamily="18" charset="0"/>
                                </a:rPr>
                                <m:t>m</m:t>
                              </m:r>
                            </m:e>
                          </m:acc>
                        </m:e>
                        <m:sub>
                          <m:r>
                            <m:rPr>
                              <m:sty m:val="p"/>
                            </m:rPr>
                            <a:rPr lang="en-US" sz="1350">
                              <a:latin typeface="Cambria Math" panose="02040503050406030204" pitchFamily="18" charset="0"/>
                            </a:rPr>
                            <m:t>PG</m:t>
                          </m:r>
                        </m:sub>
                      </m:sSub>
                      <m:r>
                        <a:rPr lang="en-US" sz="1350">
                          <a:latin typeface="Cambria Math" panose="02040503050406030204" pitchFamily="18" charset="0"/>
                          <a:ea typeface="Cambria Math" panose="02040503050406030204" pitchFamily="18" charset="0"/>
                        </a:rPr>
                        <m:t>≈</m:t>
                      </m:r>
                    </m:oMath>
                  </a14:m>
                  <a:r>
                    <a:rPr lang="en-US" sz="1350" dirty="0"/>
                    <a:t> </a:t>
                  </a:r>
                  <a14:m>
                    <m:oMath xmlns:m="http://schemas.openxmlformats.org/officeDocument/2006/math">
                      <m:r>
                        <a:rPr lang="en-US" sz="1350">
                          <a:latin typeface="Cambria Math" panose="02040503050406030204" pitchFamily="18" charset="0"/>
                        </a:rPr>
                        <m:t>2.14</m:t>
                      </m:r>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m:rPr>
                                  <m:sty m:val="p"/>
                                </m:rPr>
                                <a:rPr lang="en-US" sz="1350">
                                  <a:latin typeface="Cambria Math" panose="02040503050406030204" pitchFamily="18" charset="0"/>
                                </a:rPr>
                                <m:t>kg</m:t>
                              </m:r>
                            </m:num>
                            <m:den>
                              <m:r>
                                <m:rPr>
                                  <m:sty m:val="p"/>
                                </m:rPr>
                                <a:rPr lang="en-US" sz="1350">
                                  <a:latin typeface="Cambria Math" panose="02040503050406030204" pitchFamily="18" charset="0"/>
                                </a:rPr>
                                <m:t>hr</m:t>
                              </m:r>
                            </m:den>
                          </m:f>
                        </m:e>
                      </m:d>
                    </m:oMath>
                  </a14:m>
                  <a:endParaRPr lang="en-US" sz="1350" dirty="0"/>
                </a:p>
              </p:txBody>
            </p:sp>
          </mc:Choice>
          <mc:Fallback xmlns="">
            <p:sp>
              <p:nvSpPr>
                <p:cNvPr id="70" name="Rectangle 69">
                  <a:extLst>
                    <a:ext uri="{FF2B5EF4-FFF2-40B4-BE49-F238E27FC236}">
                      <a16:creationId xmlns:a16="http://schemas.microsoft.com/office/drawing/2014/main" id="{23DD8AD4-0A67-6C03-1FDF-FA2F6C34F6D8}"/>
                    </a:ext>
                  </a:extLst>
                </p:cNvPr>
                <p:cNvSpPr>
                  <a:spLocks noRot="1" noChangeAspect="1" noMove="1" noResize="1" noEditPoints="1" noAdjustHandles="1" noChangeArrowheads="1" noChangeShapeType="1" noTextEdit="1"/>
                </p:cNvSpPr>
                <p:nvPr/>
              </p:nvSpPr>
              <p:spPr>
                <a:xfrm>
                  <a:off x="1435058" y="2475483"/>
                  <a:ext cx="1856492" cy="53766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75FFC4F-2FBA-B2C8-6C8E-821F4614643C}"/>
                    </a:ext>
                  </a:extLst>
                </p:cNvPr>
                <p:cNvSpPr txBox="1"/>
                <p:nvPr/>
              </p:nvSpPr>
              <p:spPr>
                <a:xfrm>
                  <a:off x="46353" y="3272582"/>
                  <a:ext cx="4775055" cy="445592"/>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Mass Flow Rate of Flue Gas </a:t>
                  </a:r>
                  <a14:m>
                    <m:oMath xmlns:m="http://schemas.openxmlformats.org/officeDocument/2006/math">
                      <m:r>
                        <a:rPr lang="en-US" sz="1050" b="1">
                          <a:latin typeface="Cambria Math" panose="02040503050406030204" pitchFamily="18" charset="0"/>
                          <a:ea typeface="Cambria Math" panose="02040503050406030204" pitchFamily="18" charset="0"/>
                        </a:rPr>
                        <m:t>≈</m:t>
                      </m:r>
                    </m:oMath>
                  </a14:m>
                  <a:r>
                    <a:rPr lang="en-US" sz="1050" b="1" dirty="0"/>
                    <a:t> </a:t>
                  </a:r>
                  <a14:m>
                    <m:oMath xmlns:m="http://schemas.openxmlformats.org/officeDocument/2006/math">
                      <m:r>
                        <a:rPr lang="en-US" sz="1050" b="1">
                          <a:latin typeface="Cambria Math" panose="02040503050406030204" pitchFamily="18" charset="0"/>
                        </a:rPr>
                        <m:t>𝟐</m:t>
                      </m:r>
                      <m:r>
                        <a:rPr lang="en-US" sz="1050" b="1">
                          <a:latin typeface="Cambria Math" panose="02040503050406030204" pitchFamily="18" charset="0"/>
                        </a:rPr>
                        <m:t>.</m:t>
                      </m:r>
                      <m:r>
                        <a:rPr lang="en-US" sz="1050" b="1">
                          <a:latin typeface="Cambria Math" panose="02040503050406030204" pitchFamily="18" charset="0"/>
                        </a:rPr>
                        <m:t>𝟏𝟒</m:t>
                      </m:r>
                      <m:r>
                        <a:rPr lang="en-US" sz="1050" b="1">
                          <a:latin typeface="Cambria Math" panose="02040503050406030204" pitchFamily="18" charset="0"/>
                        </a:rPr>
                        <m:t>+</m:t>
                      </m:r>
                      <m:r>
                        <a:rPr lang="en-US" sz="1050" b="1">
                          <a:latin typeface="Cambria Math" panose="02040503050406030204" pitchFamily="18" charset="0"/>
                        </a:rPr>
                        <m:t>𝟐</m:t>
                      </m:r>
                      <m:r>
                        <a:rPr lang="en-US" sz="1050" b="1">
                          <a:latin typeface="Cambria Math" panose="02040503050406030204" pitchFamily="18" charset="0"/>
                        </a:rPr>
                        <m:t>.</m:t>
                      </m:r>
                      <m:r>
                        <a:rPr lang="en-US" sz="1050" b="1">
                          <a:latin typeface="Cambria Math" panose="02040503050406030204" pitchFamily="18" charset="0"/>
                        </a:rPr>
                        <m:t>𝟔</m:t>
                      </m:r>
                      <m:r>
                        <a:rPr lang="en-US" sz="1050" b="1">
                          <a:latin typeface="Cambria Math" panose="02040503050406030204" pitchFamily="18" charset="0"/>
                        </a:rPr>
                        <m:t>=</m:t>
                      </m:r>
                      <m:r>
                        <a:rPr lang="en-US" sz="1050" b="1">
                          <a:latin typeface="Cambria Math" panose="02040503050406030204" pitchFamily="18" charset="0"/>
                        </a:rPr>
                        <m:t>𝟒</m:t>
                      </m:r>
                      <m:r>
                        <a:rPr lang="en-US" sz="1050" b="1">
                          <a:latin typeface="Cambria Math" panose="02040503050406030204" pitchFamily="18" charset="0"/>
                        </a:rPr>
                        <m:t>.</m:t>
                      </m:r>
                      <m:r>
                        <a:rPr lang="en-US" sz="1050" b="1">
                          <a:latin typeface="Cambria Math" panose="02040503050406030204" pitchFamily="18" charset="0"/>
                        </a:rPr>
                        <m:t>𝟕𝟒</m:t>
                      </m:r>
                      <m:d>
                        <m:dPr>
                          <m:ctrlPr>
                            <a:rPr lang="en-US" sz="1050" b="1" i="1">
                              <a:latin typeface="Cambria Math" panose="02040503050406030204" pitchFamily="18" charset="0"/>
                            </a:rPr>
                          </m:ctrlPr>
                        </m:dPr>
                        <m:e>
                          <m:f>
                            <m:fPr>
                              <m:ctrlPr>
                                <a:rPr lang="en-US" sz="1050" b="1" i="1">
                                  <a:latin typeface="Cambria Math" panose="02040503050406030204" pitchFamily="18" charset="0"/>
                                </a:rPr>
                              </m:ctrlPr>
                            </m:fPr>
                            <m:num>
                              <m:r>
                                <a:rPr lang="en-US" sz="1050" b="1">
                                  <a:latin typeface="Cambria Math" panose="02040503050406030204" pitchFamily="18" charset="0"/>
                                </a:rPr>
                                <m:t>𝐤𝐠</m:t>
                              </m:r>
                            </m:num>
                            <m:den>
                              <m:r>
                                <a:rPr lang="en-US" sz="1050" b="1">
                                  <a:latin typeface="Cambria Math" panose="02040503050406030204" pitchFamily="18" charset="0"/>
                                </a:rPr>
                                <m:t>𝐡𝐫</m:t>
                              </m:r>
                            </m:den>
                          </m:f>
                        </m:e>
                      </m:d>
                    </m:oMath>
                  </a14:m>
                  <a:r>
                    <a:rPr lang="en-US" sz="1050" b="1" dirty="0">
                      <a:latin typeface="Arial" panose="020B0604020202020204" pitchFamily="34" charset="0"/>
                      <a:cs typeface="Arial" panose="020B0604020202020204" pitchFamily="34" charset="0"/>
                    </a:rPr>
                    <a:t> </a:t>
                  </a:r>
                </a:p>
              </p:txBody>
            </p:sp>
          </mc:Choice>
          <mc:Fallback xmlns="">
            <p:sp>
              <p:nvSpPr>
                <p:cNvPr id="71" name="TextBox 70">
                  <a:extLst>
                    <a:ext uri="{FF2B5EF4-FFF2-40B4-BE49-F238E27FC236}">
                      <a16:creationId xmlns:a16="http://schemas.microsoft.com/office/drawing/2014/main" id="{D75FFC4F-2FBA-B2C8-6C8E-821F4614643C}"/>
                    </a:ext>
                  </a:extLst>
                </p:cNvPr>
                <p:cNvSpPr txBox="1">
                  <a:spLocks noRot="1" noChangeAspect="1" noMove="1" noResize="1" noEditPoints="1" noAdjustHandles="1" noChangeArrowheads="1" noChangeShapeType="1" noTextEdit="1"/>
                </p:cNvSpPr>
                <p:nvPr/>
              </p:nvSpPr>
              <p:spPr>
                <a:xfrm>
                  <a:off x="46353" y="3272582"/>
                  <a:ext cx="4775055" cy="4455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8A13651-8C6D-CE6C-C085-5DBBADC63C0B}"/>
                    </a:ext>
                  </a:extLst>
                </p:cNvPr>
                <p:cNvSpPr txBox="1"/>
                <p:nvPr/>
              </p:nvSpPr>
              <p:spPr>
                <a:xfrm>
                  <a:off x="1164" y="2866061"/>
                  <a:ext cx="7011172" cy="445592"/>
                </a:xfrm>
                <a:prstGeom prst="rect">
                  <a:avLst/>
                </a:prstGeom>
                <a:noFill/>
              </p:spPr>
              <p:txBody>
                <a:bodyPr wrap="square" rtlCol="0">
                  <a:spAutoFit/>
                </a:bodyPr>
                <a:lstStyle/>
                <a:p>
                  <a14:m>
                    <m:oMath xmlns:m="http://schemas.openxmlformats.org/officeDocument/2006/math">
                      <m:sSub>
                        <m:sSubPr>
                          <m:ctrlPr>
                            <a:rPr lang="en-US" sz="1050" i="1">
                              <a:latin typeface="Cambria Math" panose="02040503050406030204" pitchFamily="18" charset="0"/>
                            </a:rPr>
                          </m:ctrlPr>
                        </m:sSubPr>
                        <m:e>
                          <m:acc>
                            <m:accPr>
                              <m:chr m:val="̇"/>
                              <m:ctrlPr>
                                <a:rPr lang="en-US" sz="1050" i="1">
                                  <a:latin typeface="Cambria Math" panose="02040503050406030204" pitchFamily="18" charset="0"/>
                                </a:rPr>
                              </m:ctrlPr>
                            </m:accPr>
                            <m:e>
                              <m:r>
                                <m:rPr>
                                  <m:sty m:val="p"/>
                                </m:rPr>
                                <a:rPr lang="en-US" sz="1050">
                                  <a:latin typeface="Cambria Math" panose="02040503050406030204" pitchFamily="18" charset="0"/>
                                </a:rPr>
                                <m:t>m</m:t>
                              </m:r>
                            </m:e>
                          </m:acc>
                        </m:e>
                        <m:sub>
                          <m:r>
                            <m:rPr>
                              <m:sty m:val="p"/>
                            </m:rPr>
                            <a:rPr lang="en-US" sz="1050">
                              <a:latin typeface="Cambria Math" panose="02040503050406030204" pitchFamily="18" charset="0"/>
                            </a:rPr>
                            <m:t>PG</m:t>
                          </m:r>
                        </m:sub>
                      </m:sSub>
                      <m:r>
                        <a:rPr lang="en-US" sz="1050">
                          <a:latin typeface="Cambria Math" panose="02040503050406030204" pitchFamily="18" charset="0"/>
                          <a:ea typeface="Cambria Math" panose="02040503050406030204" pitchFamily="18" charset="0"/>
                        </a:rPr>
                        <m:t>≈</m:t>
                      </m:r>
                    </m:oMath>
                  </a14:m>
                  <a:r>
                    <a:rPr lang="en-US" sz="1050" dirty="0"/>
                    <a:t> </a:t>
                  </a:r>
                  <a14:m>
                    <m:oMath xmlns:m="http://schemas.openxmlformats.org/officeDocument/2006/math">
                      <m:r>
                        <a:rPr lang="en-US" sz="1050">
                          <a:latin typeface="Cambria Math" panose="02040503050406030204" pitchFamily="18" charset="0"/>
                        </a:rPr>
                        <m:t>2.14</m:t>
                      </m:r>
                      <m:r>
                        <a:rPr lang="en-IN" sz="1050">
                          <a:latin typeface="Cambria Math" panose="02040503050406030204" pitchFamily="18" charset="0"/>
                        </a:rPr>
                        <m:t>,  </m:t>
                      </m:r>
                      <m:d>
                        <m:dPr>
                          <m:ctrlPr>
                            <a:rPr lang="en-US" sz="1050" i="1">
                              <a:latin typeface="Cambria Math" panose="02040503050406030204" pitchFamily="18" charset="0"/>
                            </a:rPr>
                          </m:ctrlPr>
                        </m:dPr>
                        <m:e>
                          <m:f>
                            <m:fPr>
                              <m:ctrlPr>
                                <a:rPr lang="en-US" sz="1050" i="1">
                                  <a:latin typeface="Cambria Math" panose="02040503050406030204" pitchFamily="18" charset="0"/>
                                </a:rPr>
                              </m:ctrlPr>
                            </m:fPr>
                            <m:num>
                              <m:r>
                                <m:rPr>
                                  <m:sty m:val="p"/>
                                </m:rPr>
                                <a:rPr lang="en-US" sz="1050">
                                  <a:latin typeface="Cambria Math" panose="02040503050406030204" pitchFamily="18" charset="0"/>
                                </a:rPr>
                                <m:t>kg</m:t>
                              </m:r>
                            </m:num>
                            <m:den>
                              <m:r>
                                <m:rPr>
                                  <m:sty m:val="p"/>
                                </m:rPr>
                                <a:rPr lang="en-US" sz="1050">
                                  <a:latin typeface="Cambria Math" panose="02040503050406030204" pitchFamily="18" charset="0"/>
                                </a:rPr>
                                <m:t>hr</m:t>
                              </m:r>
                            </m:den>
                          </m:f>
                        </m:e>
                      </m:d>
                    </m:oMath>
                  </a14:m>
                  <a:r>
                    <a:rPr lang="en-US" sz="1050" dirty="0">
                      <a:latin typeface="Arial" panose="020B0604020202020204" pitchFamily="34" charset="0"/>
                      <a:cs typeface="Arial" panose="020B0604020202020204" pitchFamily="34" charset="0"/>
                    </a:rPr>
                    <a:t>   PG requires </a:t>
                  </a:r>
                  <a14:m>
                    <m:oMath xmlns:m="http://schemas.openxmlformats.org/officeDocument/2006/math">
                      <m:r>
                        <a:rPr lang="en-US" sz="1050" dirty="0">
                          <a:latin typeface="Cambria Math" panose="02040503050406030204" pitchFamily="18" charset="0"/>
                        </a:rPr>
                        <m:t>=</m:t>
                      </m:r>
                      <m:f>
                        <m:fPr>
                          <m:ctrlPr>
                            <a:rPr lang="en-US" sz="1050" i="1" dirty="0">
                              <a:latin typeface="Cambria Math" panose="02040503050406030204" pitchFamily="18" charset="0"/>
                            </a:rPr>
                          </m:ctrlPr>
                        </m:fPr>
                        <m:num>
                          <m:r>
                            <a:rPr lang="en-US" sz="1050" dirty="0">
                              <a:latin typeface="Cambria Math" panose="02040503050406030204" pitchFamily="18" charset="0"/>
                            </a:rPr>
                            <m:t>32</m:t>
                          </m:r>
                        </m:num>
                        <m:den>
                          <m:r>
                            <a:rPr lang="en-US" sz="1050" dirty="0">
                              <a:latin typeface="Cambria Math" panose="02040503050406030204" pitchFamily="18" charset="0"/>
                            </a:rPr>
                            <m:t>26.3</m:t>
                          </m:r>
                        </m:den>
                      </m:f>
                      <m:r>
                        <a:rPr lang="en-US" sz="1050" dirty="0">
                          <a:latin typeface="Cambria Math" panose="02040503050406030204" pitchFamily="18" charset="0"/>
                          <a:ea typeface="Cambria Math" panose="02040503050406030204" pitchFamily="18" charset="0"/>
                        </a:rPr>
                        <m:t>×2.14=</m:t>
                      </m:r>
                    </m:oMath>
                  </a14:m>
                  <a:r>
                    <a:rPr lang="en-US" sz="1050" dirty="0">
                      <a:latin typeface="Arial" panose="020B0604020202020204" pitchFamily="34" charset="0"/>
                      <a:cs typeface="Arial" panose="020B0604020202020204" pitchFamily="34" charset="0"/>
                    </a:rPr>
                    <a:t> 2.6 </a:t>
                  </a:r>
                  <a14:m>
                    <m:oMath xmlns:m="http://schemas.openxmlformats.org/officeDocument/2006/math">
                      <m:d>
                        <m:dPr>
                          <m:ctrlPr>
                            <a:rPr lang="en-US" sz="1050" i="1">
                              <a:latin typeface="Cambria Math" panose="02040503050406030204" pitchFamily="18" charset="0"/>
                            </a:rPr>
                          </m:ctrlPr>
                        </m:dPr>
                        <m:e>
                          <m:f>
                            <m:fPr>
                              <m:ctrlPr>
                                <a:rPr lang="en-US" sz="1050" i="1">
                                  <a:latin typeface="Cambria Math" panose="02040503050406030204" pitchFamily="18" charset="0"/>
                                </a:rPr>
                              </m:ctrlPr>
                            </m:fPr>
                            <m:num>
                              <m:r>
                                <m:rPr>
                                  <m:sty m:val="p"/>
                                </m:rPr>
                                <a:rPr lang="en-US" sz="1050">
                                  <a:latin typeface="Cambria Math" panose="02040503050406030204" pitchFamily="18" charset="0"/>
                                </a:rPr>
                                <m:t>kg</m:t>
                              </m:r>
                            </m:num>
                            <m:den>
                              <m:r>
                                <m:rPr>
                                  <m:sty m:val="p"/>
                                </m:rPr>
                                <a:rPr lang="en-US" sz="1050">
                                  <a:latin typeface="Cambria Math" panose="02040503050406030204" pitchFamily="18" charset="0"/>
                                </a:rPr>
                                <m:t>hr</m:t>
                              </m:r>
                            </m:den>
                          </m:f>
                        </m:e>
                      </m:d>
                    </m:oMath>
                  </a14:m>
                  <a:r>
                    <a:rPr lang="en-US" sz="1050" dirty="0">
                      <a:latin typeface="Arial" panose="020B0604020202020204" pitchFamily="34" charset="0"/>
                      <a:cs typeface="Arial" panose="020B0604020202020204" pitchFamily="34" charset="0"/>
                    </a:rPr>
                    <a:t> Air</a:t>
                  </a:r>
                </a:p>
              </p:txBody>
            </p:sp>
          </mc:Choice>
          <mc:Fallback xmlns="">
            <p:sp>
              <p:nvSpPr>
                <p:cNvPr id="72" name="TextBox 71">
                  <a:extLst>
                    <a:ext uri="{FF2B5EF4-FFF2-40B4-BE49-F238E27FC236}">
                      <a16:creationId xmlns:a16="http://schemas.microsoft.com/office/drawing/2014/main" id="{C8A13651-8C6D-CE6C-C085-5DBBADC63C0B}"/>
                    </a:ext>
                  </a:extLst>
                </p:cNvPr>
                <p:cNvSpPr txBox="1">
                  <a:spLocks noRot="1" noChangeAspect="1" noMove="1" noResize="1" noEditPoints="1" noAdjustHandles="1" noChangeArrowheads="1" noChangeShapeType="1" noTextEdit="1"/>
                </p:cNvSpPr>
                <p:nvPr/>
              </p:nvSpPr>
              <p:spPr>
                <a:xfrm>
                  <a:off x="1164" y="2866061"/>
                  <a:ext cx="7011172" cy="445592"/>
                </a:xfrm>
                <a:prstGeom prst="rect">
                  <a:avLst/>
                </a:prstGeom>
                <a:blipFill>
                  <a:blip r:embed="rId4"/>
                  <a:stretch>
                    <a:fillRect/>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B6700A25-ECAF-6FD9-8147-EF8FB56C38EE}"/>
              </a:ext>
            </a:extLst>
          </p:cNvPr>
          <p:cNvGrpSpPr/>
          <p:nvPr/>
        </p:nvGrpSpPr>
        <p:grpSpPr>
          <a:xfrm>
            <a:off x="27450" y="3671697"/>
            <a:ext cx="4091169" cy="1190106"/>
            <a:chOff x="0" y="2310597"/>
            <a:chExt cx="5426731" cy="1445398"/>
          </a:xfrm>
        </p:grpSpPr>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98C98C32-0B43-DC39-FF5D-0512E8DEF86F}"/>
                    </a:ext>
                  </a:extLst>
                </p:cNvPr>
                <p:cNvSpPr/>
                <p:nvPr/>
              </p:nvSpPr>
              <p:spPr>
                <a:xfrm>
                  <a:off x="303081" y="2901802"/>
                  <a:ext cx="5123650" cy="537257"/>
                </a:xfrm>
                <a:prstGeom prst="rect">
                  <a:avLst/>
                </a:prstGeom>
              </p:spPr>
              <p:txBody>
                <a:bodyPr wrap="square">
                  <a:spAutoFit/>
                </a:bodyPr>
                <a:lstStyle/>
                <a:p>
                  <a:pPr lvl="0">
                    <a:defRPr/>
                  </a:pPr>
                  <a:endParaRPr lang="en-US" sz="1050" i="1" dirty="0">
                    <a:latin typeface="Cambria Math" panose="02040503050406030204" pitchFamily="18" charset="0"/>
                    <a:ea typeface="Cambria Math" panose="02040503050406030204" pitchFamily="18" charset="0"/>
                    <a:cs typeface="Arial" panose="020B0604020202020204" pitchFamily="34" charset="0"/>
                  </a:endParaRPr>
                </a:p>
                <a:p>
                  <a:pPr lvl="0">
                    <a:defRPr/>
                  </a:pPr>
                  <a14:m>
                    <m:oMathPara xmlns:m="http://schemas.openxmlformats.org/officeDocument/2006/math">
                      <m:oMathParaPr>
                        <m:jc m:val="left"/>
                      </m:oMathParaPr>
                      <m:oMath xmlns:m="http://schemas.openxmlformats.org/officeDocument/2006/math">
                        <m:d>
                          <m:dPr>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050" i="1" dirty="0">
                                    <a:latin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cs typeface="Arial" panose="020B0604020202020204" pitchFamily="34" charset="0"/>
                                  </a:rPr>
                                  <m:t>LCV</m:t>
                                </m:r>
                              </m:e>
                              <m:sub>
                                <m:r>
                                  <m:rPr>
                                    <m:sty m:val="p"/>
                                  </m:rPr>
                                  <a:rPr lang="en-US" sz="1050" dirty="0">
                                    <a:latin typeface="Cambria Math" panose="02040503050406030204" pitchFamily="18" charset="0"/>
                                    <a:cs typeface="Arial" panose="020B0604020202020204" pitchFamily="34" charset="0"/>
                                  </a:rPr>
                                  <m:t>PG</m:t>
                                </m:r>
                              </m:sub>
                            </m:sSub>
                            <m:r>
                              <a:rPr lang="en-US" sz="1050" dirty="0">
                                <a:latin typeface="Cambria Math" panose="02040503050406030204" pitchFamily="18" charset="0"/>
                                <a:cs typeface="Arial" panose="020B0604020202020204" pitchFamily="34" charset="0"/>
                              </a:rPr>
                              <m:t> </m:t>
                            </m:r>
                            <m:r>
                              <a:rPr lang="en-US" sz="1050" dirty="0">
                                <a:latin typeface="Cambria Math" panose="02040503050406030204" pitchFamily="18" charset="0"/>
                                <a:ea typeface="Cambria Math" panose="02040503050406030204" pitchFamily="18" charset="0"/>
                                <a:cs typeface="Arial" panose="020B0604020202020204" pitchFamily="34" charset="0"/>
                              </a:rPr>
                              <m:t>×</m:t>
                            </m:r>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1050" i="1" dirty="0">
                                        <a:latin typeface="Cambria Math" panose="02040503050406030204" pitchFamily="18" charset="0"/>
                                        <a:ea typeface="Cambria Math" panose="02040503050406030204" pitchFamily="18" charset="0"/>
                                        <a:cs typeface="Arial" panose="020B0604020202020204" pitchFamily="34" charset="0"/>
                                      </a:rPr>
                                    </m:ctrlPr>
                                  </m:acc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m</m:t>
                                    </m:r>
                                  </m:e>
                                </m:acc>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PG</m:t>
                                </m:r>
                              </m:sub>
                            </m:sSub>
                          </m:e>
                        </m:d>
                        <m:r>
                          <a:rPr lang="en-US" sz="1050" dirty="0">
                            <a:latin typeface="Cambria Math" panose="02040503050406030204" pitchFamily="18" charset="0"/>
                            <a:ea typeface="Cambria Math" panose="02040503050406030204" pitchFamily="18" charset="0"/>
                            <a:cs typeface="Arial" panose="020B0604020202020204" pitchFamily="34" charset="0"/>
                          </a:rPr>
                          <m:t>×</m:t>
                        </m:r>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η</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burner</m:t>
                            </m:r>
                          </m:sub>
                        </m:sSub>
                        <m:r>
                          <a:rPr lang="en-US" sz="1050" dirty="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1050" i="1" dirty="0">
                                        <a:latin typeface="Cambria Math" panose="02040503050406030204" pitchFamily="18" charset="0"/>
                                        <a:ea typeface="Cambria Math" panose="02040503050406030204" pitchFamily="18" charset="0"/>
                                        <a:cs typeface="Arial" panose="020B0604020202020204" pitchFamily="34" charset="0"/>
                                      </a:rPr>
                                    </m:ctrlPr>
                                  </m:acc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m</m:t>
                                    </m:r>
                                  </m:e>
                                </m:acc>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fG</m:t>
                                </m:r>
                              </m:sub>
                            </m:sSub>
                            <m:r>
                              <a:rPr lang="en-US" sz="1050" dirty="0">
                                <a:latin typeface="Cambria Math" panose="02040503050406030204" pitchFamily="18" charset="0"/>
                                <a:ea typeface="Cambria Math" panose="02040503050406030204" pitchFamily="18" charset="0"/>
                                <a:cs typeface="Arial" panose="020B0604020202020204" pitchFamily="34" charset="0"/>
                              </a:rPr>
                              <m:t>×</m:t>
                            </m:r>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p</m:t>
                                </m:r>
                                <m:r>
                                  <a:rPr lang="en-US" sz="1050" dirty="0">
                                    <a:latin typeface="Cambria Math" panose="02040503050406030204" pitchFamily="18" charset="0"/>
                                    <a:ea typeface="Cambria Math" panose="02040503050406030204" pitchFamily="18" charset="0"/>
                                    <a:cs typeface="Arial" panose="020B0604020202020204" pitchFamily="34" charset="0"/>
                                  </a:rPr>
                                  <m:t>,</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fg</m:t>
                                </m:r>
                              </m:sub>
                            </m:sSub>
                            <m:r>
                              <a:rPr lang="en-US" sz="1050" dirty="0">
                                <a:latin typeface="Cambria Math" panose="02040503050406030204" pitchFamily="18" charset="0"/>
                                <a:ea typeface="Cambria Math" panose="02040503050406030204" pitchFamily="18" charset="0"/>
                                <a:cs typeface="Arial" panose="020B0604020202020204" pitchFamily="34" charset="0"/>
                              </a:rPr>
                              <m:t>×</m:t>
                            </m:r>
                            <m:d>
                              <m:dPr>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T</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ad</m:t>
                                    </m:r>
                                    <m:r>
                                      <a:rPr lang="en-US" sz="1050" dirty="0">
                                        <a:latin typeface="Cambria Math" panose="02040503050406030204" pitchFamily="18" charset="0"/>
                                        <a:ea typeface="Cambria Math" panose="02040503050406030204" pitchFamily="18" charset="0"/>
                                        <a:cs typeface="Arial" panose="020B0604020202020204" pitchFamily="34" charset="0"/>
                                      </a:rPr>
                                      <m:t>, </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fg</m:t>
                                    </m:r>
                                  </m:sub>
                                </m:sSub>
                                <m:r>
                                  <a:rPr lang="en-US" sz="1050" dirty="0">
                                    <a:latin typeface="Cambria Math" panose="02040503050406030204" pitchFamily="18" charset="0"/>
                                    <a:ea typeface="Cambria Math" panose="02040503050406030204" pitchFamily="18" charset="0"/>
                                    <a:cs typeface="Arial" panose="020B0604020202020204" pitchFamily="34" charset="0"/>
                                  </a:rPr>
                                  <m:t>−</m:t>
                                </m:r>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T</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in</m:t>
                                    </m:r>
                                  </m:sub>
                                </m:sSub>
                              </m:e>
                            </m:d>
                          </m:e>
                        </m:d>
                      </m:oMath>
                    </m:oMathPara>
                  </a14:m>
                  <a:endParaRPr lang="en-US" sz="1050" dirty="0">
                    <a:latin typeface="Arial" panose="020B0604020202020204" pitchFamily="34" charset="0"/>
                    <a:cs typeface="Arial" panose="020B0604020202020204" pitchFamily="34" charset="0"/>
                  </a:endParaRPr>
                </a:p>
              </p:txBody>
            </p:sp>
          </mc:Choice>
          <mc:Fallback xmlns="">
            <p:sp>
              <p:nvSpPr>
                <p:cNvPr id="74" name="Rectangle 73">
                  <a:extLst>
                    <a:ext uri="{FF2B5EF4-FFF2-40B4-BE49-F238E27FC236}">
                      <a16:creationId xmlns:a16="http://schemas.microsoft.com/office/drawing/2014/main" id="{98C98C32-0B43-DC39-FF5D-0512E8DEF86F}"/>
                    </a:ext>
                  </a:extLst>
                </p:cNvPr>
                <p:cNvSpPr>
                  <a:spLocks noRot="1" noChangeAspect="1" noMove="1" noResize="1" noEditPoints="1" noAdjustHandles="1" noChangeArrowheads="1" noChangeShapeType="1" noTextEdit="1"/>
                </p:cNvSpPr>
                <p:nvPr/>
              </p:nvSpPr>
              <p:spPr>
                <a:xfrm>
                  <a:off x="303081" y="2901802"/>
                  <a:ext cx="5123650" cy="53725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BF8D1B46-7340-7068-1776-5DB7BC7AA83B}"/>
                    </a:ext>
                  </a:extLst>
                </p:cNvPr>
                <p:cNvSpPr/>
                <p:nvPr/>
              </p:nvSpPr>
              <p:spPr>
                <a:xfrm>
                  <a:off x="294272" y="3428999"/>
                  <a:ext cx="2219325" cy="32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dirty="0">
                                <a:latin typeface="Cambria Math" panose="02040503050406030204" pitchFamily="18" charset="0"/>
                                <a:ea typeface="Cambria Math" panose="02040503050406030204" pitchFamily="18" charset="0"/>
                                <a:cs typeface="Arial" panose="020B0604020202020204" pitchFamily="34" charset="0"/>
                              </a:rPr>
                            </m:ctrlPr>
                          </m:sSubPr>
                          <m:e>
                            <m:r>
                              <a:rPr lang="en-US" sz="1050" b="1" dirty="0">
                                <a:latin typeface="Cambria Math" panose="02040503050406030204" pitchFamily="18" charset="0"/>
                                <a:ea typeface="Cambria Math" panose="02040503050406030204" pitchFamily="18" charset="0"/>
                                <a:cs typeface="Arial" panose="020B0604020202020204" pitchFamily="34" charset="0"/>
                              </a:rPr>
                              <m:t>𝐓</m:t>
                            </m:r>
                          </m:e>
                          <m:sub>
                            <m:r>
                              <a:rPr lang="en-US" sz="1050" b="1" dirty="0">
                                <a:latin typeface="Cambria Math" panose="02040503050406030204" pitchFamily="18" charset="0"/>
                                <a:ea typeface="Cambria Math" panose="02040503050406030204" pitchFamily="18" charset="0"/>
                                <a:cs typeface="Arial" panose="020B0604020202020204" pitchFamily="34" charset="0"/>
                              </a:rPr>
                              <m:t>𝐟𝐠</m:t>
                            </m:r>
                          </m:sub>
                        </m:sSub>
                        <m:r>
                          <a:rPr lang="en-US" sz="1050" b="1" dirty="0">
                            <a:latin typeface="Cambria Math" panose="02040503050406030204" pitchFamily="18" charset="0"/>
                            <a:ea typeface="Cambria Math" panose="02040503050406030204" pitchFamily="18" charset="0"/>
                            <a:cs typeface="Arial" panose="020B0604020202020204" pitchFamily="34" charset="0"/>
                          </a:rPr>
                          <m:t>=</m:t>
                        </m:r>
                        <m:r>
                          <a:rPr lang="en-US" sz="1050" b="1" dirty="0">
                            <a:latin typeface="Cambria Math" panose="02040503050406030204" pitchFamily="18" charset="0"/>
                            <a:ea typeface="Cambria Math" panose="02040503050406030204" pitchFamily="18" charset="0"/>
                            <a:cs typeface="Arial" panose="020B0604020202020204" pitchFamily="34" charset="0"/>
                          </a:rPr>
                          <m:t>𝟏𝟓𝟗𝟐</m:t>
                        </m:r>
                        <m:r>
                          <a:rPr lang="en-US" sz="1050" b="1" dirty="0">
                            <a:latin typeface="Cambria Math" panose="02040503050406030204" pitchFamily="18" charset="0"/>
                            <a:ea typeface="Cambria Math" panose="02040503050406030204" pitchFamily="18" charset="0"/>
                            <a:cs typeface="Arial" panose="020B0604020202020204" pitchFamily="34" charset="0"/>
                          </a:rPr>
                          <m:t> ℃≈</m:t>
                        </m:r>
                        <m:r>
                          <a:rPr lang="en-US" sz="1050" b="1" dirty="0">
                            <a:latin typeface="Cambria Math" panose="02040503050406030204" pitchFamily="18" charset="0"/>
                            <a:ea typeface="Cambria Math" panose="02040503050406030204" pitchFamily="18" charset="0"/>
                            <a:cs typeface="Arial" panose="020B0604020202020204" pitchFamily="34" charset="0"/>
                          </a:rPr>
                          <m:t>𝟏𝟔𝟎𝟎</m:t>
                        </m:r>
                        <m:r>
                          <a:rPr lang="en-US" sz="1050" b="1" dirty="0">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1050" b="1" dirty="0"/>
                </a:p>
              </p:txBody>
            </p:sp>
          </mc:Choice>
          <mc:Fallback xmlns="">
            <p:sp>
              <p:nvSpPr>
                <p:cNvPr id="75" name="Rectangle 74">
                  <a:extLst>
                    <a:ext uri="{FF2B5EF4-FFF2-40B4-BE49-F238E27FC236}">
                      <a16:creationId xmlns:a16="http://schemas.microsoft.com/office/drawing/2014/main" id="{BF8D1B46-7340-7068-1776-5DB7BC7AA83B}"/>
                    </a:ext>
                  </a:extLst>
                </p:cNvPr>
                <p:cNvSpPr>
                  <a:spLocks noRot="1" noChangeAspect="1" noMove="1" noResize="1" noEditPoints="1" noAdjustHandles="1" noChangeArrowheads="1" noChangeShapeType="1" noTextEdit="1"/>
                </p:cNvSpPr>
                <p:nvPr/>
              </p:nvSpPr>
              <p:spPr>
                <a:xfrm>
                  <a:off x="294272" y="3428999"/>
                  <a:ext cx="2219325" cy="326996"/>
                </a:xfrm>
                <a:prstGeom prst="rect">
                  <a:avLst/>
                </a:prstGeom>
                <a:blipFill>
                  <a:blip r:embed="rId6"/>
                  <a:stretch>
                    <a:fillRect/>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988AE1F7-92BE-912D-E71A-2DB907B3A494}"/>
                </a:ext>
              </a:extLst>
            </p:cNvPr>
            <p:cNvSpPr txBox="1"/>
            <p:nvPr/>
          </p:nvSpPr>
          <p:spPr>
            <a:xfrm>
              <a:off x="305942" y="2848731"/>
              <a:ext cx="2764793" cy="308384"/>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Energy Balance In Burner</a:t>
              </a:r>
            </a:p>
          </p:txBody>
        </p:sp>
        <p:sp>
          <p:nvSpPr>
            <p:cNvPr id="77" name="Rectangle 76">
              <a:extLst>
                <a:ext uri="{FF2B5EF4-FFF2-40B4-BE49-F238E27FC236}">
                  <a16:creationId xmlns:a16="http://schemas.microsoft.com/office/drawing/2014/main" id="{6C5ADF90-40CA-AA2D-536A-4EF4C9E28BBA}"/>
                </a:ext>
              </a:extLst>
            </p:cNvPr>
            <p:cNvSpPr/>
            <p:nvPr/>
          </p:nvSpPr>
          <p:spPr>
            <a:xfrm>
              <a:off x="0" y="2310597"/>
              <a:ext cx="4996982" cy="491156"/>
            </a:xfrm>
            <a:prstGeom prst="rect">
              <a:avLst/>
            </a:prstGeom>
          </p:spPr>
          <p:txBody>
            <a:bodyPr wrap="none">
              <a:spAutoFit/>
            </a:bodyPr>
            <a:lstStyle/>
            <a:p>
              <a:pPr>
                <a:lnSpc>
                  <a:spcPct val="200000"/>
                </a:lnSpc>
              </a:pPr>
              <a:r>
                <a:rPr lang="en-US" sz="1200" b="1" dirty="0">
                  <a:latin typeface="Arial" panose="020B0604020202020204" pitchFamily="34" charset="0"/>
                  <a:cs typeface="Arial" panose="020B0604020202020204" pitchFamily="34" charset="0"/>
                </a:rPr>
                <a:t>2. Calculation for Flame Temperature of Flue Gas</a:t>
              </a:r>
            </a:p>
          </p:txBody>
        </p:sp>
      </p:grpSp>
      <p:grpSp>
        <p:nvGrpSpPr>
          <p:cNvPr id="54" name="Group 53">
            <a:extLst>
              <a:ext uri="{FF2B5EF4-FFF2-40B4-BE49-F238E27FC236}">
                <a16:creationId xmlns:a16="http://schemas.microsoft.com/office/drawing/2014/main" id="{1B44A538-2AFF-ECD2-8F61-40767DD1DA09}"/>
              </a:ext>
            </a:extLst>
          </p:cNvPr>
          <p:cNvGrpSpPr/>
          <p:nvPr/>
        </p:nvGrpSpPr>
        <p:grpSpPr>
          <a:xfrm>
            <a:off x="3735078" y="1484535"/>
            <a:ext cx="4022684" cy="4326509"/>
            <a:chOff x="5571074" y="855815"/>
            <a:chExt cx="5363578" cy="5768678"/>
          </a:xfrm>
        </p:grpSpPr>
        <p:sp>
          <p:nvSpPr>
            <p:cNvPr id="4" name="Rectangle 3">
              <a:extLst>
                <a:ext uri="{FF2B5EF4-FFF2-40B4-BE49-F238E27FC236}">
                  <a16:creationId xmlns:a16="http://schemas.microsoft.com/office/drawing/2014/main" id="{BAD54824-D531-D10D-4FFF-947BCE61A2AB}"/>
                </a:ext>
              </a:extLst>
            </p:cNvPr>
            <p:cNvSpPr/>
            <p:nvPr/>
          </p:nvSpPr>
          <p:spPr>
            <a:xfrm>
              <a:off x="5571074" y="855815"/>
              <a:ext cx="4850045" cy="591101"/>
            </a:xfrm>
            <a:prstGeom prst="rect">
              <a:avLst/>
            </a:prstGeom>
          </p:spPr>
          <p:txBody>
            <a:bodyPr wrap="none">
              <a:spAutoFit/>
            </a:bodyPr>
            <a:lstStyle/>
            <a:p>
              <a:pPr>
                <a:lnSpc>
                  <a:spcPct val="200000"/>
                </a:lnSpc>
              </a:pPr>
              <a:r>
                <a:rPr lang="en-US" sz="1350" b="1" dirty="0">
                  <a:latin typeface="Arial" panose="020B0604020202020204" pitchFamily="34" charset="0"/>
                  <a:cs typeface="Arial" panose="020B0604020202020204" pitchFamily="34" charset="0"/>
                </a:rPr>
                <a:t>3. Heat Duty Range of the Heat Exchanger</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BF113AB-0F4B-3665-DD6E-500EDD4F039C}"/>
                    </a:ext>
                  </a:extLst>
                </p:cNvPr>
                <p:cNvSpPr/>
                <p:nvPr/>
              </p:nvSpPr>
              <p:spPr>
                <a:xfrm>
                  <a:off x="5785863" y="1757588"/>
                  <a:ext cx="5148789" cy="374376"/>
                </a:xfrm>
                <a:prstGeom prst="rect">
                  <a:avLst/>
                </a:prstGeom>
              </p:spPr>
              <p:txBody>
                <a:bodyPr wrap="square">
                  <a:spAutoFit/>
                </a:bodyPr>
                <a:lstStyle/>
                <a:p>
                  <a:pPr lvl="0">
                    <a:defRPr/>
                  </a:pPr>
                  <a14:m>
                    <m:oMathPara xmlns:m="http://schemas.openxmlformats.org/officeDocument/2006/math">
                      <m:oMathParaPr>
                        <m:jc m:val="left"/>
                      </m:oMathParaPr>
                      <m:oMath xmlns:m="http://schemas.openxmlformats.org/officeDocument/2006/math">
                        <m:d>
                          <m:dPr>
                            <m:begChr m:val="{"/>
                            <m:endChr m:val="}"/>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1050" i="1" dirty="0">
                                        <a:latin typeface="Cambria Math" panose="02040503050406030204" pitchFamily="18" charset="0"/>
                                        <a:ea typeface="Cambria Math" panose="02040503050406030204" pitchFamily="18" charset="0"/>
                                        <a:cs typeface="Arial" panose="020B0604020202020204" pitchFamily="34" charset="0"/>
                                      </a:rPr>
                                    </m:ctrlPr>
                                  </m:acc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m</m:t>
                                    </m:r>
                                  </m:e>
                                </m:acc>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fG</m:t>
                                </m:r>
                              </m:sub>
                            </m:sSub>
                            <m:r>
                              <a:rPr lang="en-US" sz="1050" dirty="0">
                                <a:latin typeface="Cambria Math" panose="02040503050406030204" pitchFamily="18" charset="0"/>
                                <a:ea typeface="Cambria Math" panose="02040503050406030204" pitchFamily="18" charset="0"/>
                                <a:cs typeface="Arial" panose="020B0604020202020204" pitchFamily="34" charset="0"/>
                              </a:rPr>
                              <m:t>×</m:t>
                            </m:r>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p</m:t>
                                </m:r>
                                <m:r>
                                  <a:rPr lang="en-US" sz="1050" dirty="0">
                                    <a:latin typeface="Cambria Math" panose="02040503050406030204" pitchFamily="18" charset="0"/>
                                    <a:ea typeface="Cambria Math" panose="02040503050406030204" pitchFamily="18" charset="0"/>
                                    <a:cs typeface="Arial" panose="020B0604020202020204" pitchFamily="34" charset="0"/>
                                  </a:rPr>
                                  <m:t>,</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fg</m:t>
                                </m:r>
                              </m:sub>
                            </m:sSub>
                            <m:r>
                              <a:rPr lang="en-US" sz="1050" dirty="0">
                                <a:latin typeface="Cambria Math" panose="02040503050406030204" pitchFamily="18" charset="0"/>
                                <a:ea typeface="Cambria Math" panose="02040503050406030204" pitchFamily="18" charset="0"/>
                                <a:cs typeface="Arial" panose="020B0604020202020204" pitchFamily="34" charset="0"/>
                              </a:rPr>
                              <m:t>×</m:t>
                            </m:r>
                            <m:d>
                              <m:dPr>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T</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ad</m:t>
                                    </m:r>
                                    <m:r>
                                      <a:rPr lang="en-US" sz="1050" dirty="0">
                                        <a:latin typeface="Cambria Math" panose="02040503050406030204" pitchFamily="18" charset="0"/>
                                        <a:ea typeface="Cambria Math" panose="02040503050406030204" pitchFamily="18" charset="0"/>
                                        <a:cs typeface="Arial" panose="020B0604020202020204" pitchFamily="34" charset="0"/>
                                      </a:rPr>
                                      <m:t>, </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fg</m:t>
                                    </m:r>
                                  </m:sub>
                                </m:sSub>
                                <m:r>
                                  <a:rPr lang="en-US" sz="1050" dirty="0">
                                    <a:latin typeface="Cambria Math" panose="02040503050406030204" pitchFamily="18" charset="0"/>
                                    <a:ea typeface="Cambria Math" panose="02040503050406030204" pitchFamily="18" charset="0"/>
                                    <a:cs typeface="Arial" panose="020B0604020202020204" pitchFamily="34" charset="0"/>
                                  </a:rPr>
                                  <m:t>−</m:t>
                                </m:r>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T</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fg</m:t>
                                    </m:r>
                                    <m:r>
                                      <a:rPr lang="en-US" sz="1050" dirty="0">
                                        <a:latin typeface="Cambria Math" panose="02040503050406030204" pitchFamily="18" charset="0"/>
                                        <a:ea typeface="Cambria Math" panose="02040503050406030204" pitchFamily="18" charset="0"/>
                                        <a:cs typeface="Arial" panose="020B0604020202020204" pitchFamily="34" charset="0"/>
                                      </a:rPr>
                                      <m:t>,</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out</m:t>
                                    </m:r>
                                  </m:sub>
                                </m:sSub>
                              </m:e>
                            </m:d>
                          </m:e>
                        </m:d>
                        <m:r>
                          <a:rPr lang="en-US" sz="1050" dirty="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1050" i="1" dirty="0">
                                        <a:latin typeface="Cambria Math" panose="02040503050406030204" pitchFamily="18" charset="0"/>
                                        <a:ea typeface="Cambria Math" panose="02040503050406030204" pitchFamily="18" charset="0"/>
                                        <a:cs typeface="Arial" panose="020B0604020202020204" pitchFamily="34" charset="0"/>
                                      </a:rPr>
                                    </m:ctrlPr>
                                  </m:acc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m</m:t>
                                    </m:r>
                                  </m:e>
                                </m:acc>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w</m:t>
                                </m:r>
                              </m:sub>
                            </m:sSub>
                            <m:r>
                              <a:rPr lang="en-US" sz="1050" dirty="0">
                                <a:latin typeface="Cambria Math" panose="02040503050406030204" pitchFamily="18" charset="0"/>
                                <a:ea typeface="Cambria Math" panose="02040503050406030204" pitchFamily="18" charset="0"/>
                                <a:cs typeface="Arial" panose="020B0604020202020204" pitchFamily="34" charset="0"/>
                              </a:rPr>
                              <m:t>×</m:t>
                            </m:r>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C</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pw</m:t>
                                </m:r>
                              </m:sub>
                            </m:sSub>
                            <m:r>
                              <a:rPr lang="en-US" sz="1050" dirty="0">
                                <a:latin typeface="Cambria Math" panose="02040503050406030204" pitchFamily="18" charset="0"/>
                                <a:ea typeface="Cambria Math" panose="02040503050406030204" pitchFamily="18" charset="0"/>
                                <a:cs typeface="Arial" panose="020B0604020202020204" pitchFamily="34" charset="0"/>
                              </a:rPr>
                              <m:t>×</m:t>
                            </m:r>
                            <m:d>
                              <m:dPr>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a:rPr lang="en-US" sz="1050" dirty="0">
                                        <a:latin typeface="Cambria Math" panose="02040503050406030204" pitchFamily="18" charset="0"/>
                                        <a:ea typeface="Cambria Math" panose="02040503050406030204" pitchFamily="18" charset="0"/>
                                        <a:cs typeface="Arial" panose="020B0604020202020204" pitchFamily="34" charset="0"/>
                                      </a:rPr>
                                      <m:t>∆</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T</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w</m:t>
                                    </m:r>
                                  </m:sub>
                                </m:sSub>
                              </m:e>
                            </m:d>
                          </m:e>
                        </m:d>
                        <m:r>
                          <a:rPr lang="en-US" sz="1050" dirty="0">
                            <a:latin typeface="Cambria Math" panose="02040503050406030204" pitchFamily="18" charset="0"/>
                            <a:ea typeface="Cambria Math" panose="02040503050406030204" pitchFamily="18" charset="0"/>
                            <a:cs typeface="Arial" panose="020B0604020202020204" pitchFamily="34" charset="0"/>
                          </a:rPr>
                          <m:t>……(4)</m:t>
                        </m:r>
                      </m:oMath>
                    </m:oMathPara>
                  </a14:m>
                  <a:endParaRPr lang="en-US" sz="1050" dirty="0">
                    <a:latin typeface="Arial" panose="020B0604020202020204" pitchFamily="34" charset="0"/>
                    <a:cs typeface="Arial" panose="020B0604020202020204" pitchFamily="34" charset="0"/>
                  </a:endParaRPr>
                </a:p>
              </p:txBody>
            </p:sp>
          </mc:Choice>
          <mc:Fallback xmlns="">
            <p:sp>
              <p:nvSpPr>
                <p:cNvPr id="5" name="Rectangle 4">
                  <a:extLst>
                    <a:ext uri="{FF2B5EF4-FFF2-40B4-BE49-F238E27FC236}">
                      <a16:creationId xmlns:a16="http://schemas.microsoft.com/office/drawing/2014/main" id="{3BF113AB-0F4B-3665-DD6E-500EDD4F039C}"/>
                    </a:ext>
                  </a:extLst>
                </p:cNvPr>
                <p:cNvSpPr>
                  <a:spLocks noRot="1" noChangeAspect="1" noMove="1" noResize="1" noEditPoints="1" noAdjustHandles="1" noChangeArrowheads="1" noChangeShapeType="1" noTextEdit="1"/>
                </p:cNvSpPr>
                <p:nvPr/>
              </p:nvSpPr>
              <p:spPr>
                <a:xfrm>
                  <a:off x="5785863" y="1757588"/>
                  <a:ext cx="5148789" cy="37437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A141DC-B507-4E8B-18CD-E3D01A295AD4}"/>
                    </a:ext>
                  </a:extLst>
                </p:cNvPr>
                <p:cNvSpPr/>
                <p:nvPr/>
              </p:nvSpPr>
              <p:spPr>
                <a:xfrm>
                  <a:off x="5704729" y="2191996"/>
                  <a:ext cx="5229923" cy="603755"/>
                </a:xfrm>
                <a:prstGeom prst="rect">
                  <a:avLst/>
                </a:prstGeom>
              </p:spPr>
              <p:txBody>
                <a:bodyPr wrap="square">
                  <a:spAutoFit/>
                </a:bodyPr>
                <a:lstStyle/>
                <a:p>
                  <a:pPr lvl="0">
                    <a:defRPr/>
                  </a:pPr>
                  <a14:m>
                    <m:oMathPara xmlns:m="http://schemas.openxmlformats.org/officeDocument/2006/math">
                      <m:oMathParaPr>
                        <m:jc m:val="left"/>
                      </m:oMathParaPr>
                      <m:oMath xmlns:m="http://schemas.openxmlformats.org/officeDocument/2006/math">
                        <m:d>
                          <m:dPr>
                            <m:begChr m:val="{"/>
                            <m:endChr m:val="}"/>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f>
                              <m:fPr>
                                <m:ctrlPr>
                                  <a:rPr lang="en-US" sz="1050" i="1" dirty="0">
                                    <a:latin typeface="Cambria Math" panose="02040503050406030204" pitchFamily="18" charset="0"/>
                                    <a:ea typeface="Cambria Math" panose="02040503050406030204" pitchFamily="18" charset="0"/>
                                    <a:cs typeface="Arial" panose="020B0604020202020204" pitchFamily="34" charset="0"/>
                                  </a:rPr>
                                </m:ctrlPr>
                              </m:fPr>
                              <m:num>
                                <m:r>
                                  <a:rPr lang="en-US" sz="1050" dirty="0">
                                    <a:latin typeface="Cambria Math" panose="02040503050406030204" pitchFamily="18" charset="0"/>
                                    <a:ea typeface="Cambria Math" panose="02040503050406030204" pitchFamily="18" charset="0"/>
                                    <a:cs typeface="Arial" panose="020B0604020202020204" pitchFamily="34" charset="0"/>
                                  </a:rPr>
                                  <m:t>5</m:t>
                                </m:r>
                              </m:num>
                              <m:den>
                                <m:r>
                                  <a:rPr lang="en-US" sz="1050" dirty="0">
                                    <a:latin typeface="Cambria Math" panose="02040503050406030204" pitchFamily="18" charset="0"/>
                                    <a:ea typeface="Cambria Math" panose="02040503050406030204" pitchFamily="18" charset="0"/>
                                    <a:cs typeface="Arial" panose="020B0604020202020204" pitchFamily="34" charset="0"/>
                                  </a:rPr>
                                  <m:t>3600</m:t>
                                </m:r>
                              </m:den>
                            </m:f>
                            <m:r>
                              <a:rPr lang="en-US" sz="1050" dirty="0">
                                <a:latin typeface="Cambria Math" panose="02040503050406030204" pitchFamily="18" charset="0"/>
                                <a:ea typeface="Cambria Math" panose="02040503050406030204" pitchFamily="18" charset="0"/>
                                <a:cs typeface="Arial" panose="020B0604020202020204" pitchFamily="34" charset="0"/>
                              </a:rPr>
                              <m:t>×1.3×</m:t>
                            </m:r>
                            <m:d>
                              <m:dPr>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r>
                                  <a:rPr lang="en-US" sz="1050" dirty="0">
                                    <a:latin typeface="Cambria Math" panose="02040503050406030204" pitchFamily="18" charset="0"/>
                                    <a:ea typeface="Cambria Math" panose="02040503050406030204" pitchFamily="18" charset="0"/>
                                    <a:cs typeface="Arial" panose="020B0604020202020204" pitchFamily="34" charset="0"/>
                                  </a:rPr>
                                  <m:t>1600−200</m:t>
                                </m:r>
                              </m:e>
                            </m:d>
                          </m:e>
                        </m:d>
                        <m:r>
                          <a:rPr lang="en-US" sz="1050" dirty="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f>
                              <m:fPr>
                                <m:ctrlPr>
                                  <a:rPr lang="en-US" sz="1050" i="1" dirty="0">
                                    <a:latin typeface="Cambria Math" panose="02040503050406030204" pitchFamily="18" charset="0"/>
                                    <a:ea typeface="Cambria Math" panose="02040503050406030204" pitchFamily="18" charset="0"/>
                                    <a:cs typeface="Arial" panose="020B0604020202020204" pitchFamily="34" charset="0"/>
                                  </a:rPr>
                                </m:ctrlPr>
                              </m:fPr>
                              <m:num>
                                <m:r>
                                  <a:rPr lang="en-US" sz="1050" dirty="0">
                                    <a:latin typeface="Cambria Math" panose="02040503050406030204" pitchFamily="18" charset="0"/>
                                    <a:ea typeface="Cambria Math" panose="02040503050406030204" pitchFamily="18" charset="0"/>
                                    <a:cs typeface="Arial" panose="020B0604020202020204" pitchFamily="34" charset="0"/>
                                  </a:rPr>
                                  <m:t>0.010</m:t>
                                </m:r>
                              </m:num>
                              <m:den>
                                <m:r>
                                  <a:rPr lang="en-US" sz="1050" dirty="0">
                                    <a:latin typeface="Cambria Math" panose="02040503050406030204" pitchFamily="18" charset="0"/>
                                    <a:ea typeface="Cambria Math" panose="02040503050406030204" pitchFamily="18" charset="0"/>
                                    <a:cs typeface="Arial" panose="020B0604020202020204" pitchFamily="34" charset="0"/>
                                  </a:rPr>
                                  <m:t>60</m:t>
                                </m:r>
                              </m:den>
                            </m:f>
                            <m:r>
                              <a:rPr lang="en-US" sz="1050" dirty="0">
                                <a:latin typeface="Cambria Math" panose="02040503050406030204" pitchFamily="18" charset="0"/>
                                <a:ea typeface="Cambria Math" panose="02040503050406030204" pitchFamily="18" charset="0"/>
                                <a:cs typeface="Arial" panose="020B0604020202020204" pitchFamily="34" charset="0"/>
                              </a:rPr>
                              <m:t>×1000×4.2×</m:t>
                            </m:r>
                            <m:d>
                              <m:dPr>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a:rPr lang="en-US" sz="1050" dirty="0">
                                        <a:latin typeface="Cambria Math" panose="02040503050406030204" pitchFamily="18" charset="0"/>
                                        <a:ea typeface="Cambria Math" panose="02040503050406030204" pitchFamily="18" charset="0"/>
                                        <a:cs typeface="Arial" panose="020B0604020202020204" pitchFamily="34" charset="0"/>
                                      </a:rPr>
                                      <m:t>∆</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T</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w</m:t>
                                    </m:r>
                                  </m:sub>
                                </m:sSub>
                              </m:e>
                            </m:d>
                          </m:e>
                        </m:d>
                      </m:oMath>
                    </m:oMathPara>
                  </a14:m>
                  <a:endParaRPr lang="en-US" sz="1050" dirty="0">
                    <a:latin typeface="Arial" panose="020B0604020202020204" pitchFamily="34" charset="0"/>
                    <a:cs typeface="Arial" panose="020B0604020202020204" pitchFamily="34" charset="0"/>
                  </a:endParaRPr>
                </a:p>
              </p:txBody>
            </p:sp>
          </mc:Choice>
          <mc:Fallback xmlns="">
            <p:sp>
              <p:nvSpPr>
                <p:cNvPr id="6" name="Rectangle 5">
                  <a:extLst>
                    <a:ext uri="{FF2B5EF4-FFF2-40B4-BE49-F238E27FC236}">
                      <a16:creationId xmlns:a16="http://schemas.microsoft.com/office/drawing/2014/main" id="{F7A141DC-B507-4E8B-18CD-E3D01A295AD4}"/>
                    </a:ext>
                  </a:extLst>
                </p:cNvPr>
                <p:cNvSpPr>
                  <a:spLocks noRot="1" noChangeAspect="1" noMove="1" noResize="1" noEditPoints="1" noAdjustHandles="1" noChangeArrowheads="1" noChangeShapeType="1" noTextEdit="1"/>
                </p:cNvSpPr>
                <p:nvPr/>
              </p:nvSpPr>
              <p:spPr>
                <a:xfrm>
                  <a:off x="5704729" y="2191996"/>
                  <a:ext cx="5229923" cy="60375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237688D-6E7C-1CE3-42DC-791B3ADF280C}"/>
                    </a:ext>
                  </a:extLst>
                </p:cNvPr>
                <p:cNvSpPr/>
                <p:nvPr/>
              </p:nvSpPr>
              <p:spPr>
                <a:xfrm>
                  <a:off x="6783162" y="2792336"/>
                  <a:ext cx="2022349"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b="1" i="1" dirty="0">
                                <a:latin typeface="Cambria Math" panose="02040503050406030204" pitchFamily="18" charset="0"/>
                                <a:ea typeface="Cambria Math" panose="02040503050406030204" pitchFamily="18" charset="0"/>
                                <a:cs typeface="Arial" panose="020B0604020202020204" pitchFamily="34" charset="0"/>
                              </a:rPr>
                            </m:ctrlPr>
                          </m:sSubPr>
                          <m:e>
                            <m:r>
                              <a:rPr lang="en-US" sz="1350" b="1" dirty="0">
                                <a:latin typeface="Cambria Math" panose="02040503050406030204" pitchFamily="18" charset="0"/>
                                <a:ea typeface="Cambria Math" panose="02040503050406030204" pitchFamily="18" charset="0"/>
                                <a:cs typeface="Arial" panose="020B0604020202020204" pitchFamily="34" charset="0"/>
                              </a:rPr>
                              <m:t>∆</m:t>
                            </m:r>
                            <m:r>
                              <a:rPr lang="en-US" sz="1350" b="1" dirty="0">
                                <a:latin typeface="Cambria Math" panose="02040503050406030204" pitchFamily="18" charset="0"/>
                                <a:ea typeface="Cambria Math" panose="02040503050406030204" pitchFamily="18" charset="0"/>
                                <a:cs typeface="Arial" panose="020B0604020202020204" pitchFamily="34" charset="0"/>
                              </a:rPr>
                              <m:t>𝐓</m:t>
                            </m:r>
                          </m:e>
                          <m:sub>
                            <m:r>
                              <a:rPr lang="en-US" sz="1350" b="1" dirty="0">
                                <a:latin typeface="Cambria Math" panose="02040503050406030204" pitchFamily="18" charset="0"/>
                                <a:ea typeface="Cambria Math" panose="02040503050406030204" pitchFamily="18" charset="0"/>
                                <a:cs typeface="Arial" panose="020B0604020202020204" pitchFamily="34" charset="0"/>
                              </a:rPr>
                              <m:t>𝐰</m:t>
                            </m:r>
                          </m:sub>
                        </m:sSub>
                        <m:r>
                          <a:rPr lang="en-US" sz="1350" b="1" dirty="0">
                            <a:latin typeface="Cambria Math" panose="02040503050406030204" pitchFamily="18" charset="0"/>
                            <a:ea typeface="Cambria Math" panose="02040503050406030204" pitchFamily="18" charset="0"/>
                            <a:cs typeface="Arial" panose="020B0604020202020204" pitchFamily="34" charset="0"/>
                          </a:rPr>
                          <m:t>=</m:t>
                        </m:r>
                        <m:r>
                          <a:rPr lang="en-US" sz="1350" b="1" dirty="0">
                            <a:latin typeface="Cambria Math" panose="02040503050406030204" pitchFamily="18" charset="0"/>
                            <a:ea typeface="Cambria Math" panose="02040503050406030204" pitchFamily="18" charset="0"/>
                            <a:cs typeface="Arial" panose="020B0604020202020204" pitchFamily="34" charset="0"/>
                          </a:rPr>
                          <m:t>𝟑</m:t>
                        </m:r>
                        <m:r>
                          <a:rPr lang="en-US" sz="1350" b="1" dirty="0">
                            <a:latin typeface="Cambria Math" panose="02040503050406030204" pitchFamily="18" charset="0"/>
                            <a:ea typeface="Cambria Math" panose="02040503050406030204" pitchFamily="18" charset="0"/>
                            <a:cs typeface="Arial" panose="020B0604020202020204" pitchFamily="34" charset="0"/>
                          </a:rPr>
                          <m:t>.</m:t>
                        </m:r>
                        <m:r>
                          <a:rPr lang="en-US" sz="1350" b="1" dirty="0">
                            <a:latin typeface="Cambria Math" panose="02040503050406030204" pitchFamily="18" charset="0"/>
                            <a:ea typeface="Cambria Math" panose="02040503050406030204" pitchFamily="18" charset="0"/>
                            <a:cs typeface="Arial" panose="020B0604020202020204" pitchFamily="34" charset="0"/>
                          </a:rPr>
                          <m:t>𝟔</m:t>
                        </m:r>
                        <m:r>
                          <a:rPr lang="en-US" sz="1350" b="1" dirty="0">
                            <a:latin typeface="Cambria Math" panose="02040503050406030204" pitchFamily="18" charset="0"/>
                            <a:ea typeface="Cambria Math" panose="02040503050406030204" pitchFamily="18" charset="0"/>
                            <a:cs typeface="Arial" panose="020B0604020202020204" pitchFamily="34" charset="0"/>
                          </a:rPr>
                          <m:t> ≈</m:t>
                        </m:r>
                        <m:r>
                          <a:rPr lang="en-US" sz="1350" b="1" dirty="0">
                            <a:latin typeface="Cambria Math" panose="02040503050406030204" pitchFamily="18" charset="0"/>
                            <a:ea typeface="Cambria Math" panose="02040503050406030204" pitchFamily="18" charset="0"/>
                            <a:cs typeface="Arial" panose="020B0604020202020204" pitchFamily="34" charset="0"/>
                          </a:rPr>
                          <m:t>𝟒</m:t>
                        </m:r>
                        <m:r>
                          <a:rPr lang="en-US" sz="1350" b="1" dirty="0">
                            <a:latin typeface="Cambria Math" panose="02040503050406030204" pitchFamily="18" charset="0"/>
                            <a:ea typeface="Cambria Math" panose="02040503050406030204" pitchFamily="18" charset="0"/>
                            <a:cs typeface="Arial" panose="020B0604020202020204" pitchFamily="34" charset="0"/>
                          </a:rPr>
                          <m:t>℃</m:t>
                        </m:r>
                      </m:oMath>
                    </m:oMathPara>
                  </a14:m>
                  <a:endParaRPr lang="en-US" sz="1350" b="1" dirty="0"/>
                </a:p>
              </p:txBody>
            </p:sp>
          </mc:Choice>
          <mc:Fallback xmlns="">
            <p:sp>
              <p:nvSpPr>
                <p:cNvPr id="7" name="Rectangle 6">
                  <a:extLst>
                    <a:ext uri="{FF2B5EF4-FFF2-40B4-BE49-F238E27FC236}">
                      <a16:creationId xmlns:a16="http://schemas.microsoft.com/office/drawing/2014/main" id="{E237688D-6E7C-1CE3-42DC-791B3ADF280C}"/>
                    </a:ext>
                  </a:extLst>
                </p:cNvPr>
                <p:cNvSpPr>
                  <a:spLocks noRot="1" noChangeAspect="1" noMove="1" noResize="1" noEditPoints="1" noAdjustHandles="1" noChangeArrowheads="1" noChangeShapeType="1" noTextEdit="1"/>
                </p:cNvSpPr>
                <p:nvPr/>
              </p:nvSpPr>
              <p:spPr>
                <a:xfrm>
                  <a:off x="6783162" y="2792336"/>
                  <a:ext cx="2022349" cy="40010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097DF86-EA26-D75D-D362-23EF0CD4F2E7}"/>
                    </a:ext>
                  </a:extLst>
                </p:cNvPr>
                <p:cNvSpPr/>
                <p:nvPr/>
              </p:nvSpPr>
              <p:spPr>
                <a:xfrm>
                  <a:off x="5637977" y="3255882"/>
                  <a:ext cx="3612528" cy="99386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1050" b="1" i="1" dirty="0">
                                <a:latin typeface="Cambria Math" panose="02040503050406030204" pitchFamily="18" charset="0"/>
                                <a:ea typeface="Cambria Math" panose="02040503050406030204" pitchFamily="18" charset="0"/>
                                <a:cs typeface="Arial" panose="020B0604020202020204" pitchFamily="34" charset="0"/>
                              </a:rPr>
                            </m:ctrlPr>
                          </m:sSubPr>
                          <m:e>
                            <m:r>
                              <a:rPr lang="en-US" sz="1050" b="1" dirty="0">
                                <a:latin typeface="Cambria Math" panose="02040503050406030204" pitchFamily="18" charset="0"/>
                                <a:ea typeface="Cambria Math" panose="02040503050406030204" pitchFamily="18" charset="0"/>
                                <a:cs typeface="Arial" panose="020B0604020202020204" pitchFamily="34" charset="0"/>
                              </a:rPr>
                              <m:t>∆</m:t>
                            </m:r>
                            <m:r>
                              <a:rPr lang="en-US" sz="1050" b="1" dirty="0">
                                <a:latin typeface="Cambria Math" panose="02040503050406030204" pitchFamily="18" charset="0"/>
                                <a:ea typeface="Cambria Math" panose="02040503050406030204" pitchFamily="18" charset="0"/>
                                <a:cs typeface="Arial" panose="020B0604020202020204" pitchFamily="34" charset="0"/>
                              </a:rPr>
                              <m:t>𝐓</m:t>
                            </m:r>
                          </m:e>
                          <m:sub>
                            <m:r>
                              <a:rPr lang="en-US" sz="1050" b="1" dirty="0">
                                <a:latin typeface="Cambria Math" panose="02040503050406030204" pitchFamily="18" charset="0"/>
                                <a:ea typeface="Cambria Math" panose="02040503050406030204" pitchFamily="18" charset="0"/>
                                <a:cs typeface="Arial" panose="020B0604020202020204" pitchFamily="34" charset="0"/>
                              </a:rPr>
                              <m:t>𝐋𝐌𝐓𝐃</m:t>
                            </m:r>
                            <m:r>
                              <a:rPr lang="en-US" sz="1050" b="1" dirty="0">
                                <a:latin typeface="Cambria Math" panose="02040503050406030204" pitchFamily="18" charset="0"/>
                                <a:ea typeface="Cambria Math" panose="02040503050406030204" pitchFamily="18" charset="0"/>
                                <a:cs typeface="Arial" panose="020B0604020202020204" pitchFamily="34" charset="0"/>
                              </a:rPr>
                              <m:t>, </m:t>
                            </m:r>
                            <m:r>
                              <a:rPr lang="en-US" sz="1050" b="1" dirty="0">
                                <a:latin typeface="Cambria Math" panose="02040503050406030204" pitchFamily="18" charset="0"/>
                                <a:ea typeface="Cambria Math" panose="02040503050406030204" pitchFamily="18" charset="0"/>
                                <a:cs typeface="Arial" panose="020B0604020202020204" pitchFamily="34" charset="0"/>
                              </a:rPr>
                              <m:t>𝐜𝐨𝐮𝐧𝐭𝐞𝐫</m:t>
                            </m:r>
                          </m:sub>
                        </m:sSub>
                        <m:r>
                          <a:rPr lang="en-US" sz="1050" dirty="0">
                            <a:latin typeface="Cambria Math" panose="02040503050406030204" pitchFamily="18" charset="0"/>
                            <a:ea typeface="Cambria Math" panose="02040503050406030204" pitchFamily="18" charset="0"/>
                            <a:cs typeface="Arial" panose="020B0604020202020204" pitchFamily="34" charset="0"/>
                          </a:rPr>
                          <m:t>=</m:t>
                        </m:r>
                        <m:f>
                          <m:fPr>
                            <m:ctrlPr>
                              <a:rPr lang="en-US" sz="1050" i="1" dirty="0">
                                <a:latin typeface="Cambria Math" panose="02040503050406030204" pitchFamily="18" charset="0"/>
                                <a:ea typeface="Cambria Math" panose="02040503050406030204" pitchFamily="18" charset="0"/>
                                <a:cs typeface="Arial" panose="020B0604020202020204" pitchFamily="34" charset="0"/>
                              </a:rPr>
                            </m:ctrlPr>
                          </m:fPr>
                          <m:num>
                            <m:d>
                              <m:dPr>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r>
                                  <a:rPr lang="en-US" sz="1050" dirty="0">
                                    <a:latin typeface="Cambria Math" panose="02040503050406030204" pitchFamily="18" charset="0"/>
                                    <a:ea typeface="Cambria Math" panose="02040503050406030204" pitchFamily="18" charset="0"/>
                                    <a:cs typeface="Arial" panose="020B0604020202020204" pitchFamily="34" charset="0"/>
                                  </a:rPr>
                                  <m:t>1600−29</m:t>
                                </m:r>
                              </m:e>
                            </m:d>
                            <m:r>
                              <a:rPr lang="en-US" sz="1050" dirty="0">
                                <a:latin typeface="Cambria Math" panose="02040503050406030204" pitchFamily="18" charset="0"/>
                                <a:ea typeface="Cambria Math" panose="02040503050406030204" pitchFamily="18" charset="0"/>
                                <a:cs typeface="Arial" panose="020B0604020202020204" pitchFamily="34" charset="0"/>
                              </a:rPr>
                              <m:t>−</m:t>
                            </m:r>
                            <m:d>
                              <m:dPr>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r>
                                  <a:rPr lang="en-US" sz="1050" dirty="0">
                                    <a:latin typeface="Cambria Math" panose="02040503050406030204" pitchFamily="18" charset="0"/>
                                    <a:ea typeface="Cambria Math" panose="02040503050406030204" pitchFamily="18" charset="0"/>
                                    <a:cs typeface="Arial" panose="020B0604020202020204" pitchFamily="34" charset="0"/>
                                  </a:rPr>
                                  <m:t>200−25</m:t>
                                </m:r>
                              </m:e>
                            </m:d>
                          </m:num>
                          <m:den>
                            <m:func>
                              <m:funcPr>
                                <m:ctrlPr>
                                  <a:rPr lang="en-US" sz="1050" i="1" dirty="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ln</m:t>
                                </m:r>
                              </m:fName>
                              <m:e>
                                <m:f>
                                  <m:fPr>
                                    <m:ctrlPr>
                                      <a:rPr lang="en-US" sz="1050" i="1" dirty="0">
                                        <a:latin typeface="Cambria Math" panose="02040503050406030204" pitchFamily="18" charset="0"/>
                                        <a:ea typeface="Cambria Math" panose="02040503050406030204" pitchFamily="18" charset="0"/>
                                        <a:cs typeface="Arial" panose="020B0604020202020204" pitchFamily="34" charset="0"/>
                                      </a:rPr>
                                    </m:ctrlPr>
                                  </m:fPr>
                                  <m:num>
                                    <m:d>
                                      <m:dPr>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r>
                                          <a:rPr lang="en-US" sz="1050" dirty="0">
                                            <a:latin typeface="Cambria Math" panose="02040503050406030204" pitchFamily="18" charset="0"/>
                                            <a:ea typeface="Cambria Math" panose="02040503050406030204" pitchFamily="18" charset="0"/>
                                            <a:cs typeface="Arial" panose="020B0604020202020204" pitchFamily="34" charset="0"/>
                                          </a:rPr>
                                          <m:t>1600−29</m:t>
                                        </m:r>
                                      </m:e>
                                    </m:d>
                                  </m:num>
                                  <m:den>
                                    <m:d>
                                      <m:dPr>
                                        <m:ctrlPr>
                                          <a:rPr lang="en-US" sz="1050" i="1" dirty="0">
                                            <a:latin typeface="Cambria Math" panose="02040503050406030204" pitchFamily="18" charset="0"/>
                                            <a:ea typeface="Cambria Math" panose="02040503050406030204" pitchFamily="18" charset="0"/>
                                            <a:cs typeface="Arial" panose="020B0604020202020204" pitchFamily="34" charset="0"/>
                                          </a:rPr>
                                        </m:ctrlPr>
                                      </m:dPr>
                                      <m:e>
                                        <m:r>
                                          <a:rPr lang="en-US" sz="1050" dirty="0">
                                            <a:latin typeface="Cambria Math" panose="02040503050406030204" pitchFamily="18" charset="0"/>
                                            <a:ea typeface="Cambria Math" panose="02040503050406030204" pitchFamily="18" charset="0"/>
                                            <a:cs typeface="Arial" panose="020B0604020202020204" pitchFamily="34" charset="0"/>
                                          </a:rPr>
                                          <m:t>200−25</m:t>
                                        </m:r>
                                      </m:e>
                                    </m:d>
                                  </m:den>
                                </m:f>
                              </m:e>
                            </m:func>
                          </m:den>
                        </m:f>
                      </m:oMath>
                    </m:oMathPara>
                  </a14:m>
                  <a:endParaRPr lang="en-IN" sz="1050" i="1" dirty="0">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sSub>
                          <m:sSubPr>
                            <m:ctrlPr>
                              <a:rPr lang="en-US" sz="1050" b="1" i="1" dirty="0">
                                <a:latin typeface="Cambria Math" panose="02040503050406030204" pitchFamily="18" charset="0"/>
                                <a:ea typeface="Cambria Math" panose="02040503050406030204" pitchFamily="18" charset="0"/>
                                <a:cs typeface="Arial" panose="020B0604020202020204" pitchFamily="34" charset="0"/>
                              </a:rPr>
                            </m:ctrlPr>
                          </m:sSubPr>
                          <m:e>
                            <m:r>
                              <a:rPr lang="en-US" sz="1050" b="1" dirty="0">
                                <a:latin typeface="Cambria Math" panose="02040503050406030204" pitchFamily="18" charset="0"/>
                                <a:ea typeface="Cambria Math" panose="02040503050406030204" pitchFamily="18" charset="0"/>
                                <a:cs typeface="Arial" panose="020B0604020202020204" pitchFamily="34" charset="0"/>
                              </a:rPr>
                              <m:t>∆</m:t>
                            </m:r>
                            <m:r>
                              <a:rPr lang="en-US" sz="1050" b="1" dirty="0">
                                <a:latin typeface="Cambria Math" panose="02040503050406030204" pitchFamily="18" charset="0"/>
                                <a:ea typeface="Cambria Math" panose="02040503050406030204" pitchFamily="18" charset="0"/>
                                <a:cs typeface="Arial" panose="020B0604020202020204" pitchFamily="34" charset="0"/>
                              </a:rPr>
                              <m:t>𝐓</m:t>
                            </m:r>
                          </m:e>
                          <m:sub>
                            <m:r>
                              <a:rPr lang="en-US" sz="1050" b="1" dirty="0">
                                <a:latin typeface="Cambria Math" panose="02040503050406030204" pitchFamily="18" charset="0"/>
                                <a:ea typeface="Cambria Math" panose="02040503050406030204" pitchFamily="18" charset="0"/>
                                <a:cs typeface="Arial" panose="020B0604020202020204" pitchFamily="34" charset="0"/>
                              </a:rPr>
                              <m:t>𝐋𝐌𝐓𝐃</m:t>
                            </m:r>
                            <m:r>
                              <a:rPr lang="en-US" sz="1050" b="1" dirty="0">
                                <a:latin typeface="Cambria Math" panose="02040503050406030204" pitchFamily="18" charset="0"/>
                                <a:ea typeface="Cambria Math" panose="02040503050406030204" pitchFamily="18" charset="0"/>
                                <a:cs typeface="Arial" panose="020B0604020202020204" pitchFamily="34" charset="0"/>
                              </a:rPr>
                              <m:t>, </m:t>
                            </m:r>
                            <m:r>
                              <a:rPr lang="en-US" sz="1050" b="1" dirty="0">
                                <a:latin typeface="Cambria Math" panose="02040503050406030204" pitchFamily="18" charset="0"/>
                                <a:ea typeface="Cambria Math" panose="02040503050406030204" pitchFamily="18" charset="0"/>
                                <a:cs typeface="Arial" panose="020B0604020202020204" pitchFamily="34" charset="0"/>
                              </a:rPr>
                              <m:t>𝐜𝐨𝐮𝐧𝐭𝐞𝐫</m:t>
                            </m:r>
                          </m:sub>
                        </m:sSub>
                        <m:r>
                          <a:rPr lang="en-US" sz="1050" dirty="0">
                            <a:latin typeface="Cambria Math" panose="02040503050406030204" pitchFamily="18" charset="0"/>
                            <a:ea typeface="Cambria Math" panose="02040503050406030204" pitchFamily="18" charset="0"/>
                            <a:cs typeface="Arial" panose="020B0604020202020204" pitchFamily="34" charset="0"/>
                          </a:rPr>
                          <m:t>=636℃</m:t>
                        </m:r>
                      </m:oMath>
                    </m:oMathPara>
                  </a14:m>
                  <a:endParaRPr lang="en-US" sz="1050" dirty="0"/>
                </a:p>
              </p:txBody>
            </p:sp>
          </mc:Choice>
          <mc:Fallback xmlns="">
            <p:sp>
              <p:nvSpPr>
                <p:cNvPr id="8" name="Rectangle 7">
                  <a:extLst>
                    <a:ext uri="{FF2B5EF4-FFF2-40B4-BE49-F238E27FC236}">
                      <a16:creationId xmlns:a16="http://schemas.microsoft.com/office/drawing/2014/main" id="{F097DF86-EA26-D75D-D362-23EF0CD4F2E7}"/>
                    </a:ext>
                  </a:extLst>
                </p:cNvPr>
                <p:cNvSpPr>
                  <a:spLocks noRot="1" noChangeAspect="1" noMove="1" noResize="1" noEditPoints="1" noAdjustHandles="1" noChangeArrowheads="1" noChangeShapeType="1" noTextEdit="1"/>
                </p:cNvSpPr>
                <p:nvPr/>
              </p:nvSpPr>
              <p:spPr>
                <a:xfrm>
                  <a:off x="5637977" y="3255882"/>
                  <a:ext cx="3612528" cy="993863"/>
                </a:xfrm>
                <a:prstGeom prst="rect">
                  <a:avLst/>
                </a:prstGeom>
                <a:blipFill>
                  <a:blip r:embed="rId10"/>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E113574-96D0-EC74-ADC6-7BA5AE79606A}"/>
                </a:ext>
              </a:extLst>
            </p:cNvPr>
            <p:cNvSpPr txBox="1"/>
            <p:nvPr/>
          </p:nvSpPr>
          <p:spPr>
            <a:xfrm>
              <a:off x="5811249" y="1385171"/>
              <a:ext cx="2866597" cy="338555"/>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Heat Balance In Heat Exchanger</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F51919E-22BD-2D21-8E67-FF646DBCC012}"/>
                    </a:ext>
                  </a:extLst>
                </p:cNvPr>
                <p:cNvSpPr/>
                <p:nvPr/>
              </p:nvSpPr>
              <p:spPr>
                <a:xfrm>
                  <a:off x="5679625" y="4419973"/>
                  <a:ext cx="2546766" cy="711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350">
                            <a:latin typeface="Cambria Math" panose="02040503050406030204" pitchFamily="18" charset="0"/>
                            <a:ea typeface="Times New Roman" panose="02020603050405020304" pitchFamily="18" charset="0"/>
                          </a:rPr>
                          <m:t>A</m:t>
                        </m:r>
                        <m:r>
                          <a:rPr lang="en-US" sz="1350">
                            <a:latin typeface="Cambria Math" panose="02040503050406030204" pitchFamily="18" charset="0"/>
                            <a:ea typeface="Times New Roman" panose="02020603050405020304" pitchFamily="18" charset="0"/>
                          </a:rPr>
                          <m:t>=</m:t>
                        </m:r>
                        <m:f>
                          <m:fPr>
                            <m:ctrlPr>
                              <a:rPr lang="en-US" sz="1350" i="1">
                                <a:latin typeface="Cambria Math" panose="02040503050406030204" pitchFamily="18" charset="0"/>
                              </a:rPr>
                            </m:ctrlPr>
                          </m:fPr>
                          <m:num>
                            <m:r>
                              <m:rPr>
                                <m:sty m:val="p"/>
                              </m:rPr>
                              <a:rPr lang="en-US" sz="1350">
                                <a:latin typeface="Cambria Math" panose="02040503050406030204" pitchFamily="18" charset="0"/>
                              </a:rPr>
                              <m:t>Q</m:t>
                            </m:r>
                          </m:num>
                          <m:den>
                            <m:r>
                              <m:rPr>
                                <m:sty m:val="p"/>
                              </m:rPr>
                              <a:rPr lang="en-US" sz="1350">
                                <a:latin typeface="Cambria Math" panose="02040503050406030204" pitchFamily="18" charset="0"/>
                              </a:rPr>
                              <m:t>U</m:t>
                            </m:r>
                            <m:r>
                              <a:rPr lang="en-US" sz="1350">
                                <a:latin typeface="Cambria Math" panose="02040503050406030204" pitchFamily="18" charset="0"/>
                              </a:rPr>
                              <m:t> </m:t>
                            </m:r>
                            <m:r>
                              <m:rPr>
                                <m:sty m:val="p"/>
                              </m:rPr>
                              <a:rPr lang="en-US" sz="1350">
                                <a:latin typeface="Cambria Math" panose="02040503050406030204" pitchFamily="18" charset="0"/>
                                <a:ea typeface="Times New Roman" panose="02020603050405020304" pitchFamily="18" charset="0"/>
                              </a:rPr>
                              <m:t>F</m:t>
                            </m:r>
                            <m:r>
                              <a:rPr lang="en-US" sz="1350">
                                <a:latin typeface="Cambria Math" panose="02040503050406030204" pitchFamily="18" charset="0"/>
                                <a:ea typeface="Times New Roman" panose="02020603050405020304" pitchFamily="18" charset="0"/>
                              </a:rPr>
                              <m:t> ∆</m:t>
                            </m:r>
                            <m:sSub>
                              <m:sSubPr>
                                <m:ctrlPr>
                                  <a:rPr lang="en-US" sz="1350" i="1">
                                    <a:latin typeface="Cambria Math" panose="02040503050406030204" pitchFamily="18" charset="0"/>
                                    <a:ea typeface="Cambria Math" panose="02040503050406030204" pitchFamily="18" charset="0"/>
                                  </a:rPr>
                                </m:ctrlPr>
                              </m:sSubPr>
                              <m:e>
                                <m:r>
                                  <m:rPr>
                                    <m:sty m:val="p"/>
                                  </m:rPr>
                                  <a:rPr lang="en-US" sz="1350">
                                    <a:latin typeface="Cambria Math" panose="02040503050406030204" pitchFamily="18" charset="0"/>
                                    <a:ea typeface="Cambria Math" panose="02040503050406030204" pitchFamily="18" charset="0"/>
                                  </a:rPr>
                                  <m:t>T</m:t>
                                </m:r>
                              </m:e>
                              <m:sub>
                                <m:r>
                                  <m:rPr>
                                    <m:sty m:val="p"/>
                                  </m:rPr>
                                  <a:rPr lang="en-US" sz="1350">
                                    <a:latin typeface="Cambria Math" panose="02040503050406030204" pitchFamily="18" charset="0"/>
                                    <a:ea typeface="Cambria Math" panose="02040503050406030204" pitchFamily="18" charset="0"/>
                                  </a:rPr>
                                  <m:t>LMTD</m:t>
                                </m:r>
                                <m:r>
                                  <a:rPr lang="en-US" sz="1350">
                                    <a:latin typeface="Cambria Math" panose="02040503050406030204" pitchFamily="18" charset="0"/>
                                    <a:ea typeface="Cambria Math" panose="02040503050406030204" pitchFamily="18" charset="0"/>
                                  </a:rPr>
                                  <m:t>, </m:t>
                                </m:r>
                                <m:r>
                                  <m:rPr>
                                    <m:sty m:val="p"/>
                                  </m:rPr>
                                  <a:rPr lang="en-US" sz="1350">
                                    <a:latin typeface="Cambria Math" panose="02040503050406030204" pitchFamily="18" charset="0"/>
                                    <a:ea typeface="Cambria Math" panose="02040503050406030204" pitchFamily="18" charset="0"/>
                                  </a:rPr>
                                  <m:t>counter</m:t>
                                </m:r>
                              </m:sub>
                            </m:sSub>
                          </m:den>
                        </m:f>
                      </m:oMath>
                    </m:oMathPara>
                  </a14:m>
                  <a:endParaRPr lang="en-US" sz="1350" dirty="0"/>
                </a:p>
              </p:txBody>
            </p:sp>
          </mc:Choice>
          <mc:Fallback xmlns="">
            <p:sp>
              <p:nvSpPr>
                <p:cNvPr id="10" name="Rectangle 9">
                  <a:extLst>
                    <a:ext uri="{FF2B5EF4-FFF2-40B4-BE49-F238E27FC236}">
                      <a16:creationId xmlns:a16="http://schemas.microsoft.com/office/drawing/2014/main" id="{9F51919E-22BD-2D21-8E67-FF646DBCC012}"/>
                    </a:ext>
                  </a:extLst>
                </p:cNvPr>
                <p:cNvSpPr>
                  <a:spLocks noRot="1" noChangeAspect="1" noMove="1" noResize="1" noEditPoints="1" noAdjustHandles="1" noChangeArrowheads="1" noChangeShapeType="1" noTextEdit="1"/>
                </p:cNvSpPr>
                <p:nvPr/>
              </p:nvSpPr>
              <p:spPr>
                <a:xfrm>
                  <a:off x="5679625" y="4419973"/>
                  <a:ext cx="2546766" cy="711563"/>
                </a:xfrm>
                <a:prstGeom prst="rect">
                  <a:avLst/>
                </a:prstGeom>
                <a:blipFill>
                  <a:blip r:embed="rId11"/>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D4731A9-0B55-60F1-D81E-FD235DB210DA}"/>
                </a:ext>
              </a:extLst>
            </p:cNvPr>
            <p:cNvSpPr txBox="1"/>
            <p:nvPr/>
          </p:nvSpPr>
          <p:spPr>
            <a:xfrm>
              <a:off x="5637977" y="5511699"/>
              <a:ext cx="3589017" cy="307776"/>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For a gasifier with 1 kg/hr. biomass consumption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AA66D3F-40F2-4578-906E-198766B1B64A}"/>
                    </a:ext>
                  </a:extLst>
                </p:cNvPr>
                <p:cNvSpPr txBox="1"/>
                <p:nvPr/>
              </p:nvSpPr>
              <p:spPr>
                <a:xfrm>
                  <a:off x="5615850" y="5737321"/>
                  <a:ext cx="5001797" cy="307776"/>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For a gasifier with higher capacity for </a:t>
                  </a:r>
                  <a14:m>
                    <m:oMath xmlns:m="http://schemas.openxmlformats.org/officeDocument/2006/math">
                      <m:r>
                        <a:rPr lang="en-US" sz="900">
                          <a:latin typeface="Cambria Math" panose="02040503050406030204" pitchFamily="18" charset="0"/>
                          <a:ea typeface="Cambria Math" panose="02040503050406030204" pitchFamily="18" charset="0"/>
                          <a:cs typeface="Arial" panose="020B0604020202020204" pitchFamily="34" charset="0"/>
                        </a:rPr>
                        <m:t>≈</m:t>
                      </m:r>
                    </m:oMath>
                  </a14:m>
                  <a:r>
                    <a:rPr lang="en-US" sz="900" dirty="0">
                      <a:latin typeface="Arial" panose="020B0604020202020204" pitchFamily="34" charset="0"/>
                      <a:cs typeface="Arial" panose="020B0604020202020204" pitchFamily="34" charset="0"/>
                    </a:rPr>
                    <a:t>3 kg/hr. biomass consumption </a:t>
                  </a:r>
                </a:p>
              </p:txBody>
            </p:sp>
          </mc:Choice>
          <mc:Fallback xmlns="">
            <p:sp>
              <p:nvSpPr>
                <p:cNvPr id="13" name="TextBox 12">
                  <a:extLst>
                    <a:ext uri="{FF2B5EF4-FFF2-40B4-BE49-F238E27FC236}">
                      <a16:creationId xmlns:a16="http://schemas.microsoft.com/office/drawing/2014/main" id="{CAA66D3F-40F2-4578-906E-198766B1B64A}"/>
                    </a:ext>
                  </a:extLst>
                </p:cNvPr>
                <p:cNvSpPr txBox="1">
                  <a:spLocks noRot="1" noChangeAspect="1" noMove="1" noResize="1" noEditPoints="1" noAdjustHandles="1" noChangeArrowheads="1" noChangeShapeType="1" noTextEdit="1"/>
                </p:cNvSpPr>
                <p:nvPr/>
              </p:nvSpPr>
              <p:spPr>
                <a:xfrm>
                  <a:off x="5615850" y="5737321"/>
                  <a:ext cx="5001797" cy="307776"/>
                </a:xfrm>
                <a:prstGeom prst="rect">
                  <a:avLst/>
                </a:prstGeom>
                <a:blipFill>
                  <a:blip r:embed="rId12"/>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55CA219-7A09-A373-9A12-2F241F096D74}"/>
                    </a:ext>
                  </a:extLst>
                </p:cNvPr>
                <p:cNvSpPr/>
                <p:nvPr/>
              </p:nvSpPr>
              <p:spPr>
                <a:xfrm>
                  <a:off x="5591558" y="5947469"/>
                  <a:ext cx="4395507" cy="6770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350" b="1">
                            <a:latin typeface="Cambria Math" panose="02040503050406030204" pitchFamily="18" charset="0"/>
                            <a:ea typeface="Times New Roman" panose="02020603050405020304" pitchFamily="18" charset="0"/>
                          </a:rPr>
                          <m:t>𝐇𝐞𝐚𝐭</m:t>
                        </m:r>
                        <m:r>
                          <a:rPr lang="en-US" sz="1350" b="1">
                            <a:latin typeface="Cambria Math" panose="02040503050406030204" pitchFamily="18" charset="0"/>
                            <a:ea typeface="Times New Roman" panose="02020603050405020304" pitchFamily="18" charset="0"/>
                          </a:rPr>
                          <m:t> </m:t>
                        </m:r>
                        <m:r>
                          <a:rPr lang="en-US" sz="1350" b="1">
                            <a:latin typeface="Cambria Math" panose="02040503050406030204" pitchFamily="18" charset="0"/>
                            <a:ea typeface="Times New Roman" panose="02020603050405020304" pitchFamily="18" charset="0"/>
                          </a:rPr>
                          <m:t>𝐓𝐫𝐚𝐧𝐬𝐟𝐞𝐫</m:t>
                        </m:r>
                        <m:r>
                          <a:rPr lang="en-US" sz="1350" b="1">
                            <a:latin typeface="Cambria Math" panose="02040503050406030204" pitchFamily="18" charset="0"/>
                            <a:ea typeface="Times New Roman" panose="02020603050405020304" pitchFamily="18" charset="0"/>
                          </a:rPr>
                          <m:t> </m:t>
                        </m:r>
                        <m:r>
                          <a:rPr lang="en-US" sz="1350" b="1">
                            <a:latin typeface="Cambria Math" panose="02040503050406030204" pitchFamily="18" charset="0"/>
                            <a:ea typeface="Times New Roman" panose="02020603050405020304" pitchFamily="18" charset="0"/>
                          </a:rPr>
                          <m:t>𝐀𝐫𝐞𝐚</m:t>
                        </m:r>
                        <m:r>
                          <a:rPr lang="en-US" sz="1350" b="1">
                            <a:latin typeface="Cambria Math" panose="02040503050406030204" pitchFamily="18" charset="0"/>
                            <a:ea typeface="Times New Roman" panose="02020603050405020304" pitchFamily="18" charset="0"/>
                          </a:rPr>
                          <m:t> </m:t>
                        </m:r>
                        <m:r>
                          <a:rPr lang="en-US" sz="1350" b="1">
                            <a:latin typeface="Cambria Math" panose="02040503050406030204" pitchFamily="18" charset="0"/>
                            <a:ea typeface="Times New Roman" panose="02020603050405020304" pitchFamily="18" charset="0"/>
                          </a:rPr>
                          <m:t>𝐫𝐞𝐪𝐮𝐢𝐫𝐞𝐝</m:t>
                        </m:r>
                        <m:r>
                          <a:rPr lang="en-US" sz="1350" b="1">
                            <a:latin typeface="Cambria Math" panose="02040503050406030204" pitchFamily="18" charset="0"/>
                            <a:ea typeface="Times New Roman" panose="02020603050405020304" pitchFamily="18" charset="0"/>
                          </a:rPr>
                          <m:t>≈</m:t>
                        </m:r>
                        <m:r>
                          <a:rPr lang="en-US" sz="1350" b="1">
                            <a:latin typeface="Cambria Math" panose="02040503050406030204" pitchFamily="18" charset="0"/>
                            <a:ea typeface="Times New Roman" panose="02020603050405020304" pitchFamily="18" charset="0"/>
                          </a:rPr>
                          <m:t>𝟎</m:t>
                        </m:r>
                        <m:r>
                          <a:rPr lang="en-US" sz="1350" b="1">
                            <a:latin typeface="Cambria Math" panose="02040503050406030204" pitchFamily="18" charset="0"/>
                            <a:ea typeface="Times New Roman" panose="02020603050405020304" pitchFamily="18" charset="0"/>
                          </a:rPr>
                          <m:t>.</m:t>
                        </m:r>
                        <m:r>
                          <a:rPr lang="en-US" sz="1350" b="1">
                            <a:latin typeface="Cambria Math" panose="02040503050406030204" pitchFamily="18" charset="0"/>
                            <a:ea typeface="Times New Roman" panose="02020603050405020304" pitchFamily="18" charset="0"/>
                          </a:rPr>
                          <m:t>𝟗</m:t>
                        </m:r>
                        <m:r>
                          <a:rPr lang="en-US" sz="1350" b="1">
                            <a:latin typeface="Cambria Math" panose="02040503050406030204" pitchFamily="18" charset="0"/>
                            <a:ea typeface="Times New Roman" panose="02020603050405020304" pitchFamily="18" charset="0"/>
                          </a:rPr>
                          <m:t> </m:t>
                        </m:r>
                        <m:sSup>
                          <m:sSupPr>
                            <m:ctrlPr>
                              <a:rPr lang="en-US" sz="1350" b="1" i="1">
                                <a:latin typeface="Cambria Math" panose="02040503050406030204" pitchFamily="18" charset="0"/>
                              </a:rPr>
                            </m:ctrlPr>
                          </m:sSupPr>
                          <m:e>
                            <m:r>
                              <a:rPr lang="en-US" sz="1350" b="1">
                                <a:latin typeface="Cambria Math" panose="02040503050406030204" pitchFamily="18" charset="0"/>
                              </a:rPr>
                              <m:t>𝐦</m:t>
                            </m:r>
                          </m:e>
                          <m:sup>
                            <m:r>
                              <a:rPr lang="en-US" sz="1350" b="1">
                                <a:latin typeface="Cambria Math" panose="02040503050406030204" pitchFamily="18" charset="0"/>
                              </a:rPr>
                              <m:t>𝟐</m:t>
                            </m:r>
                          </m:sup>
                        </m:sSup>
                        <m:r>
                          <a:rPr lang="en-US" sz="1350" b="1">
                            <a:latin typeface="Cambria Math" panose="02040503050406030204" pitchFamily="18" charset="0"/>
                            <a:ea typeface="Times New Roman" panose="02020603050405020304" pitchFamily="18" charset="0"/>
                          </a:rPr>
                          <m:t> </m:t>
                        </m:r>
                      </m:oMath>
                    </m:oMathPara>
                  </a14:m>
                  <a:endParaRPr lang="en-US" sz="1350" b="1" dirty="0"/>
                </a:p>
              </p:txBody>
            </p:sp>
          </mc:Choice>
          <mc:Fallback xmlns="">
            <p:sp>
              <p:nvSpPr>
                <p:cNvPr id="14" name="Rectangle 13">
                  <a:extLst>
                    <a:ext uri="{FF2B5EF4-FFF2-40B4-BE49-F238E27FC236}">
                      <a16:creationId xmlns:a16="http://schemas.microsoft.com/office/drawing/2014/main" id="{E55CA219-7A09-A373-9A12-2F241F096D74}"/>
                    </a:ext>
                  </a:extLst>
                </p:cNvPr>
                <p:cNvSpPr>
                  <a:spLocks noRot="1" noChangeAspect="1" noMove="1" noResize="1" noEditPoints="1" noAdjustHandles="1" noChangeArrowheads="1" noChangeShapeType="1" noTextEdit="1"/>
                </p:cNvSpPr>
                <p:nvPr/>
              </p:nvSpPr>
              <p:spPr>
                <a:xfrm>
                  <a:off x="5591558" y="5947469"/>
                  <a:ext cx="4395507" cy="67702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2796729-FE39-6532-DA74-6D7BAF89DED7}"/>
                    </a:ext>
                  </a:extLst>
                </p:cNvPr>
                <p:cNvSpPr/>
                <p:nvPr/>
              </p:nvSpPr>
              <p:spPr>
                <a:xfrm>
                  <a:off x="5651513" y="5077121"/>
                  <a:ext cx="4723430" cy="400109"/>
                </a:xfrm>
                <a:prstGeom prst="rect">
                  <a:avLst/>
                </a:prstGeom>
              </p:spPr>
              <p:txBody>
                <a:bodyPr wrap="none">
                  <a:spAutoFit/>
                </a:bodyPr>
                <a:lstStyle/>
                <a:p>
                  <a14:m>
                    <m:oMath xmlns:m="http://schemas.openxmlformats.org/officeDocument/2006/math">
                      <m:r>
                        <m:rPr>
                          <m:sty m:val="p"/>
                        </m:rPr>
                        <a:rPr lang="en-US" sz="1350">
                          <a:latin typeface="Cambria Math" panose="02040503050406030204" pitchFamily="18" charset="0"/>
                          <a:ea typeface="Times New Roman" panose="02020603050405020304" pitchFamily="18" charset="0"/>
                        </a:rPr>
                        <m:t>Assuming</m:t>
                      </m:r>
                      <m:r>
                        <a:rPr lang="en-US" sz="1350">
                          <a:latin typeface="Cambria Math" panose="02040503050406030204" pitchFamily="18" charset="0"/>
                          <a:ea typeface="Times New Roman" panose="02020603050405020304" pitchFamily="18" charset="0"/>
                        </a:rPr>
                        <m:t> </m:t>
                      </m:r>
                      <m:r>
                        <m:rPr>
                          <m:sty m:val="p"/>
                        </m:rPr>
                        <a:rPr lang="en-US" sz="1350">
                          <a:latin typeface="Cambria Math" panose="02040503050406030204" pitchFamily="18" charset="0"/>
                        </a:rPr>
                        <m:t>U</m:t>
                      </m:r>
                      <m:r>
                        <a:rPr lang="en-US" sz="1350">
                          <a:latin typeface="Cambria Math" panose="02040503050406030204" pitchFamily="18" charset="0"/>
                        </a:rPr>
                        <m:t>=15</m:t>
                      </m:r>
                      <m:f>
                        <m:fPr>
                          <m:type m:val="lin"/>
                          <m:ctrlPr>
                            <a:rPr lang="en-US" sz="1350" i="1">
                              <a:latin typeface="Cambria Math" panose="02040503050406030204" pitchFamily="18" charset="0"/>
                            </a:rPr>
                          </m:ctrlPr>
                        </m:fPr>
                        <m:num>
                          <m:r>
                            <m:rPr>
                              <m:sty m:val="p"/>
                            </m:rPr>
                            <a:rPr lang="en-US" sz="1350">
                              <a:latin typeface="Cambria Math" panose="02040503050406030204" pitchFamily="18" charset="0"/>
                            </a:rPr>
                            <m:t>W</m:t>
                          </m:r>
                        </m:num>
                        <m:den>
                          <m:sSup>
                            <m:sSupPr>
                              <m:ctrlPr>
                                <a:rPr lang="en-US" sz="1350" i="1">
                                  <a:latin typeface="Cambria Math" panose="02040503050406030204" pitchFamily="18" charset="0"/>
                                </a:rPr>
                              </m:ctrlPr>
                            </m:sSupPr>
                            <m:e>
                              <m:r>
                                <m:rPr>
                                  <m:sty m:val="p"/>
                                </m:rPr>
                                <a:rPr lang="en-US" sz="1350">
                                  <a:latin typeface="Cambria Math" panose="02040503050406030204" pitchFamily="18" charset="0"/>
                                </a:rPr>
                                <m:t>m</m:t>
                              </m:r>
                            </m:e>
                            <m:sup>
                              <m:r>
                                <a:rPr lang="en-US" sz="1350">
                                  <a:latin typeface="Cambria Math" panose="02040503050406030204" pitchFamily="18" charset="0"/>
                                </a:rPr>
                                <m:t>2</m:t>
                              </m:r>
                            </m:sup>
                          </m:sSup>
                          <m:r>
                            <a:rPr lang="en-US" sz="1350">
                              <a:latin typeface="Cambria Math" panose="02040503050406030204" pitchFamily="18" charset="0"/>
                            </a:rPr>
                            <m:t>−</m:t>
                          </m:r>
                          <m:r>
                            <m:rPr>
                              <m:sty m:val="p"/>
                            </m:rPr>
                            <a:rPr lang="en-US" sz="1350">
                              <a:latin typeface="Cambria Math" panose="02040503050406030204" pitchFamily="18" charset="0"/>
                            </a:rPr>
                            <m:t>K</m:t>
                          </m:r>
                        </m:den>
                      </m:f>
                      <m:r>
                        <a:rPr lang="en-US" sz="1350">
                          <a:latin typeface="Cambria Math" panose="02040503050406030204" pitchFamily="18" charset="0"/>
                        </a:rPr>
                        <m:t> </m:t>
                      </m:r>
                      <m:r>
                        <a:rPr lang="en-IN" sz="1350">
                          <a:latin typeface="Cambria Math" panose="02040503050406030204" pitchFamily="18" charset="0"/>
                        </a:rPr>
                        <m:t> </m:t>
                      </m:r>
                    </m:oMath>
                  </a14:m>
                  <a:r>
                    <a:rPr lang="en-US" sz="1350" dirty="0"/>
                    <a:t>=&gt;</a:t>
                  </a:r>
                  <a14:m>
                    <m:oMath xmlns:m="http://schemas.openxmlformats.org/officeDocument/2006/math">
                      <m:r>
                        <m:rPr>
                          <m:sty m:val="p"/>
                        </m:rPr>
                        <a:rPr lang="en-US" sz="1350">
                          <a:latin typeface="Cambria Math" panose="02040503050406030204" pitchFamily="18" charset="0"/>
                          <a:ea typeface="Times New Roman" panose="02020603050405020304" pitchFamily="18" charset="0"/>
                        </a:rPr>
                        <m:t>A</m:t>
                      </m:r>
                      <m:r>
                        <a:rPr lang="en-US" sz="1350">
                          <a:latin typeface="Cambria Math" panose="02040503050406030204" pitchFamily="18" charset="0"/>
                          <a:ea typeface="Times New Roman" panose="02020603050405020304" pitchFamily="18" charset="0"/>
                        </a:rPr>
                        <m:t>=0.30 </m:t>
                      </m:r>
                      <m:sSup>
                        <m:sSupPr>
                          <m:ctrlPr>
                            <a:rPr lang="en-US" sz="1350" i="1">
                              <a:latin typeface="Cambria Math" panose="02040503050406030204" pitchFamily="18" charset="0"/>
                            </a:rPr>
                          </m:ctrlPr>
                        </m:sSupPr>
                        <m:e>
                          <m:r>
                            <m:rPr>
                              <m:sty m:val="p"/>
                            </m:rPr>
                            <a:rPr lang="en-US" sz="1350">
                              <a:latin typeface="Cambria Math" panose="02040503050406030204" pitchFamily="18" charset="0"/>
                            </a:rPr>
                            <m:t>m</m:t>
                          </m:r>
                        </m:e>
                        <m:sup>
                          <m:r>
                            <a:rPr lang="en-US" sz="1350">
                              <a:latin typeface="Cambria Math" panose="02040503050406030204" pitchFamily="18" charset="0"/>
                            </a:rPr>
                            <m:t>2</m:t>
                          </m:r>
                        </m:sup>
                      </m:sSup>
                      <m:r>
                        <a:rPr lang="en-US" sz="1350">
                          <a:latin typeface="Cambria Math" panose="02040503050406030204" pitchFamily="18" charset="0"/>
                          <a:ea typeface="Times New Roman" panose="02020603050405020304" pitchFamily="18" charset="0"/>
                        </a:rPr>
                        <m:t> </m:t>
                      </m:r>
                    </m:oMath>
                  </a14:m>
                  <a:endParaRPr lang="en-US" sz="1350" dirty="0"/>
                </a:p>
              </p:txBody>
            </p:sp>
          </mc:Choice>
          <mc:Fallback xmlns="">
            <p:sp>
              <p:nvSpPr>
                <p:cNvPr id="15" name="Rectangle 14">
                  <a:extLst>
                    <a:ext uri="{FF2B5EF4-FFF2-40B4-BE49-F238E27FC236}">
                      <a16:creationId xmlns:a16="http://schemas.microsoft.com/office/drawing/2014/main" id="{72796729-FE39-6532-DA74-6D7BAF89DED7}"/>
                    </a:ext>
                  </a:extLst>
                </p:cNvPr>
                <p:cNvSpPr>
                  <a:spLocks noRot="1" noChangeAspect="1" noMove="1" noResize="1" noEditPoints="1" noAdjustHandles="1" noChangeArrowheads="1" noChangeShapeType="1" noTextEdit="1"/>
                </p:cNvSpPr>
                <p:nvPr/>
              </p:nvSpPr>
              <p:spPr>
                <a:xfrm>
                  <a:off x="5651513" y="5077121"/>
                  <a:ext cx="4723430" cy="400109"/>
                </a:xfrm>
                <a:prstGeom prst="rect">
                  <a:avLst/>
                </a:prstGeom>
                <a:blipFill>
                  <a:blip r:embed="rId14"/>
                  <a:stretch>
                    <a:fillRect t="-97959" b="-161224"/>
                  </a:stretch>
                </a:blipFill>
              </p:spPr>
              <p:txBody>
                <a:bodyPr/>
                <a:lstStyle/>
                <a:p>
                  <a:r>
                    <a:rPr lang="en-US">
                      <a:noFill/>
                    </a:rPr>
                    <a:t> </a:t>
                  </a:r>
                </a:p>
              </p:txBody>
            </p:sp>
          </mc:Fallback>
        </mc:AlternateContent>
      </p:grpSp>
      <p:sp>
        <p:nvSpPr>
          <p:cNvPr id="24" name="Rectangle 23">
            <a:extLst>
              <a:ext uri="{FF2B5EF4-FFF2-40B4-BE49-F238E27FC236}">
                <a16:creationId xmlns:a16="http://schemas.microsoft.com/office/drawing/2014/main" id="{18638682-BA55-B0A4-6DAA-6EBD4E531AB6}"/>
              </a:ext>
            </a:extLst>
          </p:cNvPr>
          <p:cNvSpPr/>
          <p:nvPr/>
        </p:nvSpPr>
        <p:spPr>
          <a:xfrm>
            <a:off x="433212" y="2101844"/>
            <a:ext cx="488059" cy="470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5" name="Straight Arrow Connector 24">
            <a:extLst>
              <a:ext uri="{FF2B5EF4-FFF2-40B4-BE49-F238E27FC236}">
                <a16:creationId xmlns:a16="http://schemas.microsoft.com/office/drawing/2014/main" id="{18B081AB-9E9B-BCD1-ADCD-5E2E8E590189}"/>
              </a:ext>
            </a:extLst>
          </p:cNvPr>
          <p:cNvCxnSpPr/>
          <p:nvPr/>
        </p:nvCxnSpPr>
        <p:spPr>
          <a:xfrm flipV="1">
            <a:off x="526080" y="2570256"/>
            <a:ext cx="0" cy="3429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3C53A78-8EA6-4FAB-2775-A14D603A7DFD}"/>
              </a:ext>
            </a:extLst>
          </p:cNvPr>
          <p:cNvSpPr txBox="1"/>
          <p:nvPr/>
        </p:nvSpPr>
        <p:spPr>
          <a:xfrm>
            <a:off x="-31191" y="2679422"/>
            <a:ext cx="714434" cy="253916"/>
          </a:xfrm>
          <a:prstGeom prst="rect">
            <a:avLst/>
          </a:prstGeom>
          <a:noFill/>
        </p:spPr>
        <p:txBody>
          <a:bodyPr wrap="square" rtlCol="0">
            <a:spAutoFit/>
          </a:bodyPr>
          <a:lstStyle/>
          <a:p>
            <a:pPr algn="ctr"/>
            <a:r>
              <a:rPr lang="en-US" sz="1050" dirty="0">
                <a:solidFill>
                  <a:schemeClr val="accent2"/>
                </a:solidFill>
                <a:latin typeface="Arial" panose="020B0604020202020204" pitchFamily="34" charset="0"/>
                <a:cs typeface="Arial" panose="020B0604020202020204" pitchFamily="34" charset="0"/>
              </a:rPr>
              <a:t>PG</a:t>
            </a:r>
          </a:p>
        </p:txBody>
      </p:sp>
      <p:cxnSp>
        <p:nvCxnSpPr>
          <p:cNvPr id="27" name="Straight Arrow Connector 26">
            <a:extLst>
              <a:ext uri="{FF2B5EF4-FFF2-40B4-BE49-F238E27FC236}">
                <a16:creationId xmlns:a16="http://schemas.microsoft.com/office/drawing/2014/main" id="{CAC56691-B7D1-C084-36CE-A0524DDD4905}"/>
              </a:ext>
            </a:extLst>
          </p:cNvPr>
          <p:cNvCxnSpPr/>
          <p:nvPr/>
        </p:nvCxnSpPr>
        <p:spPr>
          <a:xfrm flipV="1">
            <a:off x="804686" y="2565165"/>
            <a:ext cx="0" cy="3429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BF6AED6-5319-D30A-6514-47037F9E07FE}"/>
              </a:ext>
            </a:extLst>
          </p:cNvPr>
          <p:cNvSpPr txBox="1"/>
          <p:nvPr/>
        </p:nvSpPr>
        <p:spPr>
          <a:xfrm>
            <a:off x="724508" y="2677232"/>
            <a:ext cx="513682" cy="253916"/>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Air</a:t>
            </a:r>
          </a:p>
        </p:txBody>
      </p:sp>
      <p:cxnSp>
        <p:nvCxnSpPr>
          <p:cNvPr id="29" name="Straight Arrow Connector 28">
            <a:extLst>
              <a:ext uri="{FF2B5EF4-FFF2-40B4-BE49-F238E27FC236}">
                <a16:creationId xmlns:a16="http://schemas.microsoft.com/office/drawing/2014/main" id="{79F5A132-CE31-BA71-872C-AC6B30A06DAC}"/>
              </a:ext>
            </a:extLst>
          </p:cNvPr>
          <p:cNvCxnSpPr/>
          <p:nvPr/>
        </p:nvCxnSpPr>
        <p:spPr>
          <a:xfrm flipV="1">
            <a:off x="676992" y="1842803"/>
            <a:ext cx="0" cy="3429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6C6915-2115-AB70-BF43-928BED191E97}"/>
              </a:ext>
            </a:extLst>
          </p:cNvPr>
          <p:cNvSpPr txBox="1"/>
          <p:nvPr/>
        </p:nvSpPr>
        <p:spPr>
          <a:xfrm>
            <a:off x="-37442" y="1904799"/>
            <a:ext cx="714434" cy="415498"/>
          </a:xfrm>
          <a:prstGeom prst="rect">
            <a:avLst/>
          </a:prstGeom>
          <a:noFill/>
        </p:spPr>
        <p:txBody>
          <a:bodyPr wrap="square" rtlCol="0">
            <a:spAutoFit/>
          </a:bodyPr>
          <a:lstStyle/>
          <a:p>
            <a:pPr algn="ctr"/>
            <a:r>
              <a:rPr lang="en-US" sz="1050" dirty="0">
                <a:solidFill>
                  <a:srgbClr val="C00000"/>
                </a:solidFill>
                <a:latin typeface="Arial" panose="020B0604020202020204" pitchFamily="34" charset="0"/>
                <a:cs typeface="Arial" panose="020B0604020202020204" pitchFamily="34" charset="0"/>
              </a:rPr>
              <a:t>Flue Gas</a:t>
            </a:r>
          </a:p>
        </p:txBody>
      </p:sp>
      <p:sp>
        <p:nvSpPr>
          <p:cNvPr id="31" name="TextBox 30">
            <a:extLst>
              <a:ext uri="{FF2B5EF4-FFF2-40B4-BE49-F238E27FC236}">
                <a16:creationId xmlns:a16="http://schemas.microsoft.com/office/drawing/2014/main" id="{4D9DE097-3275-4582-C247-81C2444C65E5}"/>
              </a:ext>
            </a:extLst>
          </p:cNvPr>
          <p:cNvSpPr txBox="1"/>
          <p:nvPr/>
        </p:nvSpPr>
        <p:spPr>
          <a:xfrm>
            <a:off x="386655" y="2226816"/>
            <a:ext cx="581170" cy="415498"/>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Burner</a:t>
            </a:r>
          </a:p>
        </p:txBody>
      </p:sp>
      <p:grpSp>
        <p:nvGrpSpPr>
          <p:cNvPr id="32" name="Group 31">
            <a:extLst>
              <a:ext uri="{FF2B5EF4-FFF2-40B4-BE49-F238E27FC236}">
                <a16:creationId xmlns:a16="http://schemas.microsoft.com/office/drawing/2014/main" id="{EB09880E-055C-6523-B3C7-A56A92AA31CF}"/>
              </a:ext>
            </a:extLst>
          </p:cNvPr>
          <p:cNvGrpSpPr/>
          <p:nvPr/>
        </p:nvGrpSpPr>
        <p:grpSpPr>
          <a:xfrm>
            <a:off x="6625198" y="2732793"/>
            <a:ext cx="2662867" cy="2225676"/>
            <a:chOff x="241693" y="576553"/>
            <a:chExt cx="3856937" cy="3514281"/>
          </a:xfrm>
        </p:grpSpPr>
        <p:sp>
          <p:nvSpPr>
            <p:cNvPr id="33" name="Rectangle 32">
              <a:extLst>
                <a:ext uri="{FF2B5EF4-FFF2-40B4-BE49-F238E27FC236}">
                  <a16:creationId xmlns:a16="http://schemas.microsoft.com/office/drawing/2014/main" id="{9E7F0CE7-1487-AA24-A675-0EF29340F600}"/>
                </a:ext>
              </a:extLst>
            </p:cNvPr>
            <p:cNvSpPr/>
            <p:nvPr/>
          </p:nvSpPr>
          <p:spPr>
            <a:xfrm>
              <a:off x="1543050" y="1163953"/>
              <a:ext cx="1428750" cy="162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4" name="Straight Connector 33">
              <a:extLst>
                <a:ext uri="{FF2B5EF4-FFF2-40B4-BE49-F238E27FC236}">
                  <a16:creationId xmlns:a16="http://schemas.microsoft.com/office/drawing/2014/main" id="{5F83EE38-D3FB-F4B9-8DB9-3FEF1AE61737}"/>
                </a:ext>
              </a:extLst>
            </p:cNvPr>
            <p:cNvCxnSpPr/>
            <p:nvPr/>
          </p:nvCxnSpPr>
          <p:spPr>
            <a:xfrm flipH="1" flipV="1">
              <a:off x="717982" y="1242421"/>
              <a:ext cx="825068" cy="1377"/>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AF2FFDC-AD89-9975-BE2B-0B5BDB85A02E}"/>
                </a:ext>
              </a:extLst>
            </p:cNvPr>
            <p:cNvCxnSpPr/>
            <p:nvPr/>
          </p:nvCxnSpPr>
          <p:spPr>
            <a:xfrm>
              <a:off x="944045" y="1242421"/>
              <a:ext cx="270000"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A0118F-9C13-050B-C2B5-FD2CB31EA252}"/>
                </a:ext>
              </a:extLst>
            </p:cNvPr>
            <p:cNvCxnSpPr/>
            <p:nvPr/>
          </p:nvCxnSpPr>
          <p:spPr>
            <a:xfrm>
              <a:off x="2971800" y="2674485"/>
              <a:ext cx="82296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1B81F1F-06B5-0C1A-A0B4-8C253A8ADB1E}"/>
                </a:ext>
              </a:extLst>
            </p:cNvPr>
            <p:cNvCxnSpPr/>
            <p:nvPr/>
          </p:nvCxnSpPr>
          <p:spPr>
            <a:xfrm rot="10800000" flipH="1">
              <a:off x="3252493" y="2669145"/>
              <a:ext cx="25200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8" name="Right Arrow 8">
              <a:extLst>
                <a:ext uri="{FF2B5EF4-FFF2-40B4-BE49-F238E27FC236}">
                  <a16:creationId xmlns:a16="http://schemas.microsoft.com/office/drawing/2014/main" id="{8A89CB53-B1B3-0373-6DDB-F22EEA8E3B09}"/>
                </a:ext>
              </a:extLst>
            </p:cNvPr>
            <p:cNvSpPr/>
            <p:nvPr/>
          </p:nvSpPr>
          <p:spPr>
            <a:xfrm rot="16200000">
              <a:off x="2024063" y="2867023"/>
              <a:ext cx="466725" cy="31432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ight Arrow 9">
              <a:extLst>
                <a:ext uri="{FF2B5EF4-FFF2-40B4-BE49-F238E27FC236}">
                  <a16:creationId xmlns:a16="http://schemas.microsoft.com/office/drawing/2014/main" id="{464BCD18-1DA2-783E-BEDE-B9FAD58D7732}"/>
                </a:ext>
              </a:extLst>
            </p:cNvPr>
            <p:cNvSpPr/>
            <p:nvPr/>
          </p:nvSpPr>
          <p:spPr>
            <a:xfrm rot="16200000">
              <a:off x="2065974" y="815337"/>
              <a:ext cx="382903" cy="31432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TextBox 39">
              <a:extLst>
                <a:ext uri="{FF2B5EF4-FFF2-40B4-BE49-F238E27FC236}">
                  <a16:creationId xmlns:a16="http://schemas.microsoft.com/office/drawing/2014/main" id="{6FCFCA64-D71B-002E-70FD-7837977D422D}"/>
                </a:ext>
              </a:extLst>
            </p:cNvPr>
            <p:cNvSpPr txBox="1"/>
            <p:nvPr/>
          </p:nvSpPr>
          <p:spPr>
            <a:xfrm>
              <a:off x="1214045" y="2949772"/>
              <a:ext cx="952578" cy="656060"/>
            </a:xfrm>
            <a:prstGeom prst="rect">
              <a:avLst/>
            </a:prstGeom>
            <a:noFill/>
          </p:spPr>
          <p:txBody>
            <a:bodyPr wrap="square" rtlCol="0">
              <a:spAutoFit/>
            </a:bodyPr>
            <a:lstStyle/>
            <a:p>
              <a:pPr algn="ctr"/>
              <a:r>
                <a:rPr lang="en-US" sz="1050" dirty="0">
                  <a:solidFill>
                    <a:srgbClr val="C00000"/>
                  </a:solidFill>
                  <a:latin typeface="Arial" panose="020B0604020202020204" pitchFamily="34" charset="0"/>
                  <a:cs typeface="Arial" panose="020B0604020202020204" pitchFamily="34" charset="0"/>
                </a:rPr>
                <a:t>Flue Gas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7F7ACCA-EF77-1C45-518A-102B3B214D61}"/>
                    </a:ext>
                  </a:extLst>
                </p:cNvPr>
                <p:cNvSpPr/>
                <p:nvPr/>
              </p:nvSpPr>
              <p:spPr>
                <a:xfrm>
                  <a:off x="1856888" y="3440182"/>
                  <a:ext cx="1529705" cy="4009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1050" i="1" dirty="0">
                                    <a:latin typeface="Cambria Math" panose="02040503050406030204" pitchFamily="18" charset="0"/>
                                    <a:ea typeface="Cambria Math" panose="02040503050406030204" pitchFamily="18" charset="0"/>
                                    <a:cs typeface="Arial" panose="020B0604020202020204" pitchFamily="34" charset="0"/>
                                  </a:rPr>
                                </m:ctrlPr>
                              </m:acc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m</m:t>
                                </m:r>
                              </m:e>
                            </m:acc>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fG</m:t>
                            </m:r>
                          </m:sub>
                        </m:sSub>
                        <m:r>
                          <a:rPr lang="en-US" sz="1050" dirty="0">
                            <a:latin typeface="Cambria Math" panose="02040503050406030204" pitchFamily="18" charset="0"/>
                            <a:ea typeface="Cambria Math" panose="02040503050406030204" pitchFamily="18" charset="0"/>
                            <a:cs typeface="Arial" panose="020B0604020202020204" pitchFamily="34" charset="0"/>
                          </a:rPr>
                          <m:t>≈5</m:t>
                        </m:r>
                        <m:f>
                          <m:fPr>
                            <m:type m:val="lin"/>
                            <m:ctrlPr>
                              <a:rPr lang="en-US" sz="1050" i="1" dirty="0">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kg</m:t>
                            </m:r>
                          </m:num>
                          <m:den>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hr</m:t>
                            </m:r>
                          </m:den>
                        </m:f>
                      </m:oMath>
                    </m:oMathPara>
                  </a14:m>
                  <a:endParaRPr lang="en-US" sz="1050" dirty="0"/>
                </a:p>
              </p:txBody>
            </p:sp>
          </mc:Choice>
          <mc:Fallback xmlns="">
            <p:sp>
              <p:nvSpPr>
                <p:cNvPr id="41" name="Rectangle 40">
                  <a:extLst>
                    <a:ext uri="{FF2B5EF4-FFF2-40B4-BE49-F238E27FC236}">
                      <a16:creationId xmlns:a16="http://schemas.microsoft.com/office/drawing/2014/main" id="{77F7ACCA-EF77-1C45-518A-102B3B214D61}"/>
                    </a:ext>
                  </a:extLst>
                </p:cNvPr>
                <p:cNvSpPr>
                  <a:spLocks noRot="1" noChangeAspect="1" noMove="1" noResize="1" noEditPoints="1" noAdjustHandles="1" noChangeArrowheads="1" noChangeShapeType="1" noTextEdit="1"/>
                </p:cNvSpPr>
                <p:nvPr/>
              </p:nvSpPr>
              <p:spPr>
                <a:xfrm>
                  <a:off x="1856888" y="3440182"/>
                  <a:ext cx="1529705" cy="400926"/>
                </a:xfrm>
                <a:prstGeom prst="rect">
                  <a:avLst/>
                </a:prstGeom>
                <a:blipFill>
                  <a:blip r:embed="rId15"/>
                  <a:stretch>
                    <a:fillRect t="-95122" r="-20809"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DF60046-4A10-0D01-97EF-62EE79E0EB6B}"/>
                    </a:ext>
                  </a:extLst>
                </p:cNvPr>
                <p:cNvSpPr/>
                <p:nvPr/>
              </p:nvSpPr>
              <p:spPr>
                <a:xfrm>
                  <a:off x="1788340" y="3678771"/>
                  <a:ext cx="1649510" cy="4120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T</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fG</m:t>
                            </m:r>
                            <m:r>
                              <a:rPr lang="en-US" sz="1050" dirty="0">
                                <a:latin typeface="Cambria Math" panose="02040503050406030204" pitchFamily="18" charset="0"/>
                                <a:ea typeface="Cambria Math" panose="02040503050406030204" pitchFamily="18" charset="0"/>
                                <a:cs typeface="Arial" panose="020B0604020202020204" pitchFamily="34" charset="0"/>
                              </a:rPr>
                              <m:t>,</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in</m:t>
                            </m:r>
                          </m:sub>
                        </m:sSub>
                        <m:r>
                          <a:rPr lang="en-US" sz="1050" dirty="0">
                            <a:latin typeface="Cambria Math" panose="02040503050406030204" pitchFamily="18" charset="0"/>
                            <a:ea typeface="Cambria Math" panose="02040503050406030204" pitchFamily="18" charset="0"/>
                            <a:cs typeface="Arial" panose="020B0604020202020204" pitchFamily="34" charset="0"/>
                          </a:rPr>
                          <m:t>≈1600 ℃</m:t>
                        </m:r>
                      </m:oMath>
                    </m:oMathPara>
                  </a14:m>
                  <a:endParaRPr lang="en-US" sz="1050" dirty="0"/>
                </a:p>
              </p:txBody>
            </p:sp>
          </mc:Choice>
          <mc:Fallback xmlns="">
            <p:sp>
              <p:nvSpPr>
                <p:cNvPr id="42" name="Rectangle 41">
                  <a:extLst>
                    <a:ext uri="{FF2B5EF4-FFF2-40B4-BE49-F238E27FC236}">
                      <a16:creationId xmlns:a16="http://schemas.microsoft.com/office/drawing/2014/main" id="{CDF60046-4A10-0D01-97EF-62EE79E0EB6B}"/>
                    </a:ext>
                  </a:extLst>
                </p:cNvPr>
                <p:cNvSpPr>
                  <a:spLocks noRot="1" noChangeAspect="1" noMove="1" noResize="1" noEditPoints="1" noAdjustHandles="1" noChangeArrowheads="1" noChangeShapeType="1" noTextEdit="1"/>
                </p:cNvSpPr>
                <p:nvPr/>
              </p:nvSpPr>
              <p:spPr>
                <a:xfrm>
                  <a:off x="1788340" y="3678771"/>
                  <a:ext cx="1649510" cy="412063"/>
                </a:xfrm>
                <a:prstGeom prst="rect">
                  <a:avLst/>
                </a:prstGeom>
                <a:blipFill>
                  <a:blip r:embed="rId16"/>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30144753-FC38-1166-20F1-EAD92981C065}"/>
                </a:ext>
              </a:extLst>
            </p:cNvPr>
            <p:cNvSpPr txBox="1"/>
            <p:nvPr/>
          </p:nvSpPr>
          <p:spPr>
            <a:xfrm>
              <a:off x="241693" y="1271126"/>
              <a:ext cx="952578" cy="656060"/>
            </a:xfrm>
            <a:prstGeom prst="rect">
              <a:avLst/>
            </a:prstGeom>
            <a:noFill/>
          </p:spPr>
          <p:txBody>
            <a:bodyPr wrap="square" rtlCol="0">
              <a:spAutoFit/>
            </a:bodyPr>
            <a:lstStyle/>
            <a:p>
              <a:pPr algn="ctr"/>
              <a:r>
                <a:rPr lang="en-US" sz="1050" dirty="0">
                  <a:solidFill>
                    <a:srgbClr val="002060"/>
                  </a:solidFill>
                  <a:latin typeface="Arial" panose="020B0604020202020204" pitchFamily="34" charset="0"/>
                  <a:cs typeface="Arial" panose="020B0604020202020204" pitchFamily="34" charset="0"/>
                </a:rPr>
                <a:t>Water in</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53C21290-E75B-F97A-D6DA-BCAA824892FD}"/>
                    </a:ext>
                  </a:extLst>
                </p:cNvPr>
                <p:cNvSpPr/>
                <p:nvPr/>
              </p:nvSpPr>
              <p:spPr>
                <a:xfrm>
                  <a:off x="261851" y="1809541"/>
                  <a:ext cx="1620371" cy="922331"/>
                </a:xfrm>
                <a:prstGeom prst="rect">
                  <a:avLst/>
                </a:prstGeom>
              </p:spPr>
              <p:txBody>
                <a:bodyPr wrap="square">
                  <a:spAutoFit/>
                </a:bodyPr>
                <a:lstStyle/>
                <a:p>
                  <a:r>
                    <a:rPr lang="en-US" sz="1050" dirty="0">
                      <a:ea typeface="Cambria Math" panose="02040503050406030204" pitchFamily="18" charset="0"/>
                      <a:cs typeface="Arial" panose="020B0604020202020204" pitchFamily="34" charset="0"/>
                    </a:rPr>
                    <a:t>Assuming </a:t>
                  </a:r>
                </a:p>
                <a:p>
                  <a:pPr/>
                  <a14:m>
                    <m:oMathPara xmlns:m="http://schemas.openxmlformats.org/officeDocument/2006/math">
                      <m:oMathParaPr>
                        <m:jc m:val="left"/>
                      </m:oMathParaPr>
                      <m:oMath xmlns:m="http://schemas.openxmlformats.org/officeDocument/2006/math">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1050" i="1" dirty="0">
                                    <a:latin typeface="Cambria Math" panose="02040503050406030204" pitchFamily="18" charset="0"/>
                                    <a:ea typeface="Cambria Math" panose="02040503050406030204" pitchFamily="18" charset="0"/>
                                    <a:cs typeface="Arial" panose="020B0604020202020204" pitchFamily="34" charset="0"/>
                                  </a:rPr>
                                </m:ctrlPr>
                              </m:acc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m</m:t>
                                </m:r>
                              </m:e>
                            </m:acc>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w</m:t>
                            </m:r>
                          </m:sub>
                        </m:sSub>
                        <m:r>
                          <a:rPr lang="en-US" sz="1050" dirty="0">
                            <a:latin typeface="Cambria Math" panose="02040503050406030204" pitchFamily="18" charset="0"/>
                            <a:ea typeface="Cambria Math" panose="02040503050406030204" pitchFamily="18" charset="0"/>
                            <a:cs typeface="Arial" panose="020B0604020202020204" pitchFamily="34" charset="0"/>
                          </a:rPr>
                          <m:t>≈10 </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LPM</m:t>
                        </m:r>
                      </m:oMath>
                    </m:oMathPara>
                  </a14:m>
                  <a:endParaRPr lang="en-US" sz="1050" dirty="0">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T</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w</m:t>
                            </m:r>
                            <m:r>
                              <a:rPr lang="en-US" sz="1050" dirty="0">
                                <a:latin typeface="Cambria Math" panose="02040503050406030204" pitchFamily="18" charset="0"/>
                                <a:ea typeface="Cambria Math" panose="02040503050406030204" pitchFamily="18" charset="0"/>
                                <a:cs typeface="Arial" panose="020B0604020202020204" pitchFamily="34" charset="0"/>
                              </a:rPr>
                              <m:t>, </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in</m:t>
                            </m:r>
                          </m:sub>
                        </m:sSub>
                        <m:r>
                          <a:rPr lang="en-US" sz="1050" dirty="0">
                            <a:latin typeface="Cambria Math" panose="02040503050406030204" pitchFamily="18" charset="0"/>
                            <a:ea typeface="Cambria Math" panose="02040503050406030204" pitchFamily="18" charset="0"/>
                            <a:cs typeface="Arial" panose="020B0604020202020204" pitchFamily="34" charset="0"/>
                          </a:rPr>
                          <m:t>≈25 ℃</m:t>
                        </m:r>
                      </m:oMath>
                    </m:oMathPara>
                  </a14:m>
                  <a:endParaRPr lang="en-US" sz="1050" dirty="0"/>
                </a:p>
              </p:txBody>
            </p:sp>
          </mc:Choice>
          <mc:Fallback xmlns="">
            <p:sp>
              <p:nvSpPr>
                <p:cNvPr id="44" name="Rectangle 43">
                  <a:extLst>
                    <a:ext uri="{FF2B5EF4-FFF2-40B4-BE49-F238E27FC236}">
                      <a16:creationId xmlns:a16="http://schemas.microsoft.com/office/drawing/2014/main" id="{53C21290-E75B-F97A-D6DA-BCAA824892FD}"/>
                    </a:ext>
                  </a:extLst>
                </p:cNvPr>
                <p:cNvSpPr>
                  <a:spLocks noRot="1" noChangeAspect="1" noMove="1" noResize="1" noEditPoints="1" noAdjustHandles="1" noChangeArrowheads="1" noChangeShapeType="1" noTextEdit="1"/>
                </p:cNvSpPr>
                <p:nvPr/>
              </p:nvSpPr>
              <p:spPr>
                <a:xfrm>
                  <a:off x="261851" y="1809541"/>
                  <a:ext cx="1620371" cy="922331"/>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6AAEA4C2-E8FE-3E35-83C1-EA5662CE0D41}"/>
                    </a:ext>
                  </a:extLst>
                </p:cNvPr>
                <p:cNvSpPr/>
                <p:nvPr/>
              </p:nvSpPr>
              <p:spPr>
                <a:xfrm>
                  <a:off x="2413910" y="576553"/>
                  <a:ext cx="1633256" cy="667198"/>
                </a:xfrm>
                <a:prstGeom prst="rect">
                  <a:avLst/>
                </a:prstGeom>
              </p:spPr>
              <p:txBody>
                <a:bodyPr wrap="none">
                  <a:spAutoFit/>
                </a:bodyPr>
                <a:lstStyle/>
                <a:p>
                  <a:r>
                    <a:rPr lang="en-US" sz="1050" dirty="0">
                      <a:latin typeface="Arial" panose="020B0604020202020204" pitchFamily="34" charset="0"/>
                      <a:ea typeface="Cambria Math" panose="02040503050406030204" pitchFamily="18" charset="0"/>
                      <a:cs typeface="Arial" panose="020B0604020202020204" pitchFamily="34" charset="0"/>
                    </a:rPr>
                    <a:t>Assuming </a:t>
                  </a:r>
                </a:p>
                <a:p>
                  <a:pPr/>
                  <a14:m>
                    <m:oMathPara xmlns:m="http://schemas.openxmlformats.org/officeDocument/2006/math">
                      <m:oMathParaPr>
                        <m:jc m:val="left"/>
                      </m:oMathParaPr>
                      <m:oMath xmlns:m="http://schemas.openxmlformats.org/officeDocument/2006/math">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T</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fG</m:t>
                            </m:r>
                            <m:r>
                              <a:rPr lang="en-US" sz="1050" dirty="0">
                                <a:latin typeface="Cambria Math" panose="02040503050406030204" pitchFamily="18" charset="0"/>
                                <a:ea typeface="Cambria Math" panose="02040503050406030204" pitchFamily="18" charset="0"/>
                                <a:cs typeface="Arial" panose="020B0604020202020204" pitchFamily="34" charset="0"/>
                              </a:rPr>
                              <m:t>,</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out</m:t>
                            </m:r>
                          </m:sub>
                        </m:sSub>
                        <m:r>
                          <a:rPr lang="en-US" sz="1050" dirty="0">
                            <a:latin typeface="Cambria Math" panose="02040503050406030204" pitchFamily="18" charset="0"/>
                            <a:ea typeface="Cambria Math" panose="02040503050406030204" pitchFamily="18" charset="0"/>
                            <a:cs typeface="Arial" panose="020B0604020202020204" pitchFamily="34" charset="0"/>
                          </a:rPr>
                          <m:t>≈200 ℃</m:t>
                        </m:r>
                      </m:oMath>
                    </m:oMathPara>
                  </a14:m>
                  <a:endParaRPr lang="en-US" sz="1050" dirty="0">
                    <a:latin typeface="Arial" panose="020B0604020202020204" pitchFamily="34" charset="0"/>
                    <a:cs typeface="Arial" panose="020B0604020202020204" pitchFamily="34" charset="0"/>
                  </a:endParaRPr>
                </a:p>
              </p:txBody>
            </p:sp>
          </mc:Choice>
          <mc:Fallback xmlns="">
            <p:sp>
              <p:nvSpPr>
                <p:cNvPr id="45" name="Rectangle 44">
                  <a:extLst>
                    <a:ext uri="{FF2B5EF4-FFF2-40B4-BE49-F238E27FC236}">
                      <a16:creationId xmlns:a16="http://schemas.microsoft.com/office/drawing/2014/main" id="{6AAEA4C2-E8FE-3E35-83C1-EA5662CE0D41}"/>
                    </a:ext>
                  </a:extLst>
                </p:cNvPr>
                <p:cNvSpPr>
                  <a:spLocks noRot="1" noChangeAspect="1" noMove="1" noResize="1" noEditPoints="1" noAdjustHandles="1" noChangeArrowheads="1" noChangeShapeType="1" noTextEdit="1"/>
                </p:cNvSpPr>
                <p:nvPr/>
              </p:nvSpPr>
              <p:spPr>
                <a:xfrm>
                  <a:off x="2413910" y="576553"/>
                  <a:ext cx="1633256" cy="6671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A0B503F-38AC-011C-6D23-03E571BB84F7}"/>
                    </a:ext>
                  </a:extLst>
                </p:cNvPr>
                <p:cNvSpPr/>
                <p:nvPr/>
              </p:nvSpPr>
              <p:spPr>
                <a:xfrm>
                  <a:off x="2600039" y="2826368"/>
                  <a:ext cx="1498591" cy="41206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1050" i="1" dirty="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T</m:t>
                            </m:r>
                          </m:e>
                          <m:sub>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w</m:t>
                            </m:r>
                            <m:r>
                              <a:rPr lang="en-US" sz="1050" dirty="0">
                                <a:latin typeface="Cambria Math" panose="02040503050406030204" pitchFamily="18" charset="0"/>
                                <a:ea typeface="Cambria Math" panose="02040503050406030204" pitchFamily="18" charset="0"/>
                                <a:cs typeface="Arial" panose="020B0604020202020204" pitchFamily="34" charset="0"/>
                              </a:rPr>
                              <m:t>, </m:t>
                            </m:r>
                            <m:r>
                              <m:rPr>
                                <m:sty m:val="p"/>
                              </m:rPr>
                              <a:rPr lang="en-US" sz="1050" dirty="0">
                                <a:latin typeface="Cambria Math" panose="02040503050406030204" pitchFamily="18" charset="0"/>
                                <a:ea typeface="Cambria Math" panose="02040503050406030204" pitchFamily="18" charset="0"/>
                                <a:cs typeface="Arial" panose="020B0604020202020204" pitchFamily="34" charset="0"/>
                              </a:rPr>
                              <m:t>out</m:t>
                            </m:r>
                          </m:sub>
                        </m:sSub>
                        <m:r>
                          <a:rPr lang="en-US" sz="1050" dirty="0">
                            <a:latin typeface="Cambria Math" panose="02040503050406030204" pitchFamily="18" charset="0"/>
                            <a:ea typeface="Cambria Math" panose="02040503050406030204" pitchFamily="18" charset="0"/>
                            <a:cs typeface="Arial" panose="020B0604020202020204" pitchFamily="34" charset="0"/>
                          </a:rPr>
                          <m:t>≈29 ℃</m:t>
                        </m:r>
                      </m:oMath>
                    </m:oMathPara>
                  </a14:m>
                  <a:endParaRPr lang="en-US" sz="1050" dirty="0"/>
                </a:p>
              </p:txBody>
            </p:sp>
          </mc:Choice>
          <mc:Fallback xmlns="">
            <p:sp>
              <p:nvSpPr>
                <p:cNvPr id="46" name="Rectangle 45">
                  <a:extLst>
                    <a:ext uri="{FF2B5EF4-FFF2-40B4-BE49-F238E27FC236}">
                      <a16:creationId xmlns:a16="http://schemas.microsoft.com/office/drawing/2014/main" id="{DA0B503F-38AC-011C-6D23-03E571BB84F7}"/>
                    </a:ext>
                  </a:extLst>
                </p:cNvPr>
                <p:cNvSpPr>
                  <a:spLocks noRot="1" noChangeAspect="1" noMove="1" noResize="1" noEditPoints="1" noAdjustHandles="1" noChangeArrowheads="1" noChangeShapeType="1" noTextEdit="1"/>
                </p:cNvSpPr>
                <p:nvPr/>
              </p:nvSpPr>
              <p:spPr>
                <a:xfrm>
                  <a:off x="2600039" y="2826368"/>
                  <a:ext cx="1498591" cy="412063"/>
                </a:xfrm>
                <a:prstGeom prst="rect">
                  <a:avLst/>
                </a:prstGeom>
                <a:blipFill>
                  <a:blip r:embed="rId19"/>
                  <a:stretch>
                    <a:fillRect/>
                  </a:stretch>
                </a:blipFill>
              </p:spPr>
              <p:txBody>
                <a:bodyPr/>
                <a:lstStyle/>
                <a:p>
                  <a:r>
                    <a:rPr lang="en-US">
                      <a:noFill/>
                    </a:rPr>
                    <a:t> </a:t>
                  </a:r>
                </a:p>
              </p:txBody>
            </p:sp>
          </mc:Fallback>
        </mc:AlternateContent>
      </p:grpSp>
      <p:sp>
        <p:nvSpPr>
          <p:cNvPr id="57" name="TextBox 56">
            <a:extLst>
              <a:ext uri="{FF2B5EF4-FFF2-40B4-BE49-F238E27FC236}">
                <a16:creationId xmlns:a16="http://schemas.microsoft.com/office/drawing/2014/main" id="{C33E91DC-E7E3-722B-199A-9BA2E22614AC}"/>
              </a:ext>
            </a:extLst>
          </p:cNvPr>
          <p:cNvSpPr txBox="1"/>
          <p:nvPr/>
        </p:nvSpPr>
        <p:spPr>
          <a:xfrm>
            <a:off x="8435836" y="3746910"/>
            <a:ext cx="733378" cy="415498"/>
          </a:xfrm>
          <a:prstGeom prst="rect">
            <a:avLst/>
          </a:prstGeom>
          <a:noFill/>
        </p:spPr>
        <p:txBody>
          <a:bodyPr wrap="square" rtlCol="0">
            <a:spAutoFit/>
          </a:bodyPr>
          <a:lstStyle/>
          <a:p>
            <a:pPr algn="ctr"/>
            <a:r>
              <a:rPr lang="en-US" sz="1050" dirty="0">
                <a:solidFill>
                  <a:srgbClr val="002060"/>
                </a:solidFill>
                <a:latin typeface="Arial" panose="020B0604020202020204" pitchFamily="34" charset="0"/>
                <a:cs typeface="Arial" panose="020B0604020202020204" pitchFamily="34" charset="0"/>
              </a:rPr>
              <a:t>Water out</a:t>
            </a:r>
          </a:p>
        </p:txBody>
      </p:sp>
      <p:cxnSp>
        <p:nvCxnSpPr>
          <p:cNvPr id="59" name="Straight Connector 58">
            <a:extLst>
              <a:ext uri="{FF2B5EF4-FFF2-40B4-BE49-F238E27FC236}">
                <a16:creationId xmlns:a16="http://schemas.microsoft.com/office/drawing/2014/main" id="{CC991B6B-B9D7-BCE0-F907-A6B6CE5E3E8D}"/>
              </a:ext>
            </a:extLst>
          </p:cNvPr>
          <p:cNvCxnSpPr/>
          <p:nvPr/>
        </p:nvCxnSpPr>
        <p:spPr>
          <a:xfrm>
            <a:off x="3713075" y="1257653"/>
            <a:ext cx="0" cy="4313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E08CDFD-CAEE-4402-AE6A-2665B7F4353A}"/>
              </a:ext>
            </a:extLst>
          </p:cNvPr>
          <p:cNvSpPr txBox="1"/>
          <p:nvPr/>
        </p:nvSpPr>
        <p:spPr>
          <a:xfrm>
            <a:off x="-13623" y="5353415"/>
            <a:ext cx="2544286" cy="230832"/>
          </a:xfrm>
          <a:prstGeom prst="rect">
            <a:avLst/>
          </a:prstGeom>
          <a:noFill/>
        </p:spPr>
        <p:txBody>
          <a:bodyPr wrap="none" rtlCol="0">
            <a:spAutoFit/>
          </a:bodyPr>
          <a:lstStyle/>
          <a:p>
            <a:r>
              <a:rPr lang="en-US" sz="900" b="1" dirty="0">
                <a:solidFill>
                  <a:srgbClr val="C00000"/>
                </a:solidFill>
                <a:latin typeface="Arial" panose="020B0604020202020204" pitchFamily="34" charset="0"/>
                <a:cs typeface="Arial" panose="020B0604020202020204" pitchFamily="34" charset="0"/>
              </a:rPr>
              <a:t>Source :</a:t>
            </a:r>
            <a:r>
              <a:rPr lang="en-US" sz="900" b="1" dirty="0">
                <a:solidFill>
                  <a:srgbClr val="0070C0"/>
                </a:solidFill>
                <a:latin typeface="Arial" panose="020B0604020202020204" pitchFamily="34" charset="0"/>
                <a:cs typeface="Arial" panose="020B0604020202020204" pitchFamily="34" charset="0"/>
              </a:rPr>
              <a:t> Anil K. Rajvanshi  et al., FAO 2014</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E64ABC6-396B-7551-01AA-7FF39C902E7D}"/>
                  </a:ext>
                </a:extLst>
              </p:cNvPr>
              <p:cNvSpPr txBox="1"/>
              <p:nvPr/>
            </p:nvSpPr>
            <p:spPr>
              <a:xfrm>
                <a:off x="1250938" y="2496190"/>
                <a:ext cx="2203552"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acc>
                            <m:accPr>
                              <m:chr m:val="̇"/>
                              <m:ctrlPr>
                                <a:rPr lang="en-US" sz="1050" i="1">
                                  <a:latin typeface="Cambria Math" panose="02040503050406030204" pitchFamily="18" charset="0"/>
                                </a:rPr>
                              </m:ctrlPr>
                            </m:accPr>
                            <m:e>
                              <m:r>
                                <m:rPr>
                                  <m:sty m:val="p"/>
                                </m:rPr>
                                <a:rPr lang="en-US" sz="1050">
                                  <a:latin typeface="Cambria Math" panose="02040503050406030204" pitchFamily="18" charset="0"/>
                                </a:rPr>
                                <m:t>m</m:t>
                              </m:r>
                            </m:e>
                          </m:acc>
                        </m:e>
                        <m:sub>
                          <m:r>
                            <m:rPr>
                              <m:sty m:val="p"/>
                            </m:rPr>
                            <a:rPr lang="en-US" sz="1050">
                              <a:latin typeface="Cambria Math" panose="02040503050406030204" pitchFamily="18" charset="0"/>
                            </a:rPr>
                            <m:t>biomass</m:t>
                          </m:r>
                        </m:sub>
                      </m:sSub>
                      <m:r>
                        <a:rPr lang="en-US" sz="1050">
                          <a:latin typeface="Cambria Math" panose="02040503050406030204" pitchFamily="18" charset="0"/>
                        </a:rPr>
                        <m:t>     +        </m:t>
                      </m:r>
                      <m:sSub>
                        <m:sSubPr>
                          <m:ctrlPr>
                            <a:rPr lang="en-US" sz="1050" i="1">
                              <a:latin typeface="Cambria Math" panose="02040503050406030204" pitchFamily="18" charset="0"/>
                            </a:rPr>
                          </m:ctrlPr>
                        </m:sSubPr>
                        <m:e>
                          <m:acc>
                            <m:accPr>
                              <m:chr m:val="̇"/>
                              <m:ctrlPr>
                                <a:rPr lang="en-US" sz="1050" i="1">
                                  <a:latin typeface="Cambria Math" panose="02040503050406030204" pitchFamily="18" charset="0"/>
                                </a:rPr>
                              </m:ctrlPr>
                            </m:accPr>
                            <m:e>
                              <m:r>
                                <a:rPr lang="en-US" sz="1050">
                                  <a:latin typeface="Cambria Math" panose="02040503050406030204" pitchFamily="18" charset="0"/>
                                </a:rPr>
                                <m:t> </m:t>
                              </m:r>
                              <m:r>
                                <m:rPr>
                                  <m:sty m:val="p"/>
                                </m:rPr>
                                <a:rPr lang="en-US" sz="1050">
                                  <a:latin typeface="Cambria Math" panose="02040503050406030204" pitchFamily="18" charset="0"/>
                                </a:rPr>
                                <m:t>m</m:t>
                              </m:r>
                            </m:e>
                          </m:acc>
                        </m:e>
                        <m:sub>
                          <m:r>
                            <m:rPr>
                              <m:sty m:val="p"/>
                            </m:rPr>
                            <a:rPr lang="en-US" sz="1050">
                              <a:latin typeface="Cambria Math" panose="02040503050406030204" pitchFamily="18" charset="0"/>
                            </a:rPr>
                            <m:t>air</m:t>
                          </m:r>
                        </m:sub>
                      </m:sSub>
                      <m:r>
                        <a:rPr lang="en-US" sz="1050">
                          <a:latin typeface="Cambria Math" panose="02040503050406030204" pitchFamily="18" charset="0"/>
                        </a:rPr>
                        <m:t>     =   </m:t>
                      </m:r>
                      <m:sSub>
                        <m:sSubPr>
                          <m:ctrlPr>
                            <a:rPr lang="en-US" sz="1050" i="1">
                              <a:latin typeface="Cambria Math" panose="02040503050406030204" pitchFamily="18" charset="0"/>
                            </a:rPr>
                          </m:ctrlPr>
                        </m:sSubPr>
                        <m:e>
                          <m:acc>
                            <m:accPr>
                              <m:chr m:val="̇"/>
                              <m:ctrlPr>
                                <a:rPr lang="en-US" sz="1050" i="1">
                                  <a:latin typeface="Cambria Math" panose="02040503050406030204" pitchFamily="18" charset="0"/>
                                </a:rPr>
                              </m:ctrlPr>
                            </m:accPr>
                            <m:e>
                              <m:r>
                                <m:rPr>
                                  <m:sty m:val="p"/>
                                </m:rPr>
                                <a:rPr lang="en-US" sz="1050">
                                  <a:latin typeface="Cambria Math" panose="02040503050406030204" pitchFamily="18" charset="0"/>
                                </a:rPr>
                                <m:t>m</m:t>
                              </m:r>
                            </m:e>
                          </m:acc>
                        </m:e>
                        <m:sub>
                          <m:r>
                            <m:rPr>
                              <m:sty m:val="p"/>
                            </m:rPr>
                            <a:rPr lang="en-US" sz="1050">
                              <a:latin typeface="Cambria Math" panose="02040503050406030204" pitchFamily="18" charset="0"/>
                            </a:rPr>
                            <m:t>PG</m:t>
                          </m:r>
                        </m:sub>
                      </m:sSub>
                    </m:oMath>
                  </m:oMathPara>
                </a14:m>
                <a:endParaRPr lang="en-US" sz="1050" dirty="0"/>
              </a:p>
            </p:txBody>
          </p:sp>
        </mc:Choice>
        <mc:Fallback xmlns="">
          <p:sp>
            <p:nvSpPr>
              <p:cNvPr id="64" name="TextBox 63">
                <a:extLst>
                  <a:ext uri="{FF2B5EF4-FFF2-40B4-BE49-F238E27FC236}">
                    <a16:creationId xmlns:a16="http://schemas.microsoft.com/office/drawing/2014/main" id="{1E64ABC6-396B-7551-01AA-7FF39C902E7D}"/>
                  </a:ext>
                </a:extLst>
              </p:cNvPr>
              <p:cNvSpPr txBox="1">
                <a:spLocks noRot="1" noChangeAspect="1" noMove="1" noResize="1" noEditPoints="1" noAdjustHandles="1" noChangeArrowheads="1" noChangeShapeType="1" noTextEdit="1"/>
              </p:cNvSpPr>
              <p:nvPr/>
            </p:nvSpPr>
            <p:spPr>
              <a:xfrm>
                <a:off x="1250938" y="2496190"/>
                <a:ext cx="2203552"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3785534-0CB4-4953-2812-E7162485D37A}"/>
                  </a:ext>
                </a:extLst>
              </p:cNvPr>
              <p:cNvSpPr txBox="1"/>
              <p:nvPr/>
            </p:nvSpPr>
            <p:spPr>
              <a:xfrm>
                <a:off x="1277469" y="2228230"/>
                <a:ext cx="1846596" cy="368755"/>
              </a:xfrm>
              <a:prstGeom prst="rect">
                <a:avLst/>
              </a:prstGeom>
              <a:noFill/>
            </p:spPr>
            <p:txBody>
              <a:bodyPr wrap="none" rtlCol="0">
                <a:spAutoFit/>
              </a:bodyPr>
              <a:lstStyle/>
              <a:p>
                <a14:m>
                  <m:oMath xmlns:m="http://schemas.openxmlformats.org/officeDocument/2006/math">
                    <m:sSub>
                      <m:sSubPr>
                        <m:ctrlPr>
                          <a:rPr lang="en-US" sz="1050" i="1">
                            <a:latin typeface="Cambria Math" panose="02040503050406030204" pitchFamily="18" charset="0"/>
                          </a:rPr>
                        </m:ctrlPr>
                      </m:sSubPr>
                      <m:e>
                        <m:acc>
                          <m:accPr>
                            <m:chr m:val="̇"/>
                            <m:ctrlPr>
                              <a:rPr lang="en-US" sz="1050" i="1">
                                <a:latin typeface="Cambria Math" panose="02040503050406030204" pitchFamily="18" charset="0"/>
                              </a:rPr>
                            </m:ctrlPr>
                          </m:accPr>
                          <m:e>
                            <m:r>
                              <m:rPr>
                                <m:sty m:val="p"/>
                              </m:rPr>
                              <a:rPr lang="en-US" sz="1050">
                                <a:latin typeface="Cambria Math" panose="02040503050406030204" pitchFamily="18" charset="0"/>
                              </a:rPr>
                              <m:t>m</m:t>
                            </m:r>
                          </m:e>
                        </m:acc>
                      </m:e>
                      <m:sub>
                        <m:r>
                          <m:rPr>
                            <m:sty m:val="p"/>
                          </m:rPr>
                          <a:rPr lang="en-US" sz="1050">
                            <a:latin typeface="Cambria Math" panose="02040503050406030204" pitchFamily="18" charset="0"/>
                          </a:rPr>
                          <m:t>air</m:t>
                        </m:r>
                      </m:sub>
                    </m:sSub>
                    <m:r>
                      <a:rPr lang="en-US" sz="1050">
                        <a:latin typeface="Cambria Math" panose="02040503050406030204" pitchFamily="18" charset="0"/>
                      </a:rPr>
                      <m:t>=</m:t>
                    </m:r>
                    <m:r>
                      <m:rPr>
                        <m:sty m:val="p"/>
                      </m:rPr>
                      <a:rPr lang="en-US" sz="1050">
                        <a:latin typeface="Cambria Math" panose="02040503050406030204" pitchFamily="18" charset="0"/>
                        <a:ea typeface="Cambria Math" panose="02040503050406030204" pitchFamily="18" charset="0"/>
                      </a:rPr>
                      <m:t>ε</m:t>
                    </m:r>
                    <m:r>
                      <a:rPr lang="en-US" sz="1050">
                        <a:latin typeface="Cambria Math" panose="02040503050406030204" pitchFamily="18" charset="0"/>
                        <a:ea typeface="Cambria Math" panose="02040503050406030204" pitchFamily="18" charset="0"/>
                      </a:rPr>
                      <m:t> </m:t>
                    </m:r>
                    <m:sSub>
                      <m:sSubPr>
                        <m:ctrlPr>
                          <a:rPr lang="en-US" sz="1050" i="1">
                            <a:latin typeface="Cambria Math" panose="02040503050406030204" pitchFamily="18" charset="0"/>
                          </a:rPr>
                        </m:ctrlPr>
                      </m:sSubPr>
                      <m:e>
                        <m:acc>
                          <m:accPr>
                            <m:chr m:val="̇"/>
                            <m:ctrlPr>
                              <a:rPr lang="en-US" sz="1050" i="1">
                                <a:latin typeface="Cambria Math" panose="02040503050406030204" pitchFamily="18" charset="0"/>
                              </a:rPr>
                            </m:ctrlPr>
                          </m:accPr>
                          <m:e>
                            <m:r>
                              <m:rPr>
                                <m:sty m:val="p"/>
                              </m:rPr>
                              <a:rPr lang="en-US" sz="1050">
                                <a:latin typeface="Cambria Math" panose="02040503050406030204" pitchFamily="18" charset="0"/>
                              </a:rPr>
                              <m:t>m</m:t>
                            </m:r>
                          </m:e>
                        </m:acc>
                      </m:e>
                      <m:sub>
                        <m:r>
                          <m:rPr>
                            <m:sty m:val="p"/>
                          </m:rPr>
                          <a:rPr lang="en-US" sz="1050">
                            <a:latin typeface="Cambria Math" panose="02040503050406030204" pitchFamily="18" charset="0"/>
                          </a:rPr>
                          <m:t>sto</m:t>
                        </m:r>
                        <m:r>
                          <a:rPr lang="en-US" sz="1050">
                            <a:latin typeface="Cambria Math" panose="02040503050406030204" pitchFamily="18" charset="0"/>
                          </a:rPr>
                          <m:t>.  </m:t>
                        </m:r>
                        <m:r>
                          <m:rPr>
                            <m:sty m:val="p"/>
                          </m:rPr>
                          <a:rPr lang="en-US" sz="1050">
                            <a:latin typeface="Cambria Math" panose="02040503050406030204" pitchFamily="18" charset="0"/>
                          </a:rPr>
                          <m:t>air</m:t>
                        </m:r>
                      </m:sub>
                    </m:sSub>
                  </m:oMath>
                </a14:m>
                <a:r>
                  <a:rPr lang="en-US" sz="1050" dirty="0"/>
                  <a:t>= </a:t>
                </a:r>
                <a14:m>
                  <m:oMath xmlns:m="http://schemas.openxmlformats.org/officeDocument/2006/math">
                    <m:r>
                      <a:rPr lang="en-US" sz="1200">
                        <a:latin typeface="Cambria Math" panose="02040503050406030204" pitchFamily="18" charset="0"/>
                      </a:rPr>
                      <m:t>1.14</m:t>
                    </m:r>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m:rPr>
                                <m:sty m:val="p"/>
                              </m:rPr>
                              <a:rPr lang="en-US" sz="1200">
                                <a:latin typeface="Cambria Math" panose="02040503050406030204" pitchFamily="18" charset="0"/>
                              </a:rPr>
                              <m:t>kg</m:t>
                            </m:r>
                          </m:num>
                          <m:den>
                            <m:r>
                              <m:rPr>
                                <m:sty m:val="p"/>
                              </m:rPr>
                              <a:rPr lang="en-US" sz="1200">
                                <a:latin typeface="Cambria Math" panose="02040503050406030204" pitchFamily="18" charset="0"/>
                              </a:rPr>
                              <m:t>hr</m:t>
                            </m:r>
                          </m:den>
                        </m:f>
                      </m:e>
                    </m:d>
                  </m:oMath>
                </a14:m>
                <a:endParaRPr lang="en-US" sz="1050" dirty="0"/>
              </a:p>
            </p:txBody>
          </p:sp>
        </mc:Choice>
        <mc:Fallback xmlns="">
          <p:sp>
            <p:nvSpPr>
              <p:cNvPr id="65" name="TextBox 64">
                <a:extLst>
                  <a:ext uri="{FF2B5EF4-FFF2-40B4-BE49-F238E27FC236}">
                    <a16:creationId xmlns:a16="http://schemas.microsoft.com/office/drawing/2014/main" id="{03785534-0CB4-4953-2812-E7162485D37A}"/>
                  </a:ext>
                </a:extLst>
              </p:cNvPr>
              <p:cNvSpPr txBox="1">
                <a:spLocks noRot="1" noChangeAspect="1" noMove="1" noResize="1" noEditPoints="1" noAdjustHandles="1" noChangeArrowheads="1" noChangeShapeType="1" noTextEdit="1"/>
              </p:cNvSpPr>
              <p:nvPr/>
            </p:nvSpPr>
            <p:spPr>
              <a:xfrm>
                <a:off x="1277469" y="2228230"/>
                <a:ext cx="1846596" cy="36875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B73BE6D-A039-FEAE-978C-E87F869A1E9B}"/>
                  </a:ext>
                </a:extLst>
              </p:cNvPr>
              <p:cNvSpPr/>
              <p:nvPr/>
            </p:nvSpPr>
            <p:spPr>
              <a:xfrm>
                <a:off x="1272384" y="2118808"/>
                <a:ext cx="1359090"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050">
                          <a:latin typeface="Cambria Math" panose="02040503050406030204" pitchFamily="18" charset="0"/>
                          <a:ea typeface="Cambria Math" panose="02040503050406030204" pitchFamily="18" charset="0"/>
                        </a:rPr>
                        <m:t>ε</m:t>
                      </m:r>
                      <m:r>
                        <a:rPr lang="en-US" sz="1050">
                          <a:latin typeface="Cambria Math" panose="02040503050406030204" pitchFamily="18" charset="0"/>
                          <a:ea typeface="Cambria Math" panose="02040503050406030204" pitchFamily="18" charset="0"/>
                        </a:rPr>
                        <m:t>=0.25 (</m:t>
                      </m:r>
                      <m:r>
                        <m:rPr>
                          <m:sty m:val="p"/>
                        </m:rPr>
                        <a:rPr lang="en-US" sz="1050">
                          <a:latin typeface="Cambria Math" panose="02040503050406030204" pitchFamily="18" charset="0"/>
                          <a:ea typeface="Cambria Math" panose="02040503050406030204" pitchFamily="18" charset="0"/>
                        </a:rPr>
                        <m:t>assumed</m:t>
                      </m:r>
                      <m:r>
                        <a:rPr lang="en-US" sz="1050">
                          <a:latin typeface="Cambria Math" panose="02040503050406030204" pitchFamily="18" charset="0"/>
                          <a:ea typeface="Cambria Math" panose="02040503050406030204" pitchFamily="18" charset="0"/>
                        </a:rPr>
                        <m:t>)</m:t>
                      </m:r>
                    </m:oMath>
                  </m:oMathPara>
                </a14:m>
                <a:endParaRPr lang="en-US" sz="1050" dirty="0"/>
              </a:p>
            </p:txBody>
          </p:sp>
        </mc:Choice>
        <mc:Fallback xmlns="">
          <p:sp>
            <p:nvSpPr>
              <p:cNvPr id="66" name="Rectangle 65">
                <a:extLst>
                  <a:ext uri="{FF2B5EF4-FFF2-40B4-BE49-F238E27FC236}">
                    <a16:creationId xmlns:a16="http://schemas.microsoft.com/office/drawing/2014/main" id="{DB73BE6D-A039-FEAE-978C-E87F869A1E9B}"/>
                  </a:ext>
                </a:extLst>
              </p:cNvPr>
              <p:cNvSpPr>
                <a:spLocks noRot="1" noChangeAspect="1" noMove="1" noResize="1" noEditPoints="1" noAdjustHandles="1" noChangeArrowheads="1" noChangeShapeType="1" noTextEdit="1"/>
              </p:cNvSpPr>
              <p:nvPr/>
            </p:nvSpPr>
            <p:spPr>
              <a:xfrm>
                <a:off x="1272384" y="2118808"/>
                <a:ext cx="1359090" cy="253916"/>
              </a:xfrm>
              <a:prstGeom prst="rect">
                <a:avLst/>
              </a:prstGeom>
              <a:blipFill>
                <a:blip r:embed="rId22"/>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624EFA81-4CE3-542D-5E4C-4AEEB281E862}"/>
                  </a:ext>
                </a:extLst>
              </p:cNvPr>
              <p:cNvSpPr/>
              <p:nvPr/>
            </p:nvSpPr>
            <p:spPr>
              <a:xfrm>
                <a:off x="1278245" y="1911502"/>
                <a:ext cx="2086853"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acc>
                            <m:accPr>
                              <m:chr m:val="̇"/>
                              <m:ctrlPr>
                                <a:rPr lang="en-US" sz="1050" i="1">
                                  <a:latin typeface="Cambria Math" panose="02040503050406030204" pitchFamily="18" charset="0"/>
                                </a:rPr>
                              </m:ctrlPr>
                            </m:accPr>
                            <m:e>
                              <m:r>
                                <m:rPr>
                                  <m:sty m:val="p"/>
                                </m:rPr>
                                <a:rPr lang="en-US" sz="1050">
                                  <a:latin typeface="Cambria Math" panose="02040503050406030204" pitchFamily="18" charset="0"/>
                                </a:rPr>
                                <m:t>m</m:t>
                              </m:r>
                            </m:e>
                          </m:acc>
                        </m:e>
                        <m:sub>
                          <m:r>
                            <m:rPr>
                              <m:sty m:val="p"/>
                            </m:rPr>
                            <a:rPr lang="en-US" sz="1050">
                              <a:latin typeface="Cambria Math" panose="02040503050406030204" pitchFamily="18" charset="0"/>
                            </a:rPr>
                            <m:t>sto</m:t>
                          </m:r>
                          <m:r>
                            <a:rPr lang="en-US" sz="1050">
                              <a:latin typeface="Cambria Math" panose="02040503050406030204" pitchFamily="18" charset="0"/>
                            </a:rPr>
                            <m:t>. </m:t>
                          </m:r>
                          <m:r>
                            <m:rPr>
                              <m:sty m:val="p"/>
                            </m:rPr>
                            <a:rPr lang="en-US" sz="1050">
                              <a:latin typeface="Cambria Math" panose="02040503050406030204" pitchFamily="18" charset="0"/>
                            </a:rPr>
                            <m:t>air</m:t>
                          </m:r>
                        </m:sub>
                      </m:sSub>
                      <m:r>
                        <a:rPr lang="en-US" sz="1050">
                          <a:latin typeface="Cambria Math" panose="02040503050406030204" pitchFamily="18" charset="0"/>
                        </a:rPr>
                        <m:t>=4.6 </m:t>
                      </m:r>
                      <m:f>
                        <m:fPr>
                          <m:type m:val="lin"/>
                          <m:ctrlPr>
                            <a:rPr lang="en-US" sz="1050" i="1">
                              <a:latin typeface="Cambria Math" panose="02040503050406030204" pitchFamily="18" charset="0"/>
                            </a:rPr>
                          </m:ctrlPr>
                        </m:fPr>
                        <m:num>
                          <m:r>
                            <m:rPr>
                              <m:sty m:val="p"/>
                            </m:rPr>
                            <a:rPr lang="en-US" sz="1050">
                              <a:latin typeface="Cambria Math" panose="02040503050406030204" pitchFamily="18" charset="0"/>
                            </a:rPr>
                            <m:t>kg</m:t>
                          </m:r>
                          <m:r>
                            <a:rPr lang="en-US" sz="1050">
                              <a:latin typeface="Cambria Math" panose="02040503050406030204" pitchFamily="18" charset="0"/>
                            </a:rPr>
                            <m:t> </m:t>
                          </m:r>
                          <m:r>
                            <m:rPr>
                              <m:sty m:val="p"/>
                            </m:rPr>
                            <a:rPr lang="en-US" sz="1050">
                              <a:latin typeface="Cambria Math" panose="02040503050406030204" pitchFamily="18" charset="0"/>
                            </a:rPr>
                            <m:t>air</m:t>
                          </m:r>
                        </m:num>
                        <m:den>
                          <m:r>
                            <m:rPr>
                              <m:sty m:val="p"/>
                            </m:rPr>
                            <a:rPr lang="en-US" sz="1050">
                              <a:latin typeface="Cambria Math" panose="02040503050406030204" pitchFamily="18" charset="0"/>
                            </a:rPr>
                            <m:t>kg</m:t>
                          </m:r>
                          <m:r>
                            <a:rPr lang="en-US" sz="1050">
                              <a:latin typeface="Cambria Math" panose="02040503050406030204" pitchFamily="18" charset="0"/>
                            </a:rPr>
                            <m:t> </m:t>
                          </m:r>
                          <m:r>
                            <m:rPr>
                              <m:sty m:val="p"/>
                            </m:rPr>
                            <a:rPr lang="en-US" sz="1050">
                              <a:latin typeface="Cambria Math" panose="02040503050406030204" pitchFamily="18" charset="0"/>
                            </a:rPr>
                            <m:t>biomass</m:t>
                          </m:r>
                        </m:den>
                      </m:f>
                    </m:oMath>
                  </m:oMathPara>
                </a14:m>
                <a:endParaRPr lang="en-US" sz="1050" dirty="0"/>
              </a:p>
            </p:txBody>
          </p:sp>
        </mc:Choice>
        <mc:Fallback xmlns="">
          <p:sp>
            <p:nvSpPr>
              <p:cNvPr id="78" name="Rectangle 77">
                <a:extLst>
                  <a:ext uri="{FF2B5EF4-FFF2-40B4-BE49-F238E27FC236}">
                    <a16:creationId xmlns:a16="http://schemas.microsoft.com/office/drawing/2014/main" id="{624EFA81-4CE3-542D-5E4C-4AEEB281E862}"/>
                  </a:ext>
                </a:extLst>
              </p:cNvPr>
              <p:cNvSpPr>
                <a:spLocks noRot="1" noChangeAspect="1" noMove="1" noResize="1" noEditPoints="1" noAdjustHandles="1" noChangeArrowheads="1" noChangeShapeType="1" noTextEdit="1"/>
              </p:cNvSpPr>
              <p:nvPr/>
            </p:nvSpPr>
            <p:spPr>
              <a:xfrm>
                <a:off x="1278245" y="1911502"/>
                <a:ext cx="2086853" cy="253916"/>
              </a:xfrm>
              <a:prstGeom prst="rect">
                <a:avLst/>
              </a:prstGeom>
              <a:blipFill>
                <a:blip r:embed="rId23"/>
                <a:stretch>
                  <a:fillRect t="-95122" b="-148780"/>
                </a:stretch>
              </a:blipFill>
            </p:spPr>
            <p:txBody>
              <a:bodyPr/>
              <a:lstStyle/>
              <a:p>
                <a:r>
                  <a:rPr lang="en-US">
                    <a:noFill/>
                  </a:rPr>
                  <a:t> </a:t>
                </a:r>
              </a:p>
            </p:txBody>
          </p:sp>
        </mc:Fallback>
      </mc:AlternateContent>
    </p:spTree>
    <p:extLst>
      <p:ext uri="{BB962C8B-B14F-4D97-AF65-F5344CB8AC3E}">
        <p14:creationId xmlns:p14="http://schemas.microsoft.com/office/powerpoint/2010/main" val="2671562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D0042B-2898-7AA8-CD25-45588002F469}"/>
              </a:ext>
            </a:extLst>
          </p:cNvPr>
          <p:cNvSpPr/>
          <p:nvPr/>
        </p:nvSpPr>
        <p:spPr>
          <a:xfrm>
            <a:off x="529541" y="1249027"/>
            <a:ext cx="2762295" cy="443326"/>
          </a:xfrm>
          <a:prstGeom prst="rect">
            <a:avLst/>
          </a:prstGeom>
        </p:spPr>
        <p:txBody>
          <a:bodyPr wrap="none">
            <a:spAutoFit/>
          </a:bodyPr>
          <a:lstStyle/>
          <a:p>
            <a:pPr>
              <a:lnSpc>
                <a:spcPct val="200000"/>
              </a:lnSpc>
            </a:pPr>
            <a:r>
              <a:rPr lang="en-US" sz="1350" b="1" dirty="0">
                <a:latin typeface="Arial" panose="020B0604020202020204" pitchFamily="34" charset="0"/>
                <a:cs typeface="Arial" panose="020B0604020202020204" pitchFamily="34" charset="0"/>
              </a:rPr>
              <a:t>4. Sizing of the Heat Exchanger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CC66C08-7E58-A1D3-69DD-07F4209D0F7E}"/>
                  </a:ext>
                </a:extLst>
              </p:cNvPr>
              <p:cNvSpPr/>
              <p:nvPr/>
            </p:nvSpPr>
            <p:spPr>
              <a:xfrm>
                <a:off x="-5947" y="1605675"/>
                <a:ext cx="7436644" cy="889154"/>
              </a:xfrm>
              <a:prstGeom prst="rect">
                <a:avLst/>
              </a:prstGeom>
            </p:spPr>
            <p:txBody>
              <a:bodyPr wrap="square">
                <a:spAutoFit/>
              </a:bodyPr>
              <a:lstStyle/>
              <a:p>
                <a:pPr marL="214313" indent="-214313">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Tubes of three sizes (½ inch, ¾ inch and 1 inch) are tried and length of heat exchanger is calculated</a:t>
                </a:r>
              </a:p>
              <a:p>
                <a:pPr marL="214313" indent="-214313">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Shell Diameter is taken as </a:t>
                </a:r>
                <a14:m>
                  <m:oMath xmlns:m="http://schemas.openxmlformats.org/officeDocument/2006/math">
                    <m:r>
                      <a:rPr lang="en-US" sz="1200">
                        <a:latin typeface="Cambria Math" panose="02040503050406030204" pitchFamily="18" charset="0"/>
                        <a:ea typeface="Cambria Math" panose="02040503050406030204" pitchFamily="18" charset="0"/>
                        <a:cs typeface="Arial" panose="020B0604020202020204" pitchFamily="34" charset="0"/>
                      </a:rPr>
                      <m:t>≈</m:t>
                    </m:r>
                  </m:oMath>
                </a14:m>
                <a:r>
                  <a:rPr lang="en-US" sz="1200" dirty="0">
                    <a:latin typeface="Arial" panose="020B0604020202020204" pitchFamily="34" charset="0"/>
                    <a:cs typeface="Arial" panose="020B0604020202020204" pitchFamily="34" charset="0"/>
                  </a:rPr>
                  <a:t>340 mm (provided the shell must accommodate the burner beneath it)</a:t>
                </a:r>
              </a:p>
              <a:p>
                <a:pPr marL="214313" indent="-214313">
                  <a:lnSpc>
                    <a:spcPct val="150000"/>
                  </a:lnSpc>
                  <a:buFont typeface="Arial" panose="020B0604020202020204" pitchFamily="34" charset="0"/>
                  <a:buChar char="•"/>
                </a:pPr>
                <a:r>
                  <a:rPr lang="en-US" sz="1200" dirty="0">
                    <a:solidFill>
                      <a:srgbClr val="C00000"/>
                    </a:solidFill>
                    <a:latin typeface="Arial" panose="020B0604020202020204" pitchFamily="34" charset="0"/>
                    <a:cs typeface="Arial" panose="020B0604020202020204" pitchFamily="34" charset="0"/>
                  </a:rPr>
                  <a:t>Tube sheet is designed using online website</a:t>
                </a:r>
                <a:r>
                  <a:rPr lang="en-US" sz="1200" dirty="0">
                    <a:latin typeface="Arial" panose="020B0604020202020204" pitchFamily="34" charset="0"/>
                    <a:cs typeface="Arial" panose="020B0604020202020204" pitchFamily="34" charset="0"/>
                  </a:rPr>
                  <a:t>: </a:t>
                </a:r>
                <a:r>
                  <a:rPr lang="en-US" sz="1200" dirty="0">
                    <a:solidFill>
                      <a:schemeClr val="accent5"/>
                    </a:solidFill>
                    <a:latin typeface="Arial" panose="020B0604020202020204" pitchFamily="34" charset="0"/>
                    <a:cs typeface="Arial" panose="020B0604020202020204" pitchFamily="34" charset="0"/>
                  </a:rPr>
                  <a:t>www.red-bag.com </a:t>
                </a:r>
              </a:p>
            </p:txBody>
          </p:sp>
        </mc:Choice>
        <mc:Fallback xmlns="">
          <p:sp>
            <p:nvSpPr>
              <p:cNvPr id="3" name="Rectangle 2">
                <a:extLst>
                  <a:ext uri="{FF2B5EF4-FFF2-40B4-BE49-F238E27FC236}">
                    <a16:creationId xmlns:a16="http://schemas.microsoft.com/office/drawing/2014/main" id="{2CC66C08-7E58-A1D3-69DD-07F4209D0F7E}"/>
                  </a:ext>
                </a:extLst>
              </p:cNvPr>
              <p:cNvSpPr>
                <a:spLocks noRot="1" noChangeAspect="1" noMove="1" noResize="1" noEditPoints="1" noAdjustHandles="1" noChangeArrowheads="1" noChangeShapeType="1" noTextEdit="1"/>
              </p:cNvSpPr>
              <p:nvPr/>
            </p:nvSpPr>
            <p:spPr>
              <a:xfrm>
                <a:off x="-5947" y="1605675"/>
                <a:ext cx="7436644" cy="889154"/>
              </a:xfrm>
              <a:prstGeom prst="rect">
                <a:avLst/>
              </a:prstGeom>
              <a:blipFill>
                <a:blip r:embed="rId2"/>
                <a:stretch>
                  <a:fillRect b="-411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9F6384-52D4-4B6A-FBE8-17BC992368D9}"/>
              </a:ext>
            </a:extLst>
          </p:cNvPr>
          <p:cNvPicPr>
            <a:picLocks noChangeAspect="1"/>
          </p:cNvPicPr>
          <p:nvPr/>
        </p:nvPicPr>
        <p:blipFill rotWithShape="1">
          <a:blip r:embed="rId3"/>
          <a:srcRect b="40891"/>
          <a:stretch/>
        </p:blipFill>
        <p:spPr>
          <a:xfrm>
            <a:off x="106783" y="3055007"/>
            <a:ext cx="2943392" cy="2386872"/>
          </a:xfrm>
          <a:prstGeom prst="rect">
            <a:avLst/>
          </a:prstGeom>
        </p:spPr>
      </p:pic>
      <p:sp>
        <p:nvSpPr>
          <p:cNvPr id="5" name="TextBox 4">
            <a:extLst>
              <a:ext uri="{FF2B5EF4-FFF2-40B4-BE49-F238E27FC236}">
                <a16:creationId xmlns:a16="http://schemas.microsoft.com/office/drawing/2014/main" id="{149A1E47-C539-FE4A-B12A-99DA0046FCDE}"/>
              </a:ext>
            </a:extLst>
          </p:cNvPr>
          <p:cNvSpPr txBox="1"/>
          <p:nvPr/>
        </p:nvSpPr>
        <p:spPr>
          <a:xfrm>
            <a:off x="1038097" y="2647605"/>
            <a:ext cx="2060179" cy="300082"/>
          </a:xfrm>
          <a:prstGeom prst="rect">
            <a:avLst/>
          </a:prstGeom>
          <a:noFill/>
        </p:spPr>
        <p:txBody>
          <a:bodyPr wrap="none" rtlCol="0">
            <a:spAutoFit/>
          </a:bodyPr>
          <a:lstStyle/>
          <a:p>
            <a:r>
              <a:rPr lang="en-US" sz="1350" dirty="0"/>
              <a:t>1 Inch Schedule 40 Pipe</a:t>
            </a:r>
          </a:p>
        </p:txBody>
      </p:sp>
      <p:pic>
        <p:nvPicPr>
          <p:cNvPr id="6" name="Picture 5">
            <a:extLst>
              <a:ext uri="{FF2B5EF4-FFF2-40B4-BE49-F238E27FC236}">
                <a16:creationId xmlns:a16="http://schemas.microsoft.com/office/drawing/2014/main" id="{AF932736-497F-BA68-898A-068DA3C258F1}"/>
              </a:ext>
            </a:extLst>
          </p:cNvPr>
          <p:cNvPicPr>
            <a:picLocks noChangeAspect="1"/>
          </p:cNvPicPr>
          <p:nvPr/>
        </p:nvPicPr>
        <p:blipFill rotWithShape="1">
          <a:blip r:embed="rId3"/>
          <a:srcRect l="50424" t="74865" r="7631"/>
          <a:stretch/>
        </p:blipFill>
        <p:spPr>
          <a:xfrm>
            <a:off x="2883494" y="2469187"/>
            <a:ext cx="1692771" cy="1391603"/>
          </a:xfrm>
          <a:prstGeom prst="rect">
            <a:avLst/>
          </a:prstGeom>
        </p:spPr>
      </p:pic>
      <p:sp>
        <p:nvSpPr>
          <p:cNvPr id="7" name="TextBox 6">
            <a:extLst>
              <a:ext uri="{FF2B5EF4-FFF2-40B4-BE49-F238E27FC236}">
                <a16:creationId xmlns:a16="http://schemas.microsoft.com/office/drawing/2014/main" id="{267001B3-7280-625C-7239-EBA566F3193A}"/>
              </a:ext>
            </a:extLst>
          </p:cNvPr>
          <p:cNvSpPr txBox="1"/>
          <p:nvPr/>
        </p:nvSpPr>
        <p:spPr>
          <a:xfrm>
            <a:off x="2879229" y="3846458"/>
            <a:ext cx="1754006"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Number of Tubes (N) = 31</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687BEB-1E56-15D4-B9BF-670393EAD023}"/>
                  </a:ext>
                </a:extLst>
              </p:cNvPr>
              <p:cNvSpPr txBox="1"/>
              <p:nvPr/>
            </p:nvSpPr>
            <p:spPr>
              <a:xfrm>
                <a:off x="2883494" y="4083605"/>
                <a:ext cx="1881412"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Heat Transfer Area = 0.9 </a:t>
                </a:r>
                <a14:m>
                  <m:oMath xmlns:m="http://schemas.openxmlformats.org/officeDocument/2006/math">
                    <m:sSup>
                      <m:sSupPr>
                        <m:ctrlPr>
                          <a:rPr lang="en-US" sz="1050" i="1">
                            <a:latin typeface="Cambria Math" panose="02040503050406030204" pitchFamily="18" charset="0"/>
                            <a:cs typeface="Arial" panose="020B0604020202020204" pitchFamily="34" charset="0"/>
                          </a:rPr>
                        </m:ctrlPr>
                      </m:sSupPr>
                      <m:e>
                        <m:r>
                          <m:rPr>
                            <m:sty m:val="p"/>
                          </m:rPr>
                          <a:rPr lang="en-US" sz="1050">
                            <a:latin typeface="Cambria Math" panose="02040503050406030204" pitchFamily="18" charset="0"/>
                            <a:cs typeface="Arial" panose="020B0604020202020204" pitchFamily="34" charset="0"/>
                          </a:rPr>
                          <m:t>m</m:t>
                        </m:r>
                      </m:e>
                      <m:sup>
                        <m:r>
                          <a:rPr lang="en-US" sz="1050">
                            <a:latin typeface="Cambria Math" panose="02040503050406030204" pitchFamily="18" charset="0"/>
                            <a:cs typeface="Arial" panose="020B0604020202020204" pitchFamily="34" charset="0"/>
                          </a:rPr>
                          <m:t>2</m:t>
                        </m:r>
                      </m:sup>
                    </m:sSup>
                  </m:oMath>
                </a14:m>
                <a:endParaRPr lang="en-US" sz="1050" dirty="0">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82687BEB-1E56-15D4-B9BF-670393EAD023}"/>
                  </a:ext>
                </a:extLst>
              </p:cNvPr>
              <p:cNvSpPr txBox="1">
                <a:spLocks noRot="1" noChangeAspect="1" noMove="1" noResize="1" noEditPoints="1" noAdjustHandles="1" noChangeArrowheads="1" noChangeShapeType="1" noTextEdit="1"/>
              </p:cNvSpPr>
              <p:nvPr/>
            </p:nvSpPr>
            <p:spPr>
              <a:xfrm>
                <a:off x="2883494" y="4083605"/>
                <a:ext cx="1881412" cy="253916"/>
              </a:xfrm>
              <a:prstGeom prst="rect">
                <a:avLst/>
              </a:prstGeom>
              <a:blipFill>
                <a:blip r:embed="rId4"/>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0C155F6-D5B3-5ACA-754E-F0FA8F0BD90C}"/>
                  </a:ext>
                </a:extLst>
              </p:cNvPr>
              <p:cNvSpPr txBox="1"/>
              <p:nvPr/>
            </p:nvSpPr>
            <p:spPr>
              <a:xfrm>
                <a:off x="2849734" y="4305148"/>
                <a:ext cx="1427570" cy="293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cs typeface="Arial" panose="020B0604020202020204" pitchFamily="34" charset="0"/>
                            </a:rPr>
                          </m:ctrlPr>
                        </m:sSubPr>
                        <m:e>
                          <m:r>
                            <m:rPr>
                              <m:sty m:val="p"/>
                            </m:rPr>
                            <a:rPr lang="en-US" sz="1200">
                              <a:latin typeface="Cambria Math" panose="02040503050406030204" pitchFamily="18" charset="0"/>
                              <a:cs typeface="Arial" panose="020B0604020202020204" pitchFamily="34" charset="0"/>
                            </a:rPr>
                            <m:t>d</m:t>
                          </m:r>
                        </m:e>
                        <m:sub>
                          <m:r>
                            <m:rPr>
                              <m:sty m:val="p"/>
                            </m:rPr>
                            <a:rPr lang="en-US" sz="1200">
                              <a:latin typeface="Cambria Math" panose="02040503050406030204" pitchFamily="18" charset="0"/>
                              <a:cs typeface="Arial" panose="020B0604020202020204" pitchFamily="34" charset="0"/>
                            </a:rPr>
                            <m:t>o</m:t>
                          </m:r>
                          <m:r>
                            <a:rPr lang="en-US" sz="1200">
                              <a:latin typeface="Cambria Math" panose="02040503050406030204" pitchFamily="18" charset="0"/>
                              <a:cs typeface="Arial" panose="020B0604020202020204" pitchFamily="34" charset="0"/>
                            </a:rPr>
                            <m:t>,</m:t>
                          </m:r>
                          <m:r>
                            <m:rPr>
                              <m:sty m:val="p"/>
                            </m:rPr>
                            <a:rPr lang="en-US" sz="1200">
                              <a:latin typeface="Cambria Math" panose="02040503050406030204" pitchFamily="18" charset="0"/>
                              <a:cs typeface="Arial" panose="020B0604020202020204" pitchFamily="34" charset="0"/>
                            </a:rPr>
                            <m:t>pipe</m:t>
                          </m:r>
                        </m:sub>
                      </m:sSub>
                      <m:r>
                        <a:rPr lang="en-US" sz="1200">
                          <a:latin typeface="Cambria Math" panose="02040503050406030204" pitchFamily="18" charset="0"/>
                          <a:cs typeface="Arial" panose="020B0604020202020204" pitchFamily="34" charset="0"/>
                        </a:rPr>
                        <m:t>=33.4 </m:t>
                      </m:r>
                      <m:r>
                        <m:rPr>
                          <m:sty m:val="p"/>
                        </m:rPr>
                        <a:rPr lang="en-US" sz="1200">
                          <a:latin typeface="Cambria Math" panose="02040503050406030204" pitchFamily="18" charset="0"/>
                          <a:cs typeface="Arial" panose="020B0604020202020204" pitchFamily="34" charset="0"/>
                        </a:rPr>
                        <m:t>mm</m:t>
                      </m:r>
                    </m:oMath>
                  </m:oMathPara>
                </a14:m>
                <a:endParaRPr lang="en-US" sz="12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30C155F6-D5B3-5ACA-754E-F0FA8F0BD90C}"/>
                  </a:ext>
                </a:extLst>
              </p:cNvPr>
              <p:cNvSpPr txBox="1">
                <a:spLocks noRot="1" noChangeAspect="1" noMove="1" noResize="1" noEditPoints="1" noAdjustHandles="1" noChangeArrowheads="1" noChangeShapeType="1" noTextEdit="1"/>
              </p:cNvSpPr>
              <p:nvPr/>
            </p:nvSpPr>
            <p:spPr>
              <a:xfrm>
                <a:off x="2849734" y="4305148"/>
                <a:ext cx="1427570" cy="293542"/>
              </a:xfrm>
              <a:prstGeom prst="rect">
                <a:avLst/>
              </a:prstGeom>
              <a:blipFill>
                <a:blip r:embed="rId5"/>
                <a:stretch>
                  <a:fillRect b="-4167"/>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4E561854-06DD-3C3D-E5D1-B11E397AB316}"/>
              </a:ext>
            </a:extLst>
          </p:cNvPr>
          <p:cNvGrpSpPr/>
          <p:nvPr/>
        </p:nvGrpSpPr>
        <p:grpSpPr>
          <a:xfrm>
            <a:off x="2869353" y="4523809"/>
            <a:ext cx="2058043" cy="655116"/>
            <a:chOff x="2874230" y="5082228"/>
            <a:chExt cx="2744057" cy="873488"/>
          </a:xfrm>
        </p:grpSpPr>
        <p:sp>
          <p:nvSpPr>
            <p:cNvPr id="10" name="TextBox 9">
              <a:extLst>
                <a:ext uri="{FF2B5EF4-FFF2-40B4-BE49-F238E27FC236}">
                  <a16:creationId xmlns:a16="http://schemas.microsoft.com/office/drawing/2014/main" id="{900F313C-50F6-33D8-C4D4-28C740F37487}"/>
                </a:ext>
              </a:extLst>
            </p:cNvPr>
            <p:cNvSpPr txBox="1"/>
            <p:nvPr/>
          </p:nvSpPr>
          <p:spPr>
            <a:xfrm>
              <a:off x="2874230" y="5113441"/>
              <a:ext cx="1758437" cy="553997"/>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Minimum Length of Heat Exchanger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D93EF8C-26D9-3FC6-E5E9-5FCE52219139}"/>
                    </a:ext>
                  </a:extLst>
                </p:cNvPr>
                <p:cNvSpPr txBox="1"/>
                <p:nvPr/>
              </p:nvSpPr>
              <p:spPr>
                <a:xfrm>
                  <a:off x="4455147" y="5082228"/>
                  <a:ext cx="1163140" cy="873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a:latin typeface="Cambria Math" panose="02040503050406030204" pitchFamily="18" charset="0"/>
                          </a:rPr>
                          <m:t>=</m:t>
                        </m:r>
                        <m:f>
                          <m:fPr>
                            <m:ctrlPr>
                              <a:rPr lang="en-US" sz="1200" i="1">
                                <a:latin typeface="Cambria Math" panose="02040503050406030204" pitchFamily="18" charset="0"/>
                              </a:rPr>
                            </m:ctrlPr>
                          </m:fPr>
                          <m:num>
                            <m:r>
                              <a:rPr lang="en-US" sz="1200">
                                <a:latin typeface="Cambria Math" panose="02040503050406030204" pitchFamily="18" charset="0"/>
                              </a:rPr>
                              <m:t>0.9 </m:t>
                            </m:r>
                          </m:num>
                          <m:den>
                            <m:r>
                              <m:rPr>
                                <m:sty m:val="p"/>
                              </m:rPr>
                              <a:rPr lang="en-US" sz="1200">
                                <a:latin typeface="Cambria Math" panose="02040503050406030204" pitchFamily="18" charset="0"/>
                                <a:ea typeface="Cambria Math" panose="02040503050406030204" pitchFamily="18" charset="0"/>
                              </a:rPr>
                              <m:t>π</m:t>
                            </m:r>
                            <m:r>
                              <a:rPr lang="en-US" sz="1200">
                                <a:latin typeface="Cambria Math" panose="02040503050406030204" pitchFamily="18" charset="0"/>
                                <a:ea typeface="Cambria Math" panose="02040503050406030204" pitchFamily="18" charset="0"/>
                              </a:rPr>
                              <m:t> </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d</m:t>
                                </m:r>
                              </m:e>
                              <m:sub>
                                <m:r>
                                  <m:rPr>
                                    <m:sty m:val="p"/>
                                  </m:rPr>
                                  <a:rPr lang="en-US" sz="1200">
                                    <a:latin typeface="Cambria Math" panose="02040503050406030204" pitchFamily="18" charset="0"/>
                                    <a:ea typeface="Cambria Math" panose="02040503050406030204" pitchFamily="18" charset="0"/>
                                  </a:rPr>
                                  <m:t>o</m:t>
                                </m:r>
                              </m:sub>
                            </m:sSub>
                            <m:r>
                              <m:rPr>
                                <m:sty m:val="p"/>
                              </m:rPr>
                              <a:rPr lang="en-US" sz="1200">
                                <a:latin typeface="Cambria Math" panose="02040503050406030204" pitchFamily="18" charset="0"/>
                                <a:ea typeface="Cambria Math" panose="02040503050406030204" pitchFamily="18" charset="0"/>
                              </a:rPr>
                              <m:t>N</m:t>
                            </m:r>
                          </m:den>
                        </m:f>
                      </m:oMath>
                    </m:oMathPara>
                  </a14:m>
                  <a:endParaRPr lang="en-IN" sz="1200" i="1" dirty="0">
                    <a:latin typeface="Cambria Math" panose="02040503050406030204" pitchFamily="18" charset="0"/>
                    <a:ea typeface="Cambria Math" panose="02040503050406030204" pitchFamily="18" charset="0"/>
                  </a:endParaRPr>
                </a:p>
                <a:p>
                  <a14:m>
                    <m:oMath xmlns:m="http://schemas.openxmlformats.org/officeDocument/2006/math">
                      <m:r>
                        <a:rPr lang="en-US" sz="1200">
                          <a:latin typeface="Cambria Math" panose="02040503050406030204" pitchFamily="18" charset="0"/>
                        </a:rPr>
                        <m:t>⇒</m:t>
                      </m:r>
                    </m:oMath>
                  </a14:m>
                  <a:r>
                    <a:rPr lang="en-US" sz="1200" dirty="0"/>
                    <a:t>276 mm</a:t>
                  </a:r>
                </a:p>
              </p:txBody>
            </p:sp>
          </mc:Choice>
          <mc:Fallback xmlns="">
            <p:sp>
              <p:nvSpPr>
                <p:cNvPr id="11" name="TextBox 10">
                  <a:extLst>
                    <a:ext uri="{FF2B5EF4-FFF2-40B4-BE49-F238E27FC236}">
                      <a16:creationId xmlns:a16="http://schemas.microsoft.com/office/drawing/2014/main" id="{3D93EF8C-26D9-3FC6-E5E9-5FCE52219139}"/>
                    </a:ext>
                  </a:extLst>
                </p:cNvPr>
                <p:cNvSpPr txBox="1">
                  <a:spLocks noRot="1" noChangeAspect="1" noMove="1" noResize="1" noEditPoints="1" noAdjustHandles="1" noChangeArrowheads="1" noChangeShapeType="1" noTextEdit="1"/>
                </p:cNvSpPr>
                <p:nvPr/>
              </p:nvSpPr>
              <p:spPr>
                <a:xfrm>
                  <a:off x="4455147" y="5082228"/>
                  <a:ext cx="1163140" cy="873488"/>
                </a:xfrm>
                <a:prstGeom prst="rect">
                  <a:avLst/>
                </a:prstGeom>
                <a:blipFill>
                  <a:blip r:embed="rId6"/>
                  <a:stretch>
                    <a:fillRect r="-1399" b="-5556"/>
                  </a:stretch>
                </a:blipFill>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0D89AEF7-8952-1C4B-C9E3-3C63B3A71779}"/>
              </a:ext>
            </a:extLst>
          </p:cNvPr>
          <p:cNvSpPr txBox="1"/>
          <p:nvPr/>
        </p:nvSpPr>
        <p:spPr>
          <a:xfrm>
            <a:off x="106783" y="2647605"/>
            <a:ext cx="1098378" cy="300082"/>
          </a:xfrm>
          <a:prstGeom prst="rect">
            <a:avLst/>
          </a:prstGeom>
          <a:noFill/>
        </p:spPr>
        <p:txBody>
          <a:bodyPr wrap="none" rtlCol="0">
            <a:spAutoFit/>
          </a:bodyPr>
          <a:lstStyle/>
          <a:p>
            <a:r>
              <a:rPr lang="en-US" sz="1350" b="1" dirty="0">
                <a:solidFill>
                  <a:srgbClr val="00B050"/>
                </a:solidFill>
              </a:rPr>
              <a:t>Selected </a:t>
            </a:r>
            <a:r>
              <a:rPr lang="en-US" sz="1350" b="1" dirty="0">
                <a:solidFill>
                  <a:srgbClr val="00B050"/>
                </a:solidFill>
                <a:sym typeface="Wingdings" panose="05000000000000000000" pitchFamily="2" charset="2"/>
              </a:rPr>
              <a:t></a:t>
            </a:r>
            <a:endParaRPr lang="en-US" sz="1350" b="1" dirty="0">
              <a:solidFill>
                <a:srgbClr val="00B050"/>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9DDD6B-79B9-3AED-9279-74419D074916}"/>
                  </a:ext>
                </a:extLst>
              </p:cNvPr>
              <p:cNvSpPr txBox="1"/>
              <p:nvPr/>
            </p:nvSpPr>
            <p:spPr>
              <a:xfrm>
                <a:off x="2869354" y="5152238"/>
                <a:ext cx="1770926" cy="253916"/>
              </a:xfrm>
              <a:prstGeom prst="rect">
                <a:avLst/>
              </a:prstGeom>
              <a:noFill/>
            </p:spPr>
            <p:txBody>
              <a:bodyPr wrap="square">
                <a:spAutoFit/>
              </a:bodyPr>
              <a:lstStyle/>
              <a:p>
                <a:r>
                  <a:rPr lang="en-US" sz="1050" dirty="0">
                    <a:latin typeface="Arial" panose="020B0604020202020204" pitchFamily="34" charset="0"/>
                    <a:cs typeface="Arial" panose="020B0604020202020204" pitchFamily="34" charset="0"/>
                  </a:rPr>
                  <a:t>Taken length </a:t>
                </a:r>
                <a14:m>
                  <m:oMath xmlns:m="http://schemas.openxmlformats.org/officeDocument/2006/math">
                    <m:r>
                      <a:rPr lang="en-US" sz="1050" b="1" dirty="0">
                        <a:latin typeface="Cambria Math" panose="02040503050406030204" pitchFamily="18" charset="0"/>
                        <a:ea typeface="Cambria Math" panose="02040503050406030204" pitchFamily="18" charset="0"/>
                        <a:cs typeface="Arial" panose="020B0604020202020204" pitchFamily="34" charset="0"/>
                      </a:rPr>
                      <m:t>≈</m:t>
                    </m:r>
                  </m:oMath>
                </a14:m>
                <a:r>
                  <a:rPr lang="en-IN" sz="1050" dirty="0">
                    <a:latin typeface="Arial" panose="020B0604020202020204" pitchFamily="34" charset="0"/>
                    <a:cs typeface="Arial" panose="020B0604020202020204" pitchFamily="34" charset="0"/>
                  </a:rPr>
                  <a:t> 300mm</a:t>
                </a:r>
              </a:p>
            </p:txBody>
          </p:sp>
        </mc:Choice>
        <mc:Fallback xmlns="">
          <p:sp>
            <p:nvSpPr>
              <p:cNvPr id="20" name="TextBox 19">
                <a:extLst>
                  <a:ext uri="{FF2B5EF4-FFF2-40B4-BE49-F238E27FC236}">
                    <a16:creationId xmlns:a16="http://schemas.microsoft.com/office/drawing/2014/main" id="{FB9DDD6B-79B9-3AED-9279-74419D074916}"/>
                  </a:ext>
                </a:extLst>
              </p:cNvPr>
              <p:cNvSpPr txBox="1">
                <a:spLocks noRot="1" noChangeAspect="1" noMove="1" noResize="1" noEditPoints="1" noAdjustHandles="1" noChangeArrowheads="1" noChangeShapeType="1" noTextEdit="1"/>
              </p:cNvSpPr>
              <p:nvPr/>
            </p:nvSpPr>
            <p:spPr>
              <a:xfrm>
                <a:off x="2869354" y="5152238"/>
                <a:ext cx="1770926" cy="253916"/>
              </a:xfrm>
              <a:prstGeom prst="rect">
                <a:avLst/>
              </a:prstGeom>
              <a:blipFill>
                <a:blip r:embed="rId7"/>
                <a:stretch>
                  <a:fillRect b="-11905"/>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0FADE342-192F-31A1-99FE-42C17DDE47CA}"/>
              </a:ext>
            </a:extLst>
          </p:cNvPr>
          <p:cNvGrpSpPr/>
          <p:nvPr/>
        </p:nvGrpSpPr>
        <p:grpSpPr>
          <a:xfrm>
            <a:off x="5665927" y="2638411"/>
            <a:ext cx="2387943" cy="2168920"/>
            <a:chOff x="2077457" y="-214621"/>
            <a:chExt cx="4784051" cy="4519382"/>
          </a:xfrm>
        </p:grpSpPr>
        <p:grpSp>
          <p:nvGrpSpPr>
            <p:cNvPr id="22" name="Group 21">
              <a:extLst>
                <a:ext uri="{FF2B5EF4-FFF2-40B4-BE49-F238E27FC236}">
                  <a16:creationId xmlns:a16="http://schemas.microsoft.com/office/drawing/2014/main" id="{E47E259A-2B4A-A557-8125-D3AAEEC7A835}"/>
                </a:ext>
              </a:extLst>
            </p:cNvPr>
            <p:cNvGrpSpPr/>
            <p:nvPr/>
          </p:nvGrpSpPr>
          <p:grpSpPr>
            <a:xfrm>
              <a:off x="2077457" y="-214621"/>
              <a:ext cx="4784051" cy="4519382"/>
              <a:chOff x="7638047" y="478201"/>
              <a:chExt cx="4784051" cy="4519382"/>
            </a:xfrm>
          </p:grpSpPr>
          <p:pic>
            <p:nvPicPr>
              <p:cNvPr id="33" name="Picture 32">
                <a:extLst>
                  <a:ext uri="{FF2B5EF4-FFF2-40B4-BE49-F238E27FC236}">
                    <a16:creationId xmlns:a16="http://schemas.microsoft.com/office/drawing/2014/main" id="{35080238-1109-08D4-D14F-196D84C6794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109" t="41708" r="27468" b="35551"/>
              <a:stretch/>
            </p:blipFill>
            <p:spPr>
              <a:xfrm>
                <a:off x="7638047" y="478201"/>
                <a:ext cx="2823411" cy="4148051"/>
              </a:xfrm>
              <a:prstGeom prst="rect">
                <a:avLst/>
              </a:prstGeom>
            </p:spPr>
          </p:pic>
          <p:cxnSp>
            <p:nvCxnSpPr>
              <p:cNvPr id="34" name="Straight Connector 33">
                <a:extLst>
                  <a:ext uri="{FF2B5EF4-FFF2-40B4-BE49-F238E27FC236}">
                    <a16:creationId xmlns:a16="http://schemas.microsoft.com/office/drawing/2014/main" id="{327A4DF3-23B9-4D9A-6299-6CFE1EBFF577}"/>
                  </a:ext>
                </a:extLst>
              </p:cNvPr>
              <p:cNvCxnSpPr/>
              <p:nvPr/>
            </p:nvCxnSpPr>
            <p:spPr>
              <a:xfrm flipH="1">
                <a:off x="10300646" y="1038338"/>
                <a:ext cx="1224000" cy="0"/>
              </a:xfrm>
              <a:prstGeom prst="line">
                <a:avLst/>
              </a:prstGeom>
              <a:ln w="762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A15CC0-1627-1CF9-7766-5F35D012C2D1}"/>
                  </a:ext>
                </a:extLst>
              </p:cNvPr>
              <p:cNvCxnSpPr/>
              <p:nvPr/>
            </p:nvCxnSpPr>
            <p:spPr>
              <a:xfrm rot="10800000">
                <a:off x="10925641" y="1036961"/>
                <a:ext cx="270000" cy="0"/>
              </a:xfrm>
              <a:prstGeom prst="straightConnector1">
                <a:avLst/>
              </a:prstGeom>
              <a:ln w="76200">
                <a:solidFill>
                  <a:srgbClr val="CC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220300B-8A15-08FA-B19C-08232CA9E8FD}"/>
                  </a:ext>
                </a:extLst>
              </p:cNvPr>
              <p:cNvSpPr txBox="1"/>
              <p:nvPr/>
            </p:nvSpPr>
            <p:spPr>
              <a:xfrm>
                <a:off x="10551718" y="512965"/>
                <a:ext cx="1764001" cy="480985"/>
              </a:xfrm>
              <a:prstGeom prst="rect">
                <a:avLst/>
              </a:prstGeom>
              <a:noFill/>
            </p:spPr>
            <p:txBody>
              <a:bodyPr wrap="square" rtlCol="0">
                <a:spAutoFit/>
              </a:bodyPr>
              <a:lstStyle/>
              <a:p>
                <a:r>
                  <a:rPr lang="en-IN" sz="900" dirty="0">
                    <a:solidFill>
                      <a:srgbClr val="00B0F0"/>
                    </a:solidFill>
                    <a:latin typeface="Arial" panose="020B0604020202020204" pitchFamily="34" charset="0"/>
                    <a:cs typeface="Arial" panose="020B0604020202020204" pitchFamily="34" charset="0"/>
                  </a:rPr>
                  <a:t>Water in</a:t>
                </a:r>
              </a:p>
            </p:txBody>
          </p:sp>
          <p:sp>
            <p:nvSpPr>
              <p:cNvPr id="37" name="TextBox 36">
                <a:extLst>
                  <a:ext uri="{FF2B5EF4-FFF2-40B4-BE49-F238E27FC236}">
                    <a16:creationId xmlns:a16="http://schemas.microsoft.com/office/drawing/2014/main" id="{6DBC50E4-D527-D0D2-80A4-C1510A392854}"/>
                  </a:ext>
                </a:extLst>
              </p:cNvPr>
              <p:cNvSpPr txBox="1"/>
              <p:nvPr/>
            </p:nvSpPr>
            <p:spPr>
              <a:xfrm>
                <a:off x="10442099" y="4516598"/>
                <a:ext cx="1979999" cy="480985"/>
              </a:xfrm>
              <a:prstGeom prst="rect">
                <a:avLst/>
              </a:prstGeom>
              <a:noFill/>
            </p:spPr>
            <p:txBody>
              <a:bodyPr wrap="square" rtlCol="0">
                <a:spAutoFit/>
              </a:bodyPr>
              <a:lstStyle/>
              <a:p>
                <a:r>
                  <a:rPr lang="en-IN" sz="900" dirty="0">
                    <a:solidFill>
                      <a:srgbClr val="00B0F0"/>
                    </a:solidFill>
                    <a:latin typeface="Arial" panose="020B0604020202020204" pitchFamily="34" charset="0"/>
                    <a:cs typeface="Arial" panose="020B0604020202020204" pitchFamily="34" charset="0"/>
                  </a:rPr>
                  <a:t>Water Out</a:t>
                </a:r>
              </a:p>
            </p:txBody>
          </p:sp>
          <p:cxnSp>
            <p:nvCxnSpPr>
              <p:cNvPr id="39" name="Straight Arrow Connector 38">
                <a:extLst>
                  <a:ext uri="{FF2B5EF4-FFF2-40B4-BE49-F238E27FC236}">
                    <a16:creationId xmlns:a16="http://schemas.microsoft.com/office/drawing/2014/main" id="{791ED632-2B2F-408E-590F-46788EADCEDF}"/>
                  </a:ext>
                </a:extLst>
              </p:cNvPr>
              <p:cNvCxnSpPr/>
              <p:nvPr/>
            </p:nvCxnSpPr>
            <p:spPr>
              <a:xfrm rot="10800000" flipH="1">
                <a:off x="10965636" y="4339992"/>
                <a:ext cx="252001" cy="0"/>
              </a:xfrm>
              <a:prstGeom prst="straightConnector1">
                <a:avLst/>
              </a:prstGeom>
              <a:ln w="76200">
                <a:solidFill>
                  <a:srgbClr val="FF0066"/>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5F9C69E-2DB5-1C7C-9724-7CBC5EADB779}"/>
                </a:ext>
              </a:extLst>
            </p:cNvPr>
            <p:cNvSpPr/>
            <p:nvPr/>
          </p:nvSpPr>
          <p:spPr>
            <a:xfrm>
              <a:off x="2171513" y="2522590"/>
              <a:ext cx="144000" cy="1371600"/>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4" name="Rectangle 23">
              <a:extLst>
                <a:ext uri="{FF2B5EF4-FFF2-40B4-BE49-F238E27FC236}">
                  <a16:creationId xmlns:a16="http://schemas.microsoft.com/office/drawing/2014/main" id="{F97A7E94-1A06-6218-AA54-C2BAE1A7DFEE}"/>
                </a:ext>
              </a:extLst>
            </p:cNvPr>
            <p:cNvSpPr/>
            <p:nvPr/>
          </p:nvSpPr>
          <p:spPr>
            <a:xfrm>
              <a:off x="4572661" y="2554602"/>
              <a:ext cx="142769" cy="1339098"/>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5" name="Rectangle 24">
              <a:extLst>
                <a:ext uri="{FF2B5EF4-FFF2-40B4-BE49-F238E27FC236}">
                  <a16:creationId xmlns:a16="http://schemas.microsoft.com/office/drawing/2014/main" id="{DEF2BBEF-A048-6BBD-C230-B5915E54F6E1}"/>
                </a:ext>
              </a:extLst>
            </p:cNvPr>
            <p:cNvSpPr/>
            <p:nvPr/>
          </p:nvSpPr>
          <p:spPr>
            <a:xfrm>
              <a:off x="2667468" y="-129634"/>
              <a:ext cx="72000" cy="3024000"/>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6" name="Rectangle 25">
              <a:extLst>
                <a:ext uri="{FF2B5EF4-FFF2-40B4-BE49-F238E27FC236}">
                  <a16:creationId xmlns:a16="http://schemas.microsoft.com/office/drawing/2014/main" id="{81381BBB-BDED-BE66-D3D7-C47F6E815962}"/>
                </a:ext>
              </a:extLst>
            </p:cNvPr>
            <p:cNvSpPr/>
            <p:nvPr/>
          </p:nvSpPr>
          <p:spPr>
            <a:xfrm>
              <a:off x="2963172" y="-113714"/>
              <a:ext cx="72000" cy="3024000"/>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27" name="Rectangle 26">
              <a:extLst>
                <a:ext uri="{FF2B5EF4-FFF2-40B4-BE49-F238E27FC236}">
                  <a16:creationId xmlns:a16="http://schemas.microsoft.com/office/drawing/2014/main" id="{404E3565-19DC-6661-4D65-291F35294144}"/>
                </a:ext>
              </a:extLst>
            </p:cNvPr>
            <p:cNvSpPr/>
            <p:nvPr/>
          </p:nvSpPr>
          <p:spPr>
            <a:xfrm>
              <a:off x="3258876" y="-97794"/>
              <a:ext cx="72000" cy="3024000"/>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28" name="Rectangle 27">
              <a:extLst>
                <a:ext uri="{FF2B5EF4-FFF2-40B4-BE49-F238E27FC236}">
                  <a16:creationId xmlns:a16="http://schemas.microsoft.com/office/drawing/2014/main" id="{46E579D5-AAF1-1C2F-1CA2-C8D707B8F90F}"/>
                </a:ext>
              </a:extLst>
            </p:cNvPr>
            <p:cNvSpPr/>
            <p:nvPr/>
          </p:nvSpPr>
          <p:spPr>
            <a:xfrm>
              <a:off x="3561404" y="-136466"/>
              <a:ext cx="72000" cy="3024000"/>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29" name="Rectangle 28">
              <a:extLst>
                <a:ext uri="{FF2B5EF4-FFF2-40B4-BE49-F238E27FC236}">
                  <a16:creationId xmlns:a16="http://schemas.microsoft.com/office/drawing/2014/main" id="{8D65B4CF-B1F7-86CA-4626-52568D8F88FA}"/>
                </a:ext>
              </a:extLst>
            </p:cNvPr>
            <p:cNvSpPr/>
            <p:nvPr/>
          </p:nvSpPr>
          <p:spPr>
            <a:xfrm>
              <a:off x="3850284" y="-127370"/>
              <a:ext cx="72000" cy="3024000"/>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30" name="Rectangle 29">
              <a:extLst>
                <a:ext uri="{FF2B5EF4-FFF2-40B4-BE49-F238E27FC236}">
                  <a16:creationId xmlns:a16="http://schemas.microsoft.com/office/drawing/2014/main" id="{23CB5A7A-FDC1-7283-5499-069845FF7665}"/>
                </a:ext>
              </a:extLst>
            </p:cNvPr>
            <p:cNvSpPr/>
            <p:nvPr/>
          </p:nvSpPr>
          <p:spPr>
            <a:xfrm>
              <a:off x="4152812" y="-118274"/>
              <a:ext cx="72000" cy="3024000"/>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31" name="Rectangle 30">
              <a:extLst>
                <a:ext uri="{FF2B5EF4-FFF2-40B4-BE49-F238E27FC236}">
                  <a16:creationId xmlns:a16="http://schemas.microsoft.com/office/drawing/2014/main" id="{1F1BEE9E-10D1-22B4-2BBE-7CAA2B482B76}"/>
                </a:ext>
              </a:extLst>
            </p:cNvPr>
            <p:cNvSpPr/>
            <p:nvPr/>
          </p:nvSpPr>
          <p:spPr>
            <a:xfrm>
              <a:off x="4468988" y="-90195"/>
              <a:ext cx="36000" cy="3024000"/>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32" name="Rectangle 31">
              <a:extLst>
                <a:ext uri="{FF2B5EF4-FFF2-40B4-BE49-F238E27FC236}">
                  <a16:creationId xmlns:a16="http://schemas.microsoft.com/office/drawing/2014/main" id="{E4DCF61D-7DC2-E1A8-6F78-59091C99742C}"/>
                </a:ext>
              </a:extLst>
            </p:cNvPr>
            <p:cNvSpPr/>
            <p:nvPr/>
          </p:nvSpPr>
          <p:spPr>
            <a:xfrm>
              <a:off x="2383147" y="-120554"/>
              <a:ext cx="36000" cy="3024000"/>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mc:AlternateContent xmlns:mc="http://schemas.openxmlformats.org/markup-compatibility/2006" xmlns:p14="http://schemas.microsoft.com/office/powerpoint/2010/main">
        <mc:Choice Requires="p14">
          <p:contentPart p14:bwMode="auto" r:id="rId9">
            <p14:nvContentPartPr>
              <p14:cNvPr id="55" name="Ink 54">
                <a:extLst>
                  <a:ext uri="{FF2B5EF4-FFF2-40B4-BE49-F238E27FC236}">
                    <a16:creationId xmlns:a16="http://schemas.microsoft.com/office/drawing/2014/main" id="{679516DA-685F-BA1D-D2FE-3787D6B65ACA}"/>
                  </a:ext>
                </a:extLst>
              </p14:cNvPr>
              <p14:cNvContentPartPr/>
              <p14:nvPr/>
            </p14:nvContentPartPr>
            <p14:xfrm>
              <a:off x="6723135" y="3491595"/>
              <a:ext cx="3510" cy="148500"/>
            </p14:xfrm>
          </p:contentPart>
        </mc:Choice>
        <mc:Fallback xmlns="">
          <p:pic>
            <p:nvPicPr>
              <p:cNvPr id="55" name="Ink 54">
                <a:extLst>
                  <a:ext uri="{FF2B5EF4-FFF2-40B4-BE49-F238E27FC236}">
                    <a16:creationId xmlns:a16="http://schemas.microsoft.com/office/drawing/2014/main" id="{679516DA-685F-BA1D-D2FE-3787D6B65ACA}"/>
                  </a:ext>
                </a:extLst>
              </p:cNvPr>
              <p:cNvPicPr/>
              <p:nvPr/>
            </p:nvPicPr>
            <p:blipFill>
              <a:blip r:embed="rId10"/>
              <a:stretch>
                <a:fillRect/>
              </a:stretch>
            </p:blipFill>
            <p:spPr>
              <a:xfrm>
                <a:off x="6714360" y="3482606"/>
                <a:ext cx="20709" cy="166119"/>
              </a:xfrm>
              <a:prstGeom prst="rect">
                <a:avLst/>
              </a:prstGeom>
            </p:spPr>
          </p:pic>
        </mc:Fallback>
      </mc:AlternateContent>
      <p:pic>
        <p:nvPicPr>
          <p:cNvPr id="56" name="Picture 55">
            <a:extLst>
              <a:ext uri="{FF2B5EF4-FFF2-40B4-BE49-F238E27FC236}">
                <a16:creationId xmlns:a16="http://schemas.microsoft.com/office/drawing/2014/main" id="{C75EB801-AF39-6770-60AB-046A42773AC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109" t="48996" r="66607" b="49318"/>
          <a:stretch/>
        </p:blipFill>
        <p:spPr>
          <a:xfrm rot="10800000">
            <a:off x="7013143" y="4396949"/>
            <a:ext cx="208901" cy="230679"/>
          </a:xfrm>
          <a:prstGeom prst="rect">
            <a:avLst/>
          </a:prstGeom>
        </p:spPr>
      </p:pic>
      <p:cxnSp>
        <p:nvCxnSpPr>
          <p:cNvPr id="57" name="Straight Connector 56">
            <a:extLst>
              <a:ext uri="{FF2B5EF4-FFF2-40B4-BE49-F238E27FC236}">
                <a16:creationId xmlns:a16="http://schemas.microsoft.com/office/drawing/2014/main" id="{7E4D2BBD-174E-57FB-5199-65F2D1046DC3}"/>
              </a:ext>
            </a:extLst>
          </p:cNvPr>
          <p:cNvCxnSpPr>
            <a:cxnSpLocks/>
          </p:cNvCxnSpPr>
          <p:nvPr/>
        </p:nvCxnSpPr>
        <p:spPr>
          <a:xfrm flipV="1">
            <a:off x="7100242" y="4504599"/>
            <a:ext cx="563732" cy="6641"/>
          </a:xfrm>
          <a:prstGeom prst="line">
            <a:avLst/>
          </a:prstGeom>
          <a:ln w="762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E64C1EC-16B2-CE6E-DE1C-CA30212AF384}"/>
              </a:ext>
            </a:extLst>
          </p:cNvPr>
          <p:cNvCxnSpPr>
            <a:cxnSpLocks/>
          </p:cNvCxnSpPr>
          <p:nvPr/>
        </p:nvCxnSpPr>
        <p:spPr>
          <a:xfrm>
            <a:off x="5665502" y="2655095"/>
            <a:ext cx="0" cy="1499822"/>
          </a:xfrm>
          <a:prstGeom prst="straightConnector1">
            <a:avLst/>
          </a:prstGeom>
          <a:ln w="28575">
            <a:solidFill>
              <a:srgbClr val="FF0000"/>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60" name="TextBox 59">
            <a:extLst>
              <a:ext uri="{FF2B5EF4-FFF2-40B4-BE49-F238E27FC236}">
                <a16:creationId xmlns:a16="http://schemas.microsoft.com/office/drawing/2014/main" id="{6D0B434B-076C-6892-824B-CF42801A3D00}"/>
              </a:ext>
            </a:extLst>
          </p:cNvPr>
          <p:cNvSpPr txBox="1"/>
          <p:nvPr/>
        </p:nvSpPr>
        <p:spPr>
          <a:xfrm>
            <a:off x="5121281" y="2996276"/>
            <a:ext cx="763670" cy="253916"/>
          </a:xfrm>
          <a:prstGeom prst="rect">
            <a:avLst/>
          </a:prstGeom>
          <a:noFill/>
        </p:spPr>
        <p:txBody>
          <a:bodyPr wrap="square" rtlCol="0">
            <a:spAutoFit/>
          </a:bodyPr>
          <a:lstStyle/>
          <a:p>
            <a:r>
              <a:rPr lang="en-US" sz="1050" dirty="0">
                <a:solidFill>
                  <a:srgbClr val="FF0000"/>
                </a:solidFill>
                <a:latin typeface="Arial" panose="020B0604020202020204" pitchFamily="34" charset="0"/>
                <a:cs typeface="Arial" panose="020B0604020202020204" pitchFamily="34" charset="0"/>
              </a:rPr>
              <a:t>300 mm</a:t>
            </a:r>
          </a:p>
        </p:txBody>
      </p:sp>
      <p:cxnSp>
        <p:nvCxnSpPr>
          <p:cNvPr id="63" name="Straight Connector 62">
            <a:extLst>
              <a:ext uri="{FF2B5EF4-FFF2-40B4-BE49-F238E27FC236}">
                <a16:creationId xmlns:a16="http://schemas.microsoft.com/office/drawing/2014/main" id="{FDA06B23-68A1-F547-9313-ED5BB917CFFE}"/>
              </a:ext>
            </a:extLst>
          </p:cNvPr>
          <p:cNvCxnSpPr>
            <a:cxnSpLocks/>
          </p:cNvCxnSpPr>
          <p:nvPr/>
        </p:nvCxnSpPr>
        <p:spPr>
          <a:xfrm flipH="1">
            <a:off x="5556462" y="4147220"/>
            <a:ext cx="735105" cy="9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4474254-584C-0E01-67B5-409EACF01F45}"/>
              </a:ext>
            </a:extLst>
          </p:cNvPr>
          <p:cNvCxnSpPr>
            <a:cxnSpLocks/>
          </p:cNvCxnSpPr>
          <p:nvPr/>
        </p:nvCxnSpPr>
        <p:spPr>
          <a:xfrm flipH="1">
            <a:off x="5882002" y="4155248"/>
            <a:ext cx="5897" cy="44872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23D0B104-1B2D-60D6-A806-55508DF50AAA}"/>
              </a:ext>
            </a:extLst>
          </p:cNvPr>
          <p:cNvSpPr txBox="1"/>
          <p:nvPr/>
        </p:nvSpPr>
        <p:spPr>
          <a:xfrm>
            <a:off x="5978398" y="4260910"/>
            <a:ext cx="763670" cy="253916"/>
          </a:xfrm>
          <a:prstGeom prst="rect">
            <a:avLst/>
          </a:prstGeom>
          <a:noFill/>
        </p:spPr>
        <p:txBody>
          <a:bodyPr wrap="square" rtlCol="0">
            <a:spAutoFit/>
          </a:bodyPr>
          <a:lstStyle/>
          <a:p>
            <a:r>
              <a:rPr lang="en-US" sz="1050" dirty="0">
                <a:solidFill>
                  <a:srgbClr val="FF0000"/>
                </a:solidFill>
                <a:latin typeface="Arial" panose="020B0604020202020204" pitchFamily="34" charset="0"/>
                <a:cs typeface="Arial" panose="020B0604020202020204" pitchFamily="34" charset="0"/>
              </a:rPr>
              <a:t>200 mm</a:t>
            </a:r>
          </a:p>
        </p:txBody>
      </p:sp>
      <p:sp>
        <p:nvSpPr>
          <p:cNvPr id="70" name="TextBox 69">
            <a:extLst>
              <a:ext uri="{FF2B5EF4-FFF2-40B4-BE49-F238E27FC236}">
                <a16:creationId xmlns:a16="http://schemas.microsoft.com/office/drawing/2014/main" id="{E0252279-8DA1-A154-8DD6-41A6EB132F37}"/>
              </a:ext>
            </a:extLst>
          </p:cNvPr>
          <p:cNvSpPr txBox="1"/>
          <p:nvPr/>
        </p:nvSpPr>
        <p:spPr>
          <a:xfrm>
            <a:off x="6681217" y="2313423"/>
            <a:ext cx="1792478" cy="253916"/>
          </a:xfrm>
          <a:prstGeom prst="rect">
            <a:avLst/>
          </a:prstGeom>
          <a:noFill/>
        </p:spPr>
        <p:txBody>
          <a:bodyPr wrap="none" rtlCol="0">
            <a:spAutoFit/>
          </a:bodyPr>
          <a:lstStyle/>
          <a:p>
            <a:r>
              <a:rPr lang="en-US" sz="1050" dirty="0">
                <a:solidFill>
                  <a:srgbClr val="FF0000"/>
                </a:solidFill>
              </a:rPr>
              <a:t>Schedule 40 (14 inch pipe)</a:t>
            </a:r>
          </a:p>
        </p:txBody>
      </p:sp>
      <p:sp>
        <p:nvSpPr>
          <p:cNvPr id="73" name="TextBox 72">
            <a:extLst>
              <a:ext uri="{FF2B5EF4-FFF2-40B4-BE49-F238E27FC236}">
                <a16:creationId xmlns:a16="http://schemas.microsoft.com/office/drawing/2014/main" id="{6AC0C632-6F52-CCBE-7B71-F490BAEC2116}"/>
              </a:ext>
            </a:extLst>
          </p:cNvPr>
          <p:cNvSpPr txBox="1"/>
          <p:nvPr/>
        </p:nvSpPr>
        <p:spPr>
          <a:xfrm>
            <a:off x="6873373" y="5012276"/>
            <a:ext cx="1792478" cy="253916"/>
          </a:xfrm>
          <a:prstGeom prst="rect">
            <a:avLst/>
          </a:prstGeom>
          <a:noFill/>
        </p:spPr>
        <p:txBody>
          <a:bodyPr wrap="none" rtlCol="0">
            <a:spAutoFit/>
          </a:bodyPr>
          <a:lstStyle/>
          <a:p>
            <a:r>
              <a:rPr lang="en-US" sz="1050" dirty="0">
                <a:solidFill>
                  <a:srgbClr val="FF0000"/>
                </a:solidFill>
              </a:rPr>
              <a:t>Schedule 40 (16 inch pipe)</a:t>
            </a:r>
          </a:p>
        </p:txBody>
      </p:sp>
      <p:sp>
        <p:nvSpPr>
          <p:cNvPr id="76" name="Oval 75">
            <a:extLst>
              <a:ext uri="{FF2B5EF4-FFF2-40B4-BE49-F238E27FC236}">
                <a16:creationId xmlns:a16="http://schemas.microsoft.com/office/drawing/2014/main" id="{E94561B5-25D8-A068-5D9E-20F48960341F}"/>
              </a:ext>
            </a:extLst>
          </p:cNvPr>
          <p:cNvSpPr/>
          <p:nvPr/>
        </p:nvSpPr>
        <p:spPr>
          <a:xfrm>
            <a:off x="7517899" y="3027332"/>
            <a:ext cx="1128959" cy="106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77" name="Oval 76">
            <a:extLst>
              <a:ext uri="{FF2B5EF4-FFF2-40B4-BE49-F238E27FC236}">
                <a16:creationId xmlns:a16="http://schemas.microsoft.com/office/drawing/2014/main" id="{922507FE-C44E-C83F-96F4-D0C24695A4F7}"/>
              </a:ext>
            </a:extLst>
          </p:cNvPr>
          <p:cNvSpPr/>
          <p:nvPr/>
        </p:nvSpPr>
        <p:spPr>
          <a:xfrm>
            <a:off x="7592951" y="3117826"/>
            <a:ext cx="978854" cy="88063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cxnSp>
        <p:nvCxnSpPr>
          <p:cNvPr id="79" name="Straight Arrow Connector 78">
            <a:extLst>
              <a:ext uri="{FF2B5EF4-FFF2-40B4-BE49-F238E27FC236}">
                <a16:creationId xmlns:a16="http://schemas.microsoft.com/office/drawing/2014/main" id="{0B8E2729-25CD-AE34-62EA-D279F0DB324D}"/>
              </a:ext>
            </a:extLst>
          </p:cNvPr>
          <p:cNvCxnSpPr>
            <a:cxnSpLocks/>
          </p:cNvCxnSpPr>
          <p:nvPr/>
        </p:nvCxnSpPr>
        <p:spPr>
          <a:xfrm flipV="1">
            <a:off x="7559714" y="3558142"/>
            <a:ext cx="1053906" cy="339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208FE8F-4C8A-3520-5D3F-A511B720F1ED}"/>
              </a:ext>
            </a:extLst>
          </p:cNvPr>
          <p:cNvSpPr txBox="1"/>
          <p:nvPr/>
        </p:nvSpPr>
        <p:spPr>
          <a:xfrm>
            <a:off x="7712681" y="3339503"/>
            <a:ext cx="1063112" cy="415498"/>
          </a:xfrm>
          <a:prstGeom prst="rect">
            <a:avLst/>
          </a:prstGeom>
          <a:noFill/>
        </p:spPr>
        <p:txBody>
          <a:bodyPr wrap="none" rtlCol="0">
            <a:spAutoFit/>
          </a:bodyPr>
          <a:lstStyle/>
          <a:p>
            <a:r>
              <a:rPr lang="en-US" sz="1050" dirty="0"/>
              <a:t>ID = 358 mm </a:t>
            </a:r>
          </a:p>
          <a:p>
            <a:r>
              <a:rPr lang="en-US" sz="1050" dirty="0"/>
              <a:t>OD = 379 mm </a:t>
            </a:r>
          </a:p>
        </p:txBody>
      </p:sp>
      <p:sp>
        <p:nvSpPr>
          <p:cNvPr id="85" name="TextBox 84">
            <a:extLst>
              <a:ext uri="{FF2B5EF4-FFF2-40B4-BE49-F238E27FC236}">
                <a16:creationId xmlns:a16="http://schemas.microsoft.com/office/drawing/2014/main" id="{87E34C38-B429-538C-A198-F7445EDB4155}"/>
              </a:ext>
            </a:extLst>
          </p:cNvPr>
          <p:cNvSpPr txBox="1"/>
          <p:nvPr/>
        </p:nvSpPr>
        <p:spPr>
          <a:xfrm rot="10800000" flipV="1">
            <a:off x="7944671" y="4044517"/>
            <a:ext cx="1249180" cy="577081"/>
          </a:xfrm>
          <a:prstGeom prst="rect">
            <a:avLst/>
          </a:prstGeom>
          <a:noFill/>
        </p:spPr>
        <p:txBody>
          <a:bodyPr wrap="square">
            <a:spAutoFit/>
          </a:bodyPr>
          <a:lstStyle/>
          <a:p>
            <a:r>
              <a:rPr lang="en-US" sz="1050" dirty="0">
                <a:latin typeface="Arial" panose="020B0604020202020204" pitchFamily="34" charset="0"/>
                <a:cs typeface="Arial" panose="020B0604020202020204" pitchFamily="34" charset="0"/>
              </a:rPr>
              <a:t>Cover plate to connect 14 inch and 16 inch pipe </a:t>
            </a:r>
          </a:p>
        </p:txBody>
      </p:sp>
      <p:cxnSp>
        <p:nvCxnSpPr>
          <p:cNvPr id="87" name="Straight Arrow Connector 86">
            <a:extLst>
              <a:ext uri="{FF2B5EF4-FFF2-40B4-BE49-F238E27FC236}">
                <a16:creationId xmlns:a16="http://schemas.microsoft.com/office/drawing/2014/main" id="{AACE2E29-F6D5-4E2D-85FA-561E0619DA73}"/>
              </a:ext>
            </a:extLst>
          </p:cNvPr>
          <p:cNvCxnSpPr>
            <a:cxnSpLocks/>
            <a:stCxn id="70" idx="2"/>
          </p:cNvCxnSpPr>
          <p:nvPr/>
        </p:nvCxnSpPr>
        <p:spPr>
          <a:xfrm flipH="1">
            <a:off x="6873373" y="2567339"/>
            <a:ext cx="704083" cy="2029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79B28EB-0249-7850-FBC8-82E78BB5BD37}"/>
              </a:ext>
            </a:extLst>
          </p:cNvPr>
          <p:cNvCxnSpPr>
            <a:cxnSpLocks/>
          </p:cNvCxnSpPr>
          <p:nvPr/>
        </p:nvCxnSpPr>
        <p:spPr>
          <a:xfrm flipH="1" flipV="1">
            <a:off x="6941959" y="4638344"/>
            <a:ext cx="722015" cy="4524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C339969-7DDE-E433-CFE5-6497C430996D}"/>
              </a:ext>
            </a:extLst>
          </p:cNvPr>
          <p:cNvCxnSpPr/>
          <p:nvPr/>
        </p:nvCxnSpPr>
        <p:spPr>
          <a:xfrm>
            <a:off x="4999121" y="2313423"/>
            <a:ext cx="0" cy="3236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Minus Sign 101">
            <a:extLst>
              <a:ext uri="{FF2B5EF4-FFF2-40B4-BE49-F238E27FC236}">
                <a16:creationId xmlns:a16="http://schemas.microsoft.com/office/drawing/2014/main" id="{A0680420-4C79-DB40-663B-1440E1D4805B}"/>
              </a:ext>
            </a:extLst>
          </p:cNvPr>
          <p:cNvSpPr/>
          <p:nvPr/>
        </p:nvSpPr>
        <p:spPr>
          <a:xfrm>
            <a:off x="5946793" y="3288074"/>
            <a:ext cx="1091142" cy="291873"/>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1780554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2016BF-C145-F566-9053-7D8861F78F10}"/>
              </a:ext>
            </a:extLst>
          </p:cNvPr>
          <p:cNvGrpSpPr>
            <a:grpSpLocks noChangeAspect="1"/>
          </p:cNvGrpSpPr>
          <p:nvPr/>
        </p:nvGrpSpPr>
        <p:grpSpPr>
          <a:xfrm>
            <a:off x="4453359" y="1347472"/>
            <a:ext cx="4690642" cy="4139216"/>
            <a:chOff x="713488" y="952517"/>
            <a:chExt cx="5981317" cy="5278162"/>
          </a:xfrm>
        </p:grpSpPr>
        <p:pic>
          <p:nvPicPr>
            <p:cNvPr id="3" name="Picture 2">
              <a:extLst>
                <a:ext uri="{FF2B5EF4-FFF2-40B4-BE49-F238E27FC236}">
                  <a16:creationId xmlns:a16="http://schemas.microsoft.com/office/drawing/2014/main" id="{BEAFE460-C637-1708-3B0E-E8392ADF7983}"/>
                </a:ext>
              </a:extLst>
            </p:cNvPr>
            <p:cNvPicPr>
              <a:picLocks noChangeAspect="1"/>
            </p:cNvPicPr>
            <p:nvPr/>
          </p:nvPicPr>
          <p:blipFill>
            <a:blip r:embed="rId2"/>
            <a:stretch>
              <a:fillRect/>
            </a:stretch>
          </p:blipFill>
          <p:spPr>
            <a:xfrm>
              <a:off x="713488" y="2488240"/>
              <a:ext cx="5981317" cy="3742439"/>
            </a:xfrm>
            <a:prstGeom prst="rect">
              <a:avLst/>
            </a:prstGeom>
          </p:spPr>
        </p:pic>
        <p:pic>
          <p:nvPicPr>
            <p:cNvPr id="4" name="Picture 3">
              <a:extLst>
                <a:ext uri="{FF2B5EF4-FFF2-40B4-BE49-F238E27FC236}">
                  <a16:creationId xmlns:a16="http://schemas.microsoft.com/office/drawing/2014/main" id="{DBF12CB6-3668-4D11-3142-116B3ECF7DE0}"/>
                </a:ext>
              </a:extLst>
            </p:cNvPr>
            <p:cNvPicPr>
              <a:picLocks noChangeAspect="1"/>
            </p:cNvPicPr>
            <p:nvPr/>
          </p:nvPicPr>
          <p:blipFill rotWithShape="1">
            <a:blip r:embed="rId3"/>
            <a:srcRect t="2169" b="2836"/>
            <a:stretch/>
          </p:blipFill>
          <p:spPr>
            <a:xfrm rot="5400000">
              <a:off x="1971201" y="919816"/>
              <a:ext cx="2352205" cy="2417607"/>
            </a:xfrm>
            <a:prstGeom prst="rect">
              <a:avLst/>
            </a:prstGeom>
          </p:spPr>
        </p:pic>
      </p:grpSp>
      <p:sp>
        <p:nvSpPr>
          <p:cNvPr id="5" name="Rectangle 4">
            <a:extLst>
              <a:ext uri="{FF2B5EF4-FFF2-40B4-BE49-F238E27FC236}">
                <a16:creationId xmlns:a16="http://schemas.microsoft.com/office/drawing/2014/main" id="{6FA19EC1-7FA0-CAC3-940D-30815C1A97AD}"/>
              </a:ext>
            </a:extLst>
          </p:cNvPr>
          <p:cNvSpPr/>
          <p:nvPr/>
        </p:nvSpPr>
        <p:spPr>
          <a:xfrm>
            <a:off x="2462194" y="927164"/>
            <a:ext cx="4657044" cy="443326"/>
          </a:xfrm>
          <a:prstGeom prst="rect">
            <a:avLst/>
          </a:prstGeom>
        </p:spPr>
        <p:txBody>
          <a:bodyPr wrap="none">
            <a:spAutoFit/>
          </a:bodyPr>
          <a:lstStyle/>
          <a:p>
            <a:pPr>
              <a:lnSpc>
                <a:spcPct val="200000"/>
              </a:lnSpc>
            </a:pPr>
            <a:r>
              <a:rPr lang="en-US" sz="1350" b="1" u="sng" dirty="0">
                <a:solidFill>
                  <a:srgbClr val="C00000"/>
                </a:solidFill>
                <a:latin typeface="Arial" panose="020B0604020202020204" pitchFamily="34" charset="0"/>
                <a:cs typeface="Arial" panose="020B0604020202020204" pitchFamily="34" charset="0"/>
              </a:rPr>
              <a:t>CAD Model (Full Heat Exchanger with additional Shell)</a:t>
            </a:r>
          </a:p>
        </p:txBody>
      </p:sp>
      <p:grpSp>
        <p:nvGrpSpPr>
          <p:cNvPr id="9" name="Group 8">
            <a:extLst>
              <a:ext uri="{FF2B5EF4-FFF2-40B4-BE49-F238E27FC236}">
                <a16:creationId xmlns:a16="http://schemas.microsoft.com/office/drawing/2014/main" id="{A200F204-BAF0-B231-F0D6-CAD5AFABAD94}"/>
              </a:ext>
            </a:extLst>
          </p:cNvPr>
          <p:cNvGrpSpPr/>
          <p:nvPr/>
        </p:nvGrpSpPr>
        <p:grpSpPr>
          <a:xfrm>
            <a:off x="98480" y="1812032"/>
            <a:ext cx="4272350" cy="3515745"/>
            <a:chOff x="110038" y="2110792"/>
            <a:chExt cx="5696466" cy="4687659"/>
          </a:xfrm>
        </p:grpSpPr>
        <p:pic>
          <p:nvPicPr>
            <p:cNvPr id="6" name="Picture 5">
              <a:extLst>
                <a:ext uri="{FF2B5EF4-FFF2-40B4-BE49-F238E27FC236}">
                  <a16:creationId xmlns:a16="http://schemas.microsoft.com/office/drawing/2014/main" id="{B18CAA1F-2E85-F6E9-C90C-71F14350A729}"/>
                </a:ext>
              </a:extLst>
            </p:cNvPr>
            <p:cNvPicPr>
              <a:picLocks noChangeAspect="1"/>
            </p:cNvPicPr>
            <p:nvPr/>
          </p:nvPicPr>
          <p:blipFill>
            <a:blip r:embed="rId4"/>
            <a:stretch>
              <a:fillRect/>
            </a:stretch>
          </p:blipFill>
          <p:spPr>
            <a:xfrm>
              <a:off x="110038" y="2110792"/>
              <a:ext cx="5696466" cy="3904998"/>
            </a:xfrm>
            <a:prstGeom prst="rect">
              <a:avLst/>
            </a:prstGeom>
          </p:spPr>
        </p:pic>
        <p:sp>
          <p:nvSpPr>
            <p:cNvPr id="7" name="Rectangle 6">
              <a:extLst>
                <a:ext uri="{FF2B5EF4-FFF2-40B4-BE49-F238E27FC236}">
                  <a16:creationId xmlns:a16="http://schemas.microsoft.com/office/drawing/2014/main" id="{F7DCAD16-0B19-CA04-CA20-B1635453D2F6}"/>
                </a:ext>
              </a:extLst>
            </p:cNvPr>
            <p:cNvSpPr/>
            <p:nvPr/>
          </p:nvSpPr>
          <p:spPr>
            <a:xfrm>
              <a:off x="1452506" y="6207350"/>
              <a:ext cx="1870684" cy="591101"/>
            </a:xfrm>
            <a:prstGeom prst="rect">
              <a:avLst/>
            </a:prstGeom>
          </p:spPr>
          <p:txBody>
            <a:bodyPr wrap="none">
              <a:spAutoFit/>
            </a:bodyPr>
            <a:lstStyle/>
            <a:p>
              <a:pPr>
                <a:lnSpc>
                  <a:spcPct val="200000"/>
                </a:lnSpc>
              </a:pPr>
              <a:r>
                <a:rPr lang="en-US" sz="1350" b="1" dirty="0">
                  <a:latin typeface="Arial" panose="020B0604020202020204" pitchFamily="34" charset="0"/>
                  <a:cs typeface="Arial" panose="020B0604020202020204" pitchFamily="34" charset="0"/>
                </a:rPr>
                <a:t>Exploded View</a:t>
              </a:r>
            </a:p>
          </p:txBody>
        </p:sp>
      </p:grpSp>
      <p:sp>
        <p:nvSpPr>
          <p:cNvPr id="8" name="TextBox 7">
            <a:extLst>
              <a:ext uri="{FF2B5EF4-FFF2-40B4-BE49-F238E27FC236}">
                <a16:creationId xmlns:a16="http://schemas.microsoft.com/office/drawing/2014/main" id="{064D70C7-159D-0B44-0751-9F56A4AB5744}"/>
              </a:ext>
            </a:extLst>
          </p:cNvPr>
          <p:cNvSpPr txBox="1"/>
          <p:nvPr/>
        </p:nvSpPr>
        <p:spPr>
          <a:xfrm>
            <a:off x="5940743" y="5094604"/>
            <a:ext cx="1178528" cy="300082"/>
          </a:xfrm>
          <a:prstGeom prst="rect">
            <a:avLst/>
          </a:prstGeom>
          <a:noFill/>
        </p:spPr>
        <p:txBody>
          <a:bodyPr wrap="none" rtlCol="0">
            <a:spAutoFit/>
          </a:bodyPr>
          <a:lstStyle/>
          <a:p>
            <a:r>
              <a:rPr lang="en-US" sz="1350" b="1" dirty="0">
                <a:latin typeface="Arial" panose="020B0604020202020204" pitchFamily="34" charset="0"/>
                <a:cs typeface="Arial" panose="020B0604020202020204" pitchFamily="34" charset="0"/>
              </a:rPr>
              <a:t>Burner Area</a:t>
            </a:r>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0C8CB6E6-A457-33E4-CD96-FE44467B5841}"/>
                  </a:ext>
                </a:extLst>
              </p14:cNvPr>
              <p14:cNvContentPartPr/>
              <p14:nvPr/>
            </p14:nvContentPartPr>
            <p14:xfrm>
              <a:off x="1948988" y="2092742"/>
              <a:ext cx="162810" cy="9990"/>
            </p14:xfrm>
          </p:contentPart>
        </mc:Choice>
        <mc:Fallback xmlns="">
          <p:pic>
            <p:nvPicPr>
              <p:cNvPr id="13" name="Ink 12">
                <a:extLst>
                  <a:ext uri="{FF2B5EF4-FFF2-40B4-BE49-F238E27FC236}">
                    <a16:creationId xmlns:a16="http://schemas.microsoft.com/office/drawing/2014/main" id="{0C8CB6E6-A457-33E4-CD96-FE44467B5841}"/>
                  </a:ext>
                </a:extLst>
              </p:cNvPr>
              <p:cNvPicPr/>
              <p:nvPr/>
            </p:nvPicPr>
            <p:blipFill>
              <a:blip r:embed="rId6"/>
              <a:stretch>
                <a:fillRect/>
              </a:stretch>
            </p:blipFill>
            <p:spPr>
              <a:xfrm>
                <a:off x="1886092" y="2030304"/>
                <a:ext cx="288242" cy="13450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44A42D1C-7EAA-FB79-3D21-FEE9D8F3F8EC}"/>
                  </a:ext>
                </a:extLst>
              </p14:cNvPr>
              <p14:cNvContentPartPr/>
              <p14:nvPr/>
            </p14:nvContentPartPr>
            <p14:xfrm>
              <a:off x="8148188" y="3475952"/>
              <a:ext cx="417960" cy="35910"/>
            </p14:xfrm>
          </p:contentPart>
        </mc:Choice>
        <mc:Fallback xmlns="">
          <p:pic>
            <p:nvPicPr>
              <p:cNvPr id="14" name="Ink 13">
                <a:extLst>
                  <a:ext uri="{FF2B5EF4-FFF2-40B4-BE49-F238E27FC236}">
                    <a16:creationId xmlns:a16="http://schemas.microsoft.com/office/drawing/2014/main" id="{44A42D1C-7EAA-FB79-3D21-FEE9D8F3F8EC}"/>
                  </a:ext>
                </a:extLst>
              </p:cNvPr>
              <p:cNvPicPr/>
              <p:nvPr/>
            </p:nvPicPr>
            <p:blipFill>
              <a:blip r:embed="rId8"/>
              <a:stretch>
                <a:fillRect/>
              </a:stretch>
            </p:blipFill>
            <p:spPr>
              <a:xfrm>
                <a:off x="8085188" y="3413109"/>
                <a:ext cx="543600" cy="161236"/>
              </a:xfrm>
              <a:prstGeom prst="rect">
                <a:avLst/>
              </a:prstGeom>
            </p:spPr>
          </p:pic>
        </mc:Fallback>
      </mc:AlternateContent>
      <p:sp>
        <p:nvSpPr>
          <p:cNvPr id="15" name="TextBox 14">
            <a:extLst>
              <a:ext uri="{FF2B5EF4-FFF2-40B4-BE49-F238E27FC236}">
                <a16:creationId xmlns:a16="http://schemas.microsoft.com/office/drawing/2014/main" id="{27AAB3D6-FC75-AC8C-9B74-A2DBD3F755F8}"/>
              </a:ext>
            </a:extLst>
          </p:cNvPr>
          <p:cNvSpPr txBox="1"/>
          <p:nvPr/>
        </p:nvSpPr>
        <p:spPr>
          <a:xfrm>
            <a:off x="1836978" y="1984856"/>
            <a:ext cx="666481" cy="230832"/>
          </a:xfrm>
          <a:prstGeom prst="rect">
            <a:avLst/>
          </a:prstGeom>
          <a:noFill/>
        </p:spPr>
        <p:txBody>
          <a:bodyPr wrap="square" rtlCol="0">
            <a:spAutoFit/>
          </a:bodyPr>
          <a:lstStyle/>
          <a:p>
            <a:r>
              <a:rPr lang="en-IN" sz="900" dirty="0">
                <a:latin typeface="Arial" panose="020B0604020202020204" pitchFamily="34" charset="0"/>
                <a:cs typeface="Arial" panose="020B0604020202020204" pitchFamily="34" charset="0"/>
              </a:rPr>
              <a:t>Baffle</a:t>
            </a:r>
          </a:p>
        </p:txBody>
      </p:sp>
      <p:sp>
        <p:nvSpPr>
          <p:cNvPr id="16" name="TextBox 15">
            <a:extLst>
              <a:ext uri="{FF2B5EF4-FFF2-40B4-BE49-F238E27FC236}">
                <a16:creationId xmlns:a16="http://schemas.microsoft.com/office/drawing/2014/main" id="{6D5B89E5-7FB4-93FD-A8EF-B0EA2090F15F}"/>
              </a:ext>
            </a:extLst>
          </p:cNvPr>
          <p:cNvSpPr txBox="1"/>
          <p:nvPr/>
        </p:nvSpPr>
        <p:spPr>
          <a:xfrm>
            <a:off x="8023928" y="3390031"/>
            <a:ext cx="666481" cy="300082"/>
          </a:xfrm>
          <a:prstGeom prst="rect">
            <a:avLst/>
          </a:prstGeom>
          <a:noFill/>
        </p:spPr>
        <p:txBody>
          <a:bodyPr wrap="square" rtlCol="0">
            <a:spAutoFit/>
          </a:bodyPr>
          <a:lstStyle/>
          <a:p>
            <a:r>
              <a:rPr lang="en-IN" sz="1350" dirty="0">
                <a:latin typeface="Arial" panose="020B0604020202020204" pitchFamily="34" charset="0"/>
                <a:cs typeface="Arial" panose="020B0604020202020204" pitchFamily="34" charset="0"/>
              </a:rPr>
              <a:t>Baffle</a:t>
            </a:r>
          </a:p>
        </p:txBody>
      </p:sp>
      <p:pic>
        <p:nvPicPr>
          <p:cNvPr id="17" name="Picture 16">
            <a:extLst>
              <a:ext uri="{FF2B5EF4-FFF2-40B4-BE49-F238E27FC236}">
                <a16:creationId xmlns:a16="http://schemas.microsoft.com/office/drawing/2014/main" id="{C752D025-B61E-C17A-5685-E900C2EE1392}"/>
              </a:ext>
            </a:extLst>
          </p:cNvPr>
          <p:cNvPicPr>
            <a:picLocks noChangeAspect="1"/>
          </p:cNvPicPr>
          <p:nvPr/>
        </p:nvPicPr>
        <p:blipFill rotWithShape="1">
          <a:blip r:embed="rId9"/>
          <a:srcRect t="24496" r="12869" b="1359"/>
          <a:stretch/>
        </p:blipFill>
        <p:spPr>
          <a:xfrm>
            <a:off x="7510945" y="1525469"/>
            <a:ext cx="1284371" cy="1457259"/>
          </a:xfrm>
          <a:prstGeom prst="rect">
            <a:avLst/>
          </a:prstGeom>
        </p:spPr>
      </p:pic>
    </p:spTree>
    <p:extLst>
      <p:ext uri="{BB962C8B-B14F-4D97-AF65-F5344CB8AC3E}">
        <p14:creationId xmlns:p14="http://schemas.microsoft.com/office/powerpoint/2010/main" val="3956904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A3227C-504B-5B6D-E66A-B958F8328801}"/>
              </a:ext>
            </a:extLst>
          </p:cNvPr>
          <p:cNvSpPr txBox="1"/>
          <p:nvPr/>
        </p:nvSpPr>
        <p:spPr>
          <a:xfrm>
            <a:off x="0" y="482920"/>
            <a:ext cx="9144000" cy="461665"/>
          </a:xfrm>
          <a:prstGeom prst="rect">
            <a:avLst/>
          </a:prstGeom>
          <a:noFill/>
        </p:spPr>
        <p:txBody>
          <a:bodyPr wrap="square" rtlCol="0">
            <a:spAutoFit/>
          </a:bodyPr>
          <a:lstStyle/>
          <a:p>
            <a:pPr algn="ctr"/>
            <a:r>
              <a:rPr lang="en-US" sz="2400" b="1" i="0" u="sng">
                <a:solidFill>
                  <a:srgbClr val="C00000"/>
                </a:solidFill>
                <a:effectLst/>
                <a:latin typeface="Arial" panose="020B0604020202020204" pitchFamily="34" charset="0"/>
                <a:cs typeface="Arial" panose="020B0604020202020204" pitchFamily="34" charset="0"/>
              </a:rPr>
              <a:t>Literature review with summary and research gaps</a:t>
            </a:r>
            <a:r>
              <a:rPr lang="en-US" sz="2400" b="1" u="sng">
                <a:solidFill>
                  <a:srgbClr val="C00000"/>
                </a:solidFill>
                <a:latin typeface="Arial" panose="020B0604020202020204" pitchFamily="34" charset="0"/>
                <a:cs typeface="Arial" panose="020B0604020202020204" pitchFamily="34" charset="0"/>
              </a:rPr>
              <a:t> </a:t>
            </a:r>
          </a:p>
        </p:txBody>
      </p:sp>
      <p:sp>
        <p:nvSpPr>
          <p:cNvPr id="3" name="TextBox 2">
            <a:extLst>
              <a:ext uri="{FF2B5EF4-FFF2-40B4-BE49-F238E27FC236}">
                <a16:creationId xmlns:a16="http://schemas.microsoft.com/office/drawing/2014/main" id="{86D60230-A2E5-4D36-DBBF-4DA907F1B884}"/>
              </a:ext>
            </a:extLst>
          </p:cNvPr>
          <p:cNvSpPr txBox="1"/>
          <p:nvPr/>
        </p:nvSpPr>
        <p:spPr>
          <a:xfrm>
            <a:off x="0" y="944585"/>
            <a:ext cx="9144000" cy="1354217"/>
          </a:xfrm>
          <a:prstGeom prst="rect">
            <a:avLst/>
          </a:prstGeom>
          <a:noFill/>
        </p:spPr>
        <p:txBody>
          <a:bodyPr wrap="square" lIns="91440" tIns="45720" rIns="91440" bIns="45720" rtlCol="0" anchor="t">
            <a:spAutoFit/>
          </a:bodyPr>
          <a:lstStyle/>
          <a:p>
            <a:r>
              <a:rPr lang="en-IN" sz="1600" b="1" dirty="0">
                <a:cs typeface="Arial"/>
              </a:rPr>
              <a:t>Gasifier Efficiency (5-10 kW):</a:t>
            </a:r>
            <a:endParaRPr lang="en-US" b="1" dirty="0">
              <a:cs typeface="Arial"/>
            </a:endParaRPr>
          </a:p>
          <a:p>
            <a:pPr marL="285750" indent="-285750">
              <a:buFont typeface="Arial"/>
              <a:buChar char="•"/>
            </a:pPr>
            <a:r>
              <a:rPr lang="en-IN" sz="1600" dirty="0">
                <a:cs typeface="Arial"/>
              </a:rPr>
              <a:t>Air staging for improved efficiency (</a:t>
            </a:r>
            <a:r>
              <a:rPr lang="en-IN" sz="1600" dirty="0">
                <a:solidFill>
                  <a:srgbClr val="00B0F0"/>
                </a:solidFill>
                <a:cs typeface="Arial"/>
              </a:rPr>
              <a:t>Galindo et al., 2014</a:t>
            </a:r>
            <a:r>
              <a:rPr lang="en-IN" sz="1600" dirty="0">
                <a:cs typeface="Arial"/>
              </a:rPr>
              <a:t>).</a:t>
            </a:r>
            <a:endParaRPr lang="en-IN" dirty="0">
              <a:cs typeface="Arial"/>
            </a:endParaRPr>
          </a:p>
          <a:p>
            <a:pPr marL="285750" indent="-285750">
              <a:buFont typeface="Arial"/>
              <a:buChar char="•"/>
            </a:pPr>
            <a:r>
              <a:rPr lang="en-IN" sz="1600" dirty="0">
                <a:cs typeface="Arial"/>
              </a:rPr>
              <a:t>Premixing air with producer gas to reduce tar (</a:t>
            </a:r>
            <a:r>
              <a:rPr lang="en-IN" sz="1600" dirty="0" err="1">
                <a:solidFill>
                  <a:srgbClr val="00B0F0"/>
                </a:solidFill>
                <a:cs typeface="Arial"/>
              </a:rPr>
              <a:t>Jaojaruek</a:t>
            </a:r>
            <a:r>
              <a:rPr lang="en-IN" sz="1600" dirty="0">
                <a:solidFill>
                  <a:srgbClr val="00B0F0"/>
                </a:solidFill>
                <a:cs typeface="Arial"/>
              </a:rPr>
              <a:t> et al., 2011</a:t>
            </a:r>
            <a:r>
              <a:rPr lang="en-IN" sz="1600" dirty="0">
                <a:cs typeface="Arial"/>
              </a:rPr>
              <a:t>).</a:t>
            </a:r>
          </a:p>
          <a:p>
            <a:pPr marL="285750" indent="-285750">
              <a:buFont typeface="Arial"/>
              <a:buChar char="•"/>
            </a:pPr>
            <a:r>
              <a:rPr lang="en-IN" sz="1600" dirty="0">
                <a:cs typeface="Arial"/>
              </a:rPr>
              <a:t>Need for capacity control and optimization</a:t>
            </a:r>
            <a:endParaRPr lang="en-IN" dirty="0">
              <a:cs typeface="Arial"/>
            </a:endParaRPr>
          </a:p>
          <a:p>
            <a:pPr marL="342900" indent="-342900">
              <a:buAutoNum type="arabicPeriod"/>
            </a:pPr>
            <a:endParaRPr lang="en-IN" sz="1600" dirty="0">
              <a:cs typeface="Arial"/>
            </a:endParaRPr>
          </a:p>
        </p:txBody>
      </p:sp>
      <p:sp>
        <p:nvSpPr>
          <p:cNvPr id="4" name="Date Placeholder 3">
            <a:extLst>
              <a:ext uri="{FF2B5EF4-FFF2-40B4-BE49-F238E27FC236}">
                <a16:creationId xmlns:a16="http://schemas.microsoft.com/office/drawing/2014/main" id="{5355274E-88BC-990E-0C61-DB5C60DFAA4B}"/>
              </a:ext>
            </a:extLst>
          </p:cNvPr>
          <p:cNvSpPr>
            <a:spLocks noGrp="1"/>
          </p:cNvSpPr>
          <p:nvPr>
            <p:ph type="dt" sz="half" idx="10"/>
          </p:nvPr>
        </p:nvSpPr>
        <p:spPr/>
        <p:txBody>
          <a:bodyPr/>
          <a:lstStyle/>
          <a:p>
            <a:r>
              <a:rPr lang="en-US"/>
              <a:t>10/9/2023</a:t>
            </a:r>
          </a:p>
        </p:txBody>
      </p:sp>
      <p:sp>
        <p:nvSpPr>
          <p:cNvPr id="5" name="Slide Number Placeholder 4">
            <a:extLst>
              <a:ext uri="{FF2B5EF4-FFF2-40B4-BE49-F238E27FC236}">
                <a16:creationId xmlns:a16="http://schemas.microsoft.com/office/drawing/2014/main" id="{368C2CB3-0F0E-EEAC-765A-80F517B99FC4}"/>
              </a:ext>
            </a:extLst>
          </p:cNvPr>
          <p:cNvSpPr>
            <a:spLocks noGrp="1"/>
          </p:cNvSpPr>
          <p:nvPr>
            <p:ph type="sldNum" sz="quarter" idx="12"/>
          </p:nvPr>
        </p:nvSpPr>
        <p:spPr/>
        <p:txBody>
          <a:bodyPr/>
          <a:lstStyle/>
          <a:p>
            <a:fld id="{3BD29BA5-4D91-4428-9154-B727B9C83D84}" type="slidenum">
              <a:rPr lang="en-US" smtClean="0"/>
              <a:pPr/>
              <a:t>3</a:t>
            </a:fld>
            <a:endParaRPr lang="en-US"/>
          </a:p>
        </p:txBody>
      </p:sp>
      <p:sp>
        <p:nvSpPr>
          <p:cNvPr id="6" name="Footer Placeholder 5">
            <a:extLst>
              <a:ext uri="{FF2B5EF4-FFF2-40B4-BE49-F238E27FC236}">
                <a16:creationId xmlns:a16="http://schemas.microsoft.com/office/drawing/2014/main" id="{4510DD93-9548-F560-C395-A3EF0B594B16}"/>
              </a:ext>
            </a:extLst>
          </p:cNvPr>
          <p:cNvSpPr>
            <a:spLocks noGrp="1"/>
          </p:cNvSpPr>
          <p:nvPr>
            <p:ph type="ftr" sz="quarter" idx="11"/>
          </p:nvPr>
        </p:nvSpPr>
        <p:spPr/>
        <p:txBody>
          <a:bodyPr/>
          <a:lstStyle/>
          <a:p>
            <a:r>
              <a:rPr lang="en-US"/>
              <a:t>BTP Mid Term Presentation</a:t>
            </a:r>
          </a:p>
        </p:txBody>
      </p:sp>
      <p:sp>
        <p:nvSpPr>
          <p:cNvPr id="8" name="TextBox 7">
            <a:extLst>
              <a:ext uri="{FF2B5EF4-FFF2-40B4-BE49-F238E27FC236}">
                <a16:creationId xmlns:a16="http://schemas.microsoft.com/office/drawing/2014/main" id="{668DF5B8-3010-8A7E-5650-D7658C294390}"/>
              </a:ext>
            </a:extLst>
          </p:cNvPr>
          <p:cNvSpPr txBox="1"/>
          <p:nvPr/>
        </p:nvSpPr>
        <p:spPr>
          <a:xfrm>
            <a:off x="3718" y="2003951"/>
            <a:ext cx="91365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dirty="0">
                <a:cs typeface="Arial"/>
              </a:rPr>
              <a:t>Stove Comparison:</a:t>
            </a:r>
            <a:r>
              <a:rPr lang="en-IN" sz="1600" dirty="0">
                <a:cs typeface="Arial"/>
              </a:rPr>
              <a:t>​</a:t>
            </a:r>
          </a:p>
          <a:p>
            <a:pPr marL="285750" indent="-285750">
              <a:buChar char="•"/>
            </a:pPr>
            <a:r>
              <a:rPr lang="en-IN" sz="1600" dirty="0">
                <a:cs typeface="Arial"/>
              </a:rPr>
              <a:t>Compare fuel usage and indoor air pollution (</a:t>
            </a:r>
            <a:r>
              <a:rPr lang="en-IN" sz="1600" dirty="0">
                <a:solidFill>
                  <a:srgbClr val="00B0F0"/>
                </a:solidFill>
                <a:cs typeface="Arial"/>
              </a:rPr>
              <a:t>C. V. </a:t>
            </a:r>
            <a:r>
              <a:rPr lang="en-IN" sz="1600" dirty="0" err="1">
                <a:solidFill>
                  <a:srgbClr val="00B0F0"/>
                </a:solidFill>
                <a:cs typeface="Arial"/>
              </a:rPr>
              <a:t>Raiyan</a:t>
            </a:r>
            <a:r>
              <a:rPr lang="en-IN" sz="1600" dirty="0">
                <a:solidFill>
                  <a:srgbClr val="00B0F0"/>
                </a:solidFill>
                <a:cs typeface="Arial"/>
              </a:rPr>
              <a:t> et al., 1993</a:t>
            </a:r>
            <a:r>
              <a:rPr lang="en-IN" sz="1600" dirty="0">
                <a:cs typeface="Arial"/>
              </a:rPr>
              <a:t>).​</a:t>
            </a:r>
          </a:p>
        </p:txBody>
      </p:sp>
      <p:sp>
        <p:nvSpPr>
          <p:cNvPr id="9" name="TextBox 8">
            <a:extLst>
              <a:ext uri="{FF2B5EF4-FFF2-40B4-BE49-F238E27FC236}">
                <a16:creationId xmlns:a16="http://schemas.microsoft.com/office/drawing/2014/main" id="{D9AE1498-B23B-FDFB-53D8-9808987DEAE3}"/>
              </a:ext>
            </a:extLst>
          </p:cNvPr>
          <p:cNvSpPr txBox="1"/>
          <p:nvPr/>
        </p:nvSpPr>
        <p:spPr>
          <a:xfrm>
            <a:off x="3717" y="2598318"/>
            <a:ext cx="913656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dirty="0">
                <a:cs typeface="Arial"/>
              </a:rPr>
              <a:t>Burner Fabrication and Optimization:</a:t>
            </a:r>
            <a:r>
              <a:rPr lang="en-IN" sz="1600" dirty="0">
                <a:cs typeface="Arial"/>
              </a:rPr>
              <a:t>​</a:t>
            </a:r>
            <a:r>
              <a:rPr lang="en-US" sz="1600" dirty="0">
                <a:cs typeface="Arial"/>
              </a:rPr>
              <a:t>​</a:t>
            </a:r>
          </a:p>
          <a:p>
            <a:pPr marL="285750" indent="-285750">
              <a:buChar char="•"/>
            </a:pPr>
            <a:r>
              <a:rPr lang="en-IN" sz="1600" dirty="0">
                <a:cs typeface="Arial"/>
              </a:rPr>
              <a:t>Burners are pivotal components in gasifier systems, ensuring optimal flame quality.​</a:t>
            </a:r>
            <a:r>
              <a:rPr lang="en-US" sz="1600" dirty="0">
                <a:cs typeface="Arial"/>
              </a:rPr>
              <a:t>​</a:t>
            </a:r>
          </a:p>
          <a:p>
            <a:pPr marL="285750" indent="-285750">
              <a:buChar char="•"/>
            </a:pPr>
            <a:r>
              <a:rPr lang="en-IN" sz="1600" dirty="0">
                <a:cs typeface="Arial"/>
              </a:rPr>
              <a:t>Initial design methods (</a:t>
            </a:r>
            <a:r>
              <a:rPr lang="en-IN" sz="1600" dirty="0">
                <a:solidFill>
                  <a:srgbClr val="00B0F0"/>
                </a:solidFill>
                <a:cs typeface="Arial"/>
              </a:rPr>
              <a:t>B. Sutar et al., 2016</a:t>
            </a:r>
            <a:r>
              <a:rPr lang="en-IN" sz="1600" dirty="0">
                <a:cs typeface="Arial"/>
              </a:rPr>
              <a:t>) and specific optimization, particularly in secondary air entrainment, to enhance overall system performance.​</a:t>
            </a:r>
            <a:r>
              <a:rPr lang="en-US" sz="1600" dirty="0">
                <a:cs typeface="Arial"/>
              </a:rPr>
              <a:t>​</a:t>
            </a:r>
          </a:p>
        </p:txBody>
      </p:sp>
      <p:sp>
        <p:nvSpPr>
          <p:cNvPr id="10" name="TextBox 9">
            <a:extLst>
              <a:ext uri="{FF2B5EF4-FFF2-40B4-BE49-F238E27FC236}">
                <a16:creationId xmlns:a16="http://schemas.microsoft.com/office/drawing/2014/main" id="{5B0462CE-4B97-0BE8-8A11-8ABA5601D755}"/>
              </a:ext>
            </a:extLst>
          </p:cNvPr>
          <p:cNvSpPr txBox="1"/>
          <p:nvPr/>
        </p:nvSpPr>
        <p:spPr>
          <a:xfrm>
            <a:off x="7436" y="3655940"/>
            <a:ext cx="91365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dirty="0">
                <a:cs typeface="Arial"/>
              </a:rPr>
              <a:t>Quantifying Output and Capacity Control:</a:t>
            </a:r>
            <a:r>
              <a:rPr lang="en-IN" sz="1600" dirty="0">
                <a:cs typeface="Arial"/>
              </a:rPr>
              <a:t>​</a:t>
            </a:r>
            <a:r>
              <a:rPr lang="en-US" sz="1600" dirty="0">
                <a:cs typeface="Arial"/>
              </a:rPr>
              <a:t>​​</a:t>
            </a:r>
          </a:p>
          <a:p>
            <a:pPr marL="285750" indent="-285750">
              <a:buChar char="•"/>
            </a:pPr>
            <a:r>
              <a:rPr lang="en-IN" sz="1600" dirty="0">
                <a:cs typeface="Arial"/>
              </a:rPr>
              <a:t>Methods include gas analyser, flame analysis, and energy conservation.​</a:t>
            </a:r>
            <a:r>
              <a:rPr lang="en-US" sz="1600" dirty="0">
                <a:cs typeface="Arial"/>
              </a:rPr>
              <a:t>​​</a:t>
            </a:r>
          </a:p>
          <a:p>
            <a:pPr marL="285750" indent="-285750">
              <a:buChar char="•"/>
            </a:pPr>
            <a:r>
              <a:rPr lang="en-IN" sz="1600" dirty="0">
                <a:cs typeface="Arial"/>
              </a:rPr>
              <a:t>Literature favours energy conservation for quantifying gasifier output &amp; capacity control due to cost and equipment availability (</a:t>
            </a:r>
            <a:r>
              <a:rPr lang="en-IN" sz="1600" dirty="0">
                <a:solidFill>
                  <a:srgbClr val="00B0F0"/>
                </a:solidFill>
                <a:cs typeface="Arial"/>
              </a:rPr>
              <a:t>Anil K. Rajvanshi et al., FAO 2014</a:t>
            </a:r>
            <a:r>
              <a:rPr lang="en-IN" sz="1600" dirty="0">
                <a:cs typeface="Arial"/>
              </a:rPr>
              <a:t>).​</a:t>
            </a:r>
            <a:r>
              <a:rPr lang="en-US" sz="1600" dirty="0">
                <a:cs typeface="Arial"/>
              </a:rPr>
              <a:t>​​</a:t>
            </a:r>
          </a:p>
        </p:txBody>
      </p:sp>
      <p:sp>
        <p:nvSpPr>
          <p:cNvPr id="11" name="TextBox 10">
            <a:extLst>
              <a:ext uri="{FF2B5EF4-FFF2-40B4-BE49-F238E27FC236}">
                <a16:creationId xmlns:a16="http://schemas.microsoft.com/office/drawing/2014/main" id="{E50FB85C-4C8D-5EB6-07C1-9C013B85263D}"/>
              </a:ext>
            </a:extLst>
          </p:cNvPr>
          <p:cNvSpPr txBox="1"/>
          <p:nvPr/>
        </p:nvSpPr>
        <p:spPr>
          <a:xfrm>
            <a:off x="3718" y="4687229"/>
            <a:ext cx="91365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dirty="0">
                <a:cs typeface="Arial"/>
              </a:rPr>
              <a:t>Control:</a:t>
            </a:r>
            <a:r>
              <a:rPr lang="en-IN" sz="1600" dirty="0">
                <a:cs typeface="Arial"/>
              </a:rPr>
              <a:t>​</a:t>
            </a:r>
            <a:r>
              <a:rPr lang="en-US" sz="1600" dirty="0">
                <a:cs typeface="Arial"/>
              </a:rPr>
              <a:t>​​​</a:t>
            </a:r>
          </a:p>
          <a:p>
            <a:pPr marL="285750" indent="-285750">
              <a:buChar char="•"/>
            </a:pPr>
            <a:r>
              <a:rPr lang="en-IN" sz="1600" dirty="0">
                <a:cs typeface="Arial"/>
              </a:rPr>
              <a:t>Explore gasification control methods.​</a:t>
            </a:r>
            <a:r>
              <a:rPr lang="en-US" sz="1600" dirty="0">
                <a:cs typeface="Arial"/>
              </a:rPr>
              <a:t>​​​</a:t>
            </a:r>
          </a:p>
          <a:p>
            <a:pPr marL="285750" indent="-285750">
              <a:buChar char="•"/>
            </a:pPr>
            <a:r>
              <a:rPr lang="en-IN" sz="1600" dirty="0">
                <a:cs typeface="Arial"/>
              </a:rPr>
              <a:t>Implement machine learning for real-time monitoring (</a:t>
            </a:r>
            <a:r>
              <a:rPr lang="en-IN" sz="1600" dirty="0" err="1">
                <a:solidFill>
                  <a:srgbClr val="00B0F0"/>
                </a:solidFill>
                <a:cs typeface="Arial"/>
              </a:rPr>
              <a:t>Elmaz</a:t>
            </a:r>
            <a:r>
              <a:rPr lang="en-IN" sz="1600" dirty="0">
                <a:solidFill>
                  <a:srgbClr val="00B0F0"/>
                </a:solidFill>
                <a:cs typeface="Arial"/>
              </a:rPr>
              <a:t> et al., 2020; </a:t>
            </a:r>
            <a:r>
              <a:rPr lang="en-IN" sz="1600" dirty="0" err="1">
                <a:solidFill>
                  <a:srgbClr val="00B0F0"/>
                </a:solidFill>
                <a:cs typeface="Arial"/>
              </a:rPr>
              <a:t>Mutlu</a:t>
            </a:r>
            <a:r>
              <a:rPr lang="en-IN" sz="1600" dirty="0">
                <a:solidFill>
                  <a:srgbClr val="00B0F0"/>
                </a:solidFill>
                <a:cs typeface="Arial"/>
              </a:rPr>
              <a:t> et al., 2018</a:t>
            </a:r>
            <a:r>
              <a:rPr lang="en-IN" sz="1600" dirty="0">
                <a:cs typeface="Arial"/>
              </a:rPr>
              <a:t>).​</a:t>
            </a:r>
            <a:r>
              <a:rPr lang="en-US" sz="1600" dirty="0">
                <a:cs typeface="Arial"/>
              </a:rPr>
              <a:t>​​​</a:t>
            </a:r>
          </a:p>
        </p:txBody>
      </p:sp>
    </p:spTree>
    <p:extLst>
      <p:ext uri="{BB962C8B-B14F-4D97-AF65-F5344CB8AC3E}">
        <p14:creationId xmlns:p14="http://schemas.microsoft.com/office/powerpoint/2010/main" val="269225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4E6595-1AA7-5B94-821B-2F41575EFE30}"/>
              </a:ext>
            </a:extLst>
          </p:cNvPr>
          <p:cNvSpPr txBox="1"/>
          <p:nvPr/>
        </p:nvSpPr>
        <p:spPr>
          <a:xfrm>
            <a:off x="-13606" y="254803"/>
            <a:ext cx="9144000" cy="400110"/>
          </a:xfrm>
          <a:prstGeom prst="rect">
            <a:avLst/>
          </a:prstGeom>
          <a:noFill/>
        </p:spPr>
        <p:txBody>
          <a:bodyPr wrap="square" lIns="91440" tIns="45720" rIns="91440" bIns="45720" rtlCol="0" anchor="t">
            <a:spAutoFit/>
          </a:bodyPr>
          <a:lstStyle/>
          <a:p>
            <a:pPr algn="ctr"/>
            <a:r>
              <a:rPr lang="en-US" sz="2000" b="1" u="sng">
                <a:solidFill>
                  <a:srgbClr val="C00000"/>
                </a:solidFill>
                <a:latin typeface="Arial"/>
                <a:cs typeface="Arial"/>
              </a:rPr>
              <a:t>Gasification: Brief Introduction</a:t>
            </a:r>
            <a:r>
              <a:rPr lang="en-US" sz="1350" b="1" u="sng">
                <a:solidFill>
                  <a:srgbClr val="C00000"/>
                </a:solidFill>
                <a:latin typeface="+mj-lt"/>
                <a:cs typeface="Arial"/>
              </a:rPr>
              <a:t> </a:t>
            </a:r>
          </a:p>
        </p:txBody>
      </p:sp>
      <p:pic>
        <p:nvPicPr>
          <p:cNvPr id="6" name="Picture 5">
            <a:extLst>
              <a:ext uri="{FF2B5EF4-FFF2-40B4-BE49-F238E27FC236}">
                <a16:creationId xmlns:a16="http://schemas.microsoft.com/office/drawing/2014/main" id="{36565FD5-E9BF-20DC-D973-D5CCC95B4D63}"/>
              </a:ext>
            </a:extLst>
          </p:cNvPr>
          <p:cNvPicPr>
            <a:picLocks noChangeAspect="1"/>
          </p:cNvPicPr>
          <p:nvPr/>
        </p:nvPicPr>
        <p:blipFill>
          <a:blip r:embed="rId2"/>
          <a:stretch>
            <a:fillRect/>
          </a:stretch>
        </p:blipFill>
        <p:spPr>
          <a:xfrm>
            <a:off x="7054" y="1866524"/>
            <a:ext cx="4714511" cy="2599484"/>
          </a:xfrm>
          <a:prstGeom prst="rect">
            <a:avLst/>
          </a:prstGeom>
        </p:spPr>
      </p:pic>
      <p:grpSp>
        <p:nvGrpSpPr>
          <p:cNvPr id="14" name="Group 13">
            <a:extLst>
              <a:ext uri="{FF2B5EF4-FFF2-40B4-BE49-F238E27FC236}">
                <a16:creationId xmlns:a16="http://schemas.microsoft.com/office/drawing/2014/main" id="{AA085F4D-C599-E64B-D339-E74AB1F96F9C}"/>
              </a:ext>
            </a:extLst>
          </p:cNvPr>
          <p:cNvGrpSpPr>
            <a:grpSpLocks noChangeAspect="1"/>
          </p:cNvGrpSpPr>
          <p:nvPr/>
        </p:nvGrpSpPr>
        <p:grpSpPr>
          <a:xfrm>
            <a:off x="4804279" y="2533130"/>
            <a:ext cx="4277890" cy="986010"/>
            <a:chOff x="152400" y="1295400"/>
            <a:chExt cx="8404108" cy="2140848"/>
          </a:xfrm>
        </p:grpSpPr>
        <p:pic>
          <p:nvPicPr>
            <p:cNvPr id="15" name="Picture 14">
              <a:extLst>
                <a:ext uri="{FF2B5EF4-FFF2-40B4-BE49-F238E27FC236}">
                  <a16:creationId xmlns:a16="http://schemas.microsoft.com/office/drawing/2014/main" id="{176A0320-66C3-F536-D8F3-F6AFB2F3B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313463"/>
              <a:ext cx="1627527" cy="1220645"/>
            </a:xfrm>
            <a:prstGeom prst="rect">
              <a:avLst/>
            </a:prstGeom>
          </p:spPr>
        </p:pic>
        <p:sp>
          <p:nvSpPr>
            <p:cNvPr id="16" name="TextBox 15">
              <a:extLst>
                <a:ext uri="{FF2B5EF4-FFF2-40B4-BE49-F238E27FC236}">
                  <a16:creationId xmlns:a16="http://schemas.microsoft.com/office/drawing/2014/main" id="{C87EFD6B-6C8A-DE78-8269-FD8F00CC6518}"/>
                </a:ext>
              </a:extLst>
            </p:cNvPr>
            <p:cNvSpPr txBox="1"/>
            <p:nvPr/>
          </p:nvSpPr>
          <p:spPr>
            <a:xfrm>
              <a:off x="3982620" y="2466912"/>
              <a:ext cx="1114551" cy="717332"/>
            </a:xfrm>
            <a:prstGeom prst="rect">
              <a:avLst/>
            </a:prstGeom>
            <a:noFill/>
          </p:spPr>
          <p:txBody>
            <a:bodyPr wrap="square" rtlCol="0">
              <a:spAutoFit/>
            </a:bodyPr>
            <a:lstStyle/>
            <a:p>
              <a:pPr algn="ctr"/>
              <a:r>
                <a:rPr lang="en-US" sz="1050">
                  <a:latin typeface="Arial" panose="020B0604020202020204" pitchFamily="34" charset="0"/>
                  <a:cs typeface="Arial" panose="020B0604020202020204" pitchFamily="34" charset="0"/>
                </a:rPr>
                <a:t>Rice Husk</a:t>
              </a:r>
            </a:p>
          </p:txBody>
        </p:sp>
        <p:sp>
          <p:nvSpPr>
            <p:cNvPr id="17" name="TextBox 16">
              <a:extLst>
                <a:ext uri="{FF2B5EF4-FFF2-40B4-BE49-F238E27FC236}">
                  <a16:creationId xmlns:a16="http://schemas.microsoft.com/office/drawing/2014/main" id="{59EE1B14-2FA0-EA0B-B6CD-0DF44DFE6233}"/>
                </a:ext>
              </a:extLst>
            </p:cNvPr>
            <p:cNvSpPr txBox="1"/>
            <p:nvPr/>
          </p:nvSpPr>
          <p:spPr>
            <a:xfrm>
              <a:off x="390092" y="2489316"/>
              <a:ext cx="1269150" cy="902140"/>
            </a:xfrm>
            <a:prstGeom prst="rect">
              <a:avLst/>
            </a:prstGeom>
            <a:noFill/>
          </p:spPr>
          <p:txBody>
            <a:bodyPr wrap="square" rtlCol="0">
              <a:spAutoFit/>
            </a:bodyPr>
            <a:lstStyle/>
            <a:p>
              <a:pPr algn="ctr"/>
              <a:r>
                <a:rPr lang="en-US" sz="1050">
                  <a:latin typeface="Arial" panose="020B0604020202020204" pitchFamily="34" charset="0"/>
                  <a:cs typeface="Arial" panose="020B0604020202020204" pitchFamily="34" charset="0"/>
                </a:rPr>
                <a:t>Wood Waste</a:t>
              </a:r>
            </a:p>
          </p:txBody>
        </p:sp>
        <p:pic>
          <p:nvPicPr>
            <p:cNvPr id="18" name="Picture 17">
              <a:extLst>
                <a:ext uri="{FF2B5EF4-FFF2-40B4-BE49-F238E27FC236}">
                  <a16:creationId xmlns:a16="http://schemas.microsoft.com/office/drawing/2014/main" id="{04BDA938-E6ED-FE37-9B67-98BF500161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6683" y="1295400"/>
              <a:ext cx="1651117" cy="1220645"/>
            </a:xfrm>
            <a:prstGeom prst="rect">
              <a:avLst/>
            </a:prstGeom>
          </p:spPr>
        </p:pic>
        <p:pic>
          <p:nvPicPr>
            <p:cNvPr id="19" name="Picture 18">
              <a:extLst>
                <a:ext uri="{FF2B5EF4-FFF2-40B4-BE49-F238E27FC236}">
                  <a16:creationId xmlns:a16="http://schemas.microsoft.com/office/drawing/2014/main" id="{3C728CA9-505A-5576-8F1F-188447F339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1296182"/>
              <a:ext cx="1573510" cy="1210824"/>
            </a:xfrm>
            <a:prstGeom prst="rect">
              <a:avLst/>
            </a:prstGeom>
          </p:spPr>
        </p:pic>
        <p:sp>
          <p:nvSpPr>
            <p:cNvPr id="20" name="TextBox 19">
              <a:extLst>
                <a:ext uri="{FF2B5EF4-FFF2-40B4-BE49-F238E27FC236}">
                  <a16:creationId xmlns:a16="http://schemas.microsoft.com/office/drawing/2014/main" id="{BAE03CD2-FB40-2648-DB01-E255C9474E38}"/>
                </a:ext>
              </a:extLst>
            </p:cNvPr>
            <p:cNvSpPr txBox="1"/>
            <p:nvPr/>
          </p:nvSpPr>
          <p:spPr>
            <a:xfrm>
              <a:off x="5696572" y="2507005"/>
              <a:ext cx="1064970" cy="717332"/>
            </a:xfrm>
            <a:prstGeom prst="rect">
              <a:avLst/>
            </a:prstGeom>
            <a:noFill/>
          </p:spPr>
          <p:txBody>
            <a:bodyPr wrap="square" rtlCol="0">
              <a:spAutoFit/>
            </a:bodyPr>
            <a:lstStyle/>
            <a:p>
              <a:pPr algn="ctr"/>
              <a:r>
                <a:rPr lang="en-US" sz="1050">
                  <a:latin typeface="Arial" panose="020B0604020202020204" pitchFamily="34" charset="0"/>
                  <a:cs typeface="Arial" panose="020B0604020202020204" pitchFamily="34" charset="0"/>
                </a:rPr>
                <a:t>Rice Straw</a:t>
              </a:r>
            </a:p>
          </p:txBody>
        </p:sp>
        <p:pic>
          <p:nvPicPr>
            <p:cNvPr id="21" name="Picture 20">
              <a:extLst>
                <a:ext uri="{FF2B5EF4-FFF2-40B4-BE49-F238E27FC236}">
                  <a16:creationId xmlns:a16="http://schemas.microsoft.com/office/drawing/2014/main" id="{E6D7F7DB-ADD3-4EB9-B30F-E43B09FBFF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4338" y="1302327"/>
              <a:ext cx="1390062" cy="1204678"/>
            </a:xfrm>
            <a:prstGeom prst="rect">
              <a:avLst/>
            </a:prstGeom>
          </p:spPr>
        </p:pic>
        <p:sp>
          <p:nvSpPr>
            <p:cNvPr id="22" name="TextBox 21">
              <a:extLst>
                <a:ext uri="{FF2B5EF4-FFF2-40B4-BE49-F238E27FC236}">
                  <a16:creationId xmlns:a16="http://schemas.microsoft.com/office/drawing/2014/main" id="{46CCB1A8-F01C-9DB0-56D6-0FA3CB9A53A3}"/>
                </a:ext>
              </a:extLst>
            </p:cNvPr>
            <p:cNvSpPr txBox="1"/>
            <p:nvPr/>
          </p:nvSpPr>
          <p:spPr>
            <a:xfrm>
              <a:off x="7114539" y="2534108"/>
              <a:ext cx="1441969" cy="902140"/>
            </a:xfrm>
            <a:prstGeom prst="rect">
              <a:avLst/>
            </a:prstGeom>
            <a:noFill/>
          </p:spPr>
          <p:txBody>
            <a:bodyPr wrap="square" rtlCol="0">
              <a:spAutoFit/>
            </a:bodyPr>
            <a:lstStyle/>
            <a:p>
              <a:pPr algn="ctr"/>
              <a:r>
                <a:rPr lang="en-US" sz="1050">
                  <a:latin typeface="Arial" panose="020B0604020202020204" pitchFamily="34" charset="0"/>
                  <a:cs typeface="Arial" panose="020B0604020202020204" pitchFamily="34" charset="0"/>
                </a:rPr>
                <a:t>Coconut Shell</a:t>
              </a:r>
            </a:p>
          </p:txBody>
        </p:sp>
        <p:sp>
          <p:nvSpPr>
            <p:cNvPr id="23" name="TextBox 22">
              <a:extLst>
                <a:ext uri="{FF2B5EF4-FFF2-40B4-BE49-F238E27FC236}">
                  <a16:creationId xmlns:a16="http://schemas.microsoft.com/office/drawing/2014/main" id="{7B0E23A9-D9AB-566C-096C-5E69F599EADE}"/>
                </a:ext>
              </a:extLst>
            </p:cNvPr>
            <p:cNvSpPr txBox="1"/>
            <p:nvPr/>
          </p:nvSpPr>
          <p:spPr>
            <a:xfrm>
              <a:off x="1934678" y="2507005"/>
              <a:ext cx="1394378" cy="551309"/>
            </a:xfrm>
            <a:prstGeom prst="rect">
              <a:avLst/>
            </a:prstGeom>
            <a:noFill/>
          </p:spPr>
          <p:txBody>
            <a:bodyPr wrap="square" rtlCol="0">
              <a:spAutoFit/>
            </a:bodyPr>
            <a:lstStyle/>
            <a:p>
              <a:pPr algn="ctr"/>
              <a:r>
                <a:rPr lang="en-US" sz="1050">
                  <a:latin typeface="Arial" panose="020B0604020202020204" pitchFamily="34" charset="0"/>
                  <a:cs typeface="Arial" panose="020B0604020202020204" pitchFamily="34" charset="0"/>
                </a:rPr>
                <a:t>Bagasse</a:t>
              </a:r>
            </a:p>
          </p:txBody>
        </p:sp>
        <p:pic>
          <p:nvPicPr>
            <p:cNvPr id="24" name="Picture 23">
              <a:extLst>
                <a:ext uri="{FF2B5EF4-FFF2-40B4-BE49-F238E27FC236}">
                  <a16:creationId xmlns:a16="http://schemas.microsoft.com/office/drawing/2014/main" id="{0090FADD-BC8B-BB51-0E73-3E314077C3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1411" y="1296785"/>
              <a:ext cx="1623790" cy="1237323"/>
            </a:xfrm>
            <a:prstGeom prst="rect">
              <a:avLst/>
            </a:prstGeom>
          </p:spPr>
        </p:pic>
      </p:grpSp>
      <p:cxnSp>
        <p:nvCxnSpPr>
          <p:cNvPr id="25" name="Straight Connector 24">
            <a:extLst>
              <a:ext uri="{FF2B5EF4-FFF2-40B4-BE49-F238E27FC236}">
                <a16:creationId xmlns:a16="http://schemas.microsoft.com/office/drawing/2014/main" id="{889C005A-E89E-43C2-A983-853398C73068}"/>
              </a:ext>
            </a:extLst>
          </p:cNvPr>
          <p:cNvCxnSpPr>
            <a:cxnSpLocks/>
          </p:cNvCxnSpPr>
          <p:nvPr/>
        </p:nvCxnSpPr>
        <p:spPr>
          <a:xfrm flipV="1">
            <a:off x="4688492" y="1717842"/>
            <a:ext cx="29393" cy="4561839"/>
          </a:xfrm>
          <a:prstGeom prst="line">
            <a:avLst/>
          </a:prstGeom>
          <a:ln w="38100">
            <a:solidFill>
              <a:schemeClr val="tx1"/>
            </a:solidFill>
            <a:prstDash val="dashDot"/>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41" name="TextBox 40">
            <a:extLst>
              <a:ext uri="{FF2B5EF4-FFF2-40B4-BE49-F238E27FC236}">
                <a16:creationId xmlns:a16="http://schemas.microsoft.com/office/drawing/2014/main" id="{03838032-FD8F-5417-DF2B-2ABBAFC7DE38}"/>
              </a:ext>
            </a:extLst>
          </p:cNvPr>
          <p:cNvSpPr txBox="1"/>
          <p:nvPr/>
        </p:nvSpPr>
        <p:spPr>
          <a:xfrm>
            <a:off x="4925270" y="5601609"/>
            <a:ext cx="4249881" cy="230832"/>
          </a:xfrm>
          <a:prstGeom prst="rect">
            <a:avLst/>
          </a:prstGeom>
          <a:noFill/>
        </p:spPr>
        <p:txBody>
          <a:bodyPr wrap="none" rtlCol="0">
            <a:spAutoFit/>
          </a:bodyPr>
          <a:lstStyle/>
          <a:p>
            <a:r>
              <a:rPr lang="en-US" sz="900" dirty="0">
                <a:solidFill>
                  <a:srgbClr val="0070C0"/>
                </a:solidFill>
                <a:latin typeface="Arial" pitchFamily="34" charset="0"/>
                <a:cs typeface="Arial" pitchFamily="34" charset="0"/>
              </a:rPr>
              <a:t>Source: Kirubakaran </a:t>
            </a:r>
            <a:r>
              <a:rPr lang="en-US" sz="900" i="1" dirty="0">
                <a:solidFill>
                  <a:srgbClr val="0070C0"/>
                </a:solidFill>
                <a:latin typeface="Arial" pitchFamily="34" charset="0"/>
                <a:cs typeface="Arial" pitchFamily="34" charset="0"/>
              </a:rPr>
              <a:t>et al</a:t>
            </a:r>
            <a:r>
              <a:rPr lang="en-US" sz="900" dirty="0">
                <a:solidFill>
                  <a:srgbClr val="0070C0"/>
                </a:solidFill>
                <a:latin typeface="Arial" pitchFamily="34" charset="0"/>
                <a:cs typeface="Arial" pitchFamily="34" charset="0"/>
              </a:rPr>
              <a:t>., Renewable and Sustainable Energy Reviews (2009)</a:t>
            </a:r>
          </a:p>
        </p:txBody>
      </p:sp>
      <p:sp>
        <p:nvSpPr>
          <p:cNvPr id="2" name="Date Placeholder 1">
            <a:extLst>
              <a:ext uri="{FF2B5EF4-FFF2-40B4-BE49-F238E27FC236}">
                <a16:creationId xmlns:a16="http://schemas.microsoft.com/office/drawing/2014/main" id="{3CC6EB90-C057-1EDC-8F70-8D97382D5DCD}"/>
              </a:ext>
            </a:extLst>
          </p:cNvPr>
          <p:cNvSpPr>
            <a:spLocks noGrp="1"/>
          </p:cNvSpPr>
          <p:nvPr>
            <p:ph type="dt" sz="half" idx="10"/>
          </p:nvPr>
        </p:nvSpPr>
        <p:spPr/>
        <p:txBody>
          <a:bodyPr/>
          <a:lstStyle/>
          <a:p>
            <a:r>
              <a:rPr lang="en-US"/>
              <a:t>10/9/2023</a:t>
            </a:r>
          </a:p>
        </p:txBody>
      </p:sp>
      <p:sp>
        <p:nvSpPr>
          <p:cNvPr id="3" name="Slide Number Placeholder 2">
            <a:extLst>
              <a:ext uri="{FF2B5EF4-FFF2-40B4-BE49-F238E27FC236}">
                <a16:creationId xmlns:a16="http://schemas.microsoft.com/office/drawing/2014/main" id="{02B12019-63EC-D83D-F00C-F829C1387D1F}"/>
              </a:ext>
            </a:extLst>
          </p:cNvPr>
          <p:cNvSpPr>
            <a:spLocks noGrp="1"/>
          </p:cNvSpPr>
          <p:nvPr>
            <p:ph type="sldNum" sz="quarter" idx="12"/>
          </p:nvPr>
        </p:nvSpPr>
        <p:spPr/>
        <p:txBody>
          <a:bodyPr/>
          <a:lstStyle/>
          <a:p>
            <a:fld id="{3BD29BA5-4D91-4428-9154-B727B9C83D84}" type="slidenum">
              <a:rPr lang="en-US" smtClean="0"/>
              <a:pPr/>
              <a:t>4</a:t>
            </a:fld>
            <a:endParaRPr lang="en-US"/>
          </a:p>
        </p:txBody>
      </p:sp>
      <p:sp>
        <p:nvSpPr>
          <p:cNvPr id="4" name="Footer Placeholder 3">
            <a:extLst>
              <a:ext uri="{FF2B5EF4-FFF2-40B4-BE49-F238E27FC236}">
                <a16:creationId xmlns:a16="http://schemas.microsoft.com/office/drawing/2014/main" id="{664C719A-BC9A-8980-B3B3-F5E0782924DE}"/>
              </a:ext>
            </a:extLst>
          </p:cNvPr>
          <p:cNvSpPr>
            <a:spLocks noGrp="1"/>
          </p:cNvSpPr>
          <p:nvPr>
            <p:ph type="ftr" sz="quarter" idx="11"/>
          </p:nvPr>
        </p:nvSpPr>
        <p:spPr/>
        <p:txBody>
          <a:bodyPr/>
          <a:lstStyle/>
          <a:p>
            <a:r>
              <a:rPr lang="en-US"/>
              <a:t>BTP Mid Term Presentation</a:t>
            </a:r>
          </a:p>
        </p:txBody>
      </p:sp>
      <p:sp>
        <p:nvSpPr>
          <p:cNvPr id="9" name="TextBox 8">
            <a:extLst>
              <a:ext uri="{FF2B5EF4-FFF2-40B4-BE49-F238E27FC236}">
                <a16:creationId xmlns:a16="http://schemas.microsoft.com/office/drawing/2014/main" id="{5EA4A1A9-7F37-97F7-5076-451BA943B879}"/>
              </a:ext>
            </a:extLst>
          </p:cNvPr>
          <p:cNvSpPr txBox="1"/>
          <p:nvPr/>
        </p:nvSpPr>
        <p:spPr>
          <a:xfrm>
            <a:off x="1926960" y="6100254"/>
            <a:ext cx="2890535" cy="230832"/>
          </a:xfrm>
          <a:prstGeom prst="rect">
            <a:avLst/>
          </a:prstGeom>
          <a:noFill/>
        </p:spPr>
        <p:txBody>
          <a:bodyPr wrap="none" rtlCol="0">
            <a:spAutoFit/>
          </a:bodyPr>
          <a:lstStyle/>
          <a:p>
            <a:r>
              <a:rPr lang="en-US" sz="900" dirty="0">
                <a:solidFill>
                  <a:srgbClr val="0070C0"/>
                </a:solidFill>
                <a:latin typeface="Arial" panose="020B0604020202020204" pitchFamily="34" charset="0"/>
                <a:cs typeface="Arial" panose="020B0604020202020204" pitchFamily="34" charset="0"/>
              </a:rPr>
              <a:t>Source: </a:t>
            </a:r>
            <a:r>
              <a:rPr lang="en-US" sz="900" dirty="0" err="1">
                <a:solidFill>
                  <a:srgbClr val="0070C0"/>
                </a:solidFill>
                <a:latin typeface="Arial" panose="020B0604020202020204" pitchFamily="34" charset="0"/>
                <a:cs typeface="Arial" panose="020B0604020202020204" pitchFamily="34" charset="0"/>
              </a:rPr>
              <a:t>Zanial</a:t>
            </a:r>
            <a:r>
              <a:rPr lang="en-US" sz="900" dirty="0">
                <a:solidFill>
                  <a:srgbClr val="0070C0"/>
                </a:solidFill>
                <a:latin typeface="Arial" panose="020B0604020202020204" pitchFamily="34" charset="0"/>
                <a:cs typeface="Arial" panose="020B0604020202020204" pitchFamily="34" charset="0"/>
              </a:rPr>
              <a:t> et al., Biomass and Bioenergy (2002) </a:t>
            </a:r>
          </a:p>
        </p:txBody>
      </p:sp>
      <p:sp>
        <p:nvSpPr>
          <p:cNvPr id="11" name="TextBox 10">
            <a:extLst>
              <a:ext uri="{FF2B5EF4-FFF2-40B4-BE49-F238E27FC236}">
                <a16:creationId xmlns:a16="http://schemas.microsoft.com/office/drawing/2014/main" id="{434A0C0B-3712-E4C2-989A-2AA1258FFF76}"/>
              </a:ext>
            </a:extLst>
          </p:cNvPr>
          <p:cNvSpPr txBox="1"/>
          <p:nvPr/>
        </p:nvSpPr>
        <p:spPr>
          <a:xfrm>
            <a:off x="4768322" y="1839411"/>
            <a:ext cx="4104286" cy="307777"/>
          </a:xfrm>
          <a:prstGeom prst="rect">
            <a:avLst/>
          </a:prstGeom>
          <a:noFill/>
        </p:spPr>
        <p:txBody>
          <a:bodyPr wrap="square">
            <a:spAutoFit/>
          </a:bodyPr>
          <a:lstStyle/>
          <a:p>
            <a:pPr algn="ctr"/>
            <a:r>
              <a:rPr lang="en-US" sz="1400" b="1" u="sng">
                <a:solidFill>
                  <a:srgbClr val="C00000"/>
                </a:solidFill>
                <a:latin typeface="+mj-lt"/>
                <a:cs typeface="Arial"/>
              </a:rPr>
              <a:t>Biomass and its Characterization</a:t>
            </a:r>
            <a:endParaRPr lang="en-US" sz="1100" b="1" u="sng">
              <a:solidFill>
                <a:srgbClr val="C00000"/>
              </a:solidFill>
              <a:latin typeface="+mj-lt"/>
              <a:cs typeface="Arial"/>
            </a:endParaRPr>
          </a:p>
        </p:txBody>
      </p:sp>
      <p:grpSp>
        <p:nvGrpSpPr>
          <p:cNvPr id="26" name="Group 25">
            <a:extLst>
              <a:ext uri="{FF2B5EF4-FFF2-40B4-BE49-F238E27FC236}">
                <a16:creationId xmlns:a16="http://schemas.microsoft.com/office/drawing/2014/main" id="{EDE471C0-F8A7-7D8F-9D6F-423F9DEC49D8}"/>
              </a:ext>
            </a:extLst>
          </p:cNvPr>
          <p:cNvGrpSpPr/>
          <p:nvPr/>
        </p:nvGrpSpPr>
        <p:grpSpPr>
          <a:xfrm>
            <a:off x="301082" y="877229"/>
            <a:ext cx="6023516" cy="307777"/>
            <a:chOff x="459058" y="579864"/>
            <a:chExt cx="6023516" cy="307777"/>
          </a:xfrm>
        </p:grpSpPr>
        <p:sp>
          <p:nvSpPr>
            <p:cNvPr id="10" name="Arrow: Right 9">
              <a:extLst>
                <a:ext uri="{FF2B5EF4-FFF2-40B4-BE49-F238E27FC236}">
                  <a16:creationId xmlns:a16="http://schemas.microsoft.com/office/drawing/2014/main" id="{4DBE7E6E-4212-E81E-5C69-210AB79AEDBA}"/>
                </a:ext>
              </a:extLst>
            </p:cNvPr>
            <p:cNvSpPr/>
            <p:nvPr/>
          </p:nvSpPr>
          <p:spPr>
            <a:xfrm>
              <a:off x="3038707" y="669073"/>
              <a:ext cx="278780" cy="1300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CEF386A9-BA58-5348-FC1F-AB4026948368}"/>
                </a:ext>
              </a:extLst>
            </p:cNvPr>
            <p:cNvSpPr txBox="1"/>
            <p:nvPr/>
          </p:nvSpPr>
          <p:spPr>
            <a:xfrm>
              <a:off x="459058" y="579864"/>
              <a:ext cx="60235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400" dirty="0">
                  <a:cs typeface="Arial"/>
                </a:rPr>
                <a:t>Producing combustible gas        incomplete combustion of biomass​</a:t>
              </a:r>
            </a:p>
          </p:txBody>
        </p:sp>
      </p:grpSp>
      <p:grpSp>
        <p:nvGrpSpPr>
          <p:cNvPr id="30" name="Group 29">
            <a:extLst>
              <a:ext uri="{FF2B5EF4-FFF2-40B4-BE49-F238E27FC236}">
                <a16:creationId xmlns:a16="http://schemas.microsoft.com/office/drawing/2014/main" id="{A56A0562-12E7-856D-2582-1520451EF2CA}"/>
              </a:ext>
            </a:extLst>
          </p:cNvPr>
          <p:cNvGrpSpPr/>
          <p:nvPr/>
        </p:nvGrpSpPr>
        <p:grpSpPr>
          <a:xfrm>
            <a:off x="301084" y="1118839"/>
            <a:ext cx="6423102" cy="523220"/>
            <a:chOff x="960864" y="877230"/>
            <a:chExt cx="6423102" cy="523220"/>
          </a:xfrm>
        </p:grpSpPr>
        <p:sp>
          <p:nvSpPr>
            <p:cNvPr id="12" name="Arrow: Right 11">
              <a:extLst>
                <a:ext uri="{FF2B5EF4-FFF2-40B4-BE49-F238E27FC236}">
                  <a16:creationId xmlns:a16="http://schemas.microsoft.com/office/drawing/2014/main" id="{521C4D74-34E3-239C-88F5-6E3595753499}"/>
                </a:ext>
              </a:extLst>
            </p:cNvPr>
            <p:cNvSpPr/>
            <p:nvPr/>
          </p:nvSpPr>
          <p:spPr>
            <a:xfrm>
              <a:off x="4767147" y="1170878"/>
              <a:ext cx="278780" cy="1300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39222053-4747-413E-41D9-CECB005D2C21}"/>
                </a:ext>
              </a:extLst>
            </p:cNvPr>
            <p:cNvSpPr txBox="1"/>
            <p:nvPr/>
          </p:nvSpPr>
          <p:spPr>
            <a:xfrm>
              <a:off x="960864" y="877230"/>
              <a:ext cx="64231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400" dirty="0">
                  <a:cs typeface="Arial"/>
                </a:rPr>
                <a:t>Based on air supply 3 different types of gasifier are classified​</a:t>
              </a:r>
            </a:p>
            <a:p>
              <a:pPr marL="285750" indent="-285750">
                <a:buChar char="•"/>
              </a:pPr>
              <a:r>
                <a:rPr lang="en-US" sz="1400" dirty="0">
                  <a:cs typeface="Arial"/>
                </a:rPr>
                <a:t>Updraft, </a:t>
              </a:r>
              <a:r>
                <a:rPr lang="en-US" sz="1400" dirty="0" err="1">
                  <a:cs typeface="Arial"/>
                </a:rPr>
                <a:t>Crossdarft</a:t>
              </a:r>
              <a:r>
                <a:rPr lang="en-US" sz="1400" dirty="0">
                  <a:cs typeface="Arial"/>
                </a:rPr>
                <a:t>, </a:t>
              </a:r>
              <a:r>
                <a:rPr lang="en-US" sz="1400" b="1" dirty="0">
                  <a:cs typeface="Arial"/>
                </a:rPr>
                <a:t>Downdraft : </a:t>
              </a:r>
              <a:r>
                <a:rPr lang="en-US" sz="1400" dirty="0">
                  <a:cs typeface="Arial"/>
                </a:rPr>
                <a:t>preferred        less tar content</a:t>
              </a:r>
            </a:p>
          </p:txBody>
        </p:sp>
      </p:grpSp>
      <p:grpSp>
        <p:nvGrpSpPr>
          <p:cNvPr id="38" name="Group 37">
            <a:extLst>
              <a:ext uri="{FF2B5EF4-FFF2-40B4-BE49-F238E27FC236}">
                <a16:creationId xmlns:a16="http://schemas.microsoft.com/office/drawing/2014/main" id="{772C3D06-DEF0-26AA-D2FB-66F03FAA8A72}"/>
              </a:ext>
            </a:extLst>
          </p:cNvPr>
          <p:cNvGrpSpPr/>
          <p:nvPr/>
        </p:nvGrpSpPr>
        <p:grpSpPr>
          <a:xfrm>
            <a:off x="-11265" y="4349195"/>
            <a:ext cx="3098617" cy="1866475"/>
            <a:chOff x="-11265" y="4349195"/>
            <a:chExt cx="3098617" cy="1866475"/>
          </a:xfrm>
        </p:grpSpPr>
        <p:grpSp>
          <p:nvGrpSpPr>
            <p:cNvPr id="36" name="Group 35">
              <a:extLst>
                <a:ext uri="{FF2B5EF4-FFF2-40B4-BE49-F238E27FC236}">
                  <a16:creationId xmlns:a16="http://schemas.microsoft.com/office/drawing/2014/main" id="{A52C5663-0807-653D-A1E4-062E0A5E6A7E}"/>
                </a:ext>
              </a:extLst>
            </p:cNvPr>
            <p:cNvGrpSpPr/>
            <p:nvPr/>
          </p:nvGrpSpPr>
          <p:grpSpPr>
            <a:xfrm>
              <a:off x="-11265" y="4406331"/>
              <a:ext cx="3098617" cy="1809339"/>
              <a:chOff x="74266" y="4359678"/>
              <a:chExt cx="3098617" cy="1809339"/>
            </a:xfrm>
          </p:grpSpPr>
          <p:pic>
            <p:nvPicPr>
              <p:cNvPr id="46" name="Picture 45">
                <a:extLst>
                  <a:ext uri="{FF2B5EF4-FFF2-40B4-BE49-F238E27FC236}">
                    <a16:creationId xmlns:a16="http://schemas.microsoft.com/office/drawing/2014/main" id="{243E8DF3-0E6C-F179-8495-ADFC7F0AC8A4}"/>
                  </a:ext>
                </a:extLst>
              </p:cNvPr>
              <p:cNvPicPr>
                <a:picLocks noChangeAspect="1"/>
              </p:cNvPicPr>
              <p:nvPr/>
            </p:nvPicPr>
            <p:blipFill>
              <a:blip r:embed="rId8"/>
              <a:stretch>
                <a:fillRect/>
              </a:stretch>
            </p:blipFill>
            <p:spPr>
              <a:xfrm>
                <a:off x="74266" y="4359678"/>
                <a:ext cx="3098617" cy="152694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DE0641A-1E99-B828-C713-00E5D04049CC}"/>
                      </a:ext>
                    </a:extLst>
                  </p:cNvPr>
                  <p:cNvSpPr txBox="1"/>
                  <p:nvPr/>
                </p:nvSpPr>
                <p:spPr>
                  <a:xfrm>
                    <a:off x="274496" y="5706836"/>
                    <a:ext cx="2550588" cy="4621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050" dirty="0">
                              <a:latin typeface="Cambria Math" panose="02040503050406030204" pitchFamily="18" charset="0"/>
                              <a:cs typeface="Arial" panose="020B0604020202020204" pitchFamily="34" charset="0"/>
                            </a:rPr>
                            <m:t>Equivalence</m:t>
                          </m:r>
                          <m:r>
                            <a:rPr lang="en-US" sz="1050" dirty="0">
                              <a:latin typeface="Cambria Math" panose="02040503050406030204" pitchFamily="18" charset="0"/>
                              <a:cs typeface="Arial" panose="020B0604020202020204" pitchFamily="34" charset="0"/>
                            </a:rPr>
                            <m:t> </m:t>
                          </m:r>
                          <m:r>
                            <m:rPr>
                              <m:sty m:val="p"/>
                            </m:rPr>
                            <a:rPr lang="en-US" sz="1050" dirty="0">
                              <a:latin typeface="Cambria Math" panose="02040503050406030204" pitchFamily="18" charset="0"/>
                              <a:cs typeface="Arial" panose="020B0604020202020204" pitchFamily="34" charset="0"/>
                            </a:rPr>
                            <m:t>Ratio</m:t>
                          </m:r>
                          <m:r>
                            <a:rPr lang="en-US" sz="1050" dirty="0">
                              <a:latin typeface="Cambria Math" panose="02040503050406030204" pitchFamily="18" charset="0"/>
                              <a:cs typeface="Arial" panose="020B0604020202020204" pitchFamily="34" charset="0"/>
                            </a:rPr>
                            <m:t> (∅)=</m:t>
                          </m:r>
                          <m:f>
                            <m:fPr>
                              <m:ctrlPr>
                                <a:rPr lang="en-US" sz="1050" i="1" dirty="0">
                                  <a:latin typeface="Cambria Math" panose="02040503050406030204" pitchFamily="18" charset="0"/>
                                  <a:cs typeface="Arial" panose="020B0604020202020204" pitchFamily="34" charset="0"/>
                                </a:rPr>
                              </m:ctrlPr>
                            </m:fPr>
                            <m:num>
                              <m:sSub>
                                <m:sSubPr>
                                  <m:ctrlPr>
                                    <a:rPr lang="en-US" sz="1050" i="1" dirty="0">
                                      <a:latin typeface="Cambria Math" panose="02040503050406030204" pitchFamily="18" charset="0"/>
                                      <a:cs typeface="Arial" panose="020B0604020202020204" pitchFamily="34" charset="0"/>
                                    </a:rPr>
                                  </m:ctrlPr>
                                </m:sSubPr>
                                <m:e>
                                  <m:acc>
                                    <m:accPr>
                                      <m:chr m:val="̇"/>
                                      <m:ctrlPr>
                                        <a:rPr lang="en-US" sz="1050" i="1" dirty="0">
                                          <a:latin typeface="Cambria Math" panose="02040503050406030204" pitchFamily="18" charset="0"/>
                                          <a:cs typeface="Arial" panose="020B0604020202020204" pitchFamily="34" charset="0"/>
                                        </a:rPr>
                                      </m:ctrlPr>
                                    </m:accPr>
                                    <m:e>
                                      <m:r>
                                        <m:rPr>
                                          <m:sty m:val="p"/>
                                        </m:rPr>
                                        <a:rPr lang="en-US" sz="1050" dirty="0">
                                          <a:latin typeface="Cambria Math" panose="02040503050406030204" pitchFamily="18" charset="0"/>
                                          <a:cs typeface="Arial" panose="020B0604020202020204" pitchFamily="34" charset="0"/>
                                        </a:rPr>
                                        <m:t>V</m:t>
                                      </m:r>
                                    </m:e>
                                  </m:acc>
                                </m:e>
                                <m:sub>
                                  <m:r>
                                    <m:rPr>
                                      <m:sty m:val="p"/>
                                    </m:rPr>
                                    <a:rPr lang="en-US" sz="1050" dirty="0">
                                      <a:latin typeface="Cambria Math" panose="02040503050406030204" pitchFamily="18" charset="0"/>
                                      <a:cs typeface="Arial" panose="020B0604020202020204" pitchFamily="34" charset="0"/>
                                    </a:rPr>
                                    <m:t>actual</m:t>
                                  </m:r>
                                  <m:r>
                                    <a:rPr lang="en-US" sz="1050" dirty="0">
                                      <a:latin typeface="Cambria Math" panose="02040503050406030204" pitchFamily="18" charset="0"/>
                                      <a:cs typeface="Arial" panose="020B0604020202020204" pitchFamily="34" charset="0"/>
                                    </a:rPr>
                                    <m:t> </m:t>
                                  </m:r>
                                  <m:r>
                                    <m:rPr>
                                      <m:sty m:val="p"/>
                                    </m:rPr>
                                    <a:rPr lang="en-US" sz="1050" dirty="0">
                                      <a:latin typeface="Cambria Math" panose="02040503050406030204" pitchFamily="18" charset="0"/>
                                      <a:cs typeface="Arial" panose="020B0604020202020204" pitchFamily="34" charset="0"/>
                                    </a:rPr>
                                    <m:t>air</m:t>
                                  </m:r>
                                </m:sub>
                              </m:sSub>
                            </m:num>
                            <m:den>
                              <m:sSub>
                                <m:sSubPr>
                                  <m:ctrlPr>
                                    <a:rPr lang="en-US" sz="1050" i="1" dirty="0">
                                      <a:latin typeface="Cambria Math" panose="02040503050406030204" pitchFamily="18" charset="0"/>
                                      <a:cs typeface="Arial" panose="020B0604020202020204" pitchFamily="34" charset="0"/>
                                    </a:rPr>
                                  </m:ctrlPr>
                                </m:sSubPr>
                                <m:e>
                                  <m:acc>
                                    <m:accPr>
                                      <m:chr m:val="̇"/>
                                      <m:ctrlPr>
                                        <a:rPr lang="en-US" sz="1050" i="1" dirty="0">
                                          <a:latin typeface="Cambria Math" panose="02040503050406030204" pitchFamily="18" charset="0"/>
                                          <a:cs typeface="Arial" panose="020B0604020202020204" pitchFamily="34" charset="0"/>
                                        </a:rPr>
                                      </m:ctrlPr>
                                    </m:accPr>
                                    <m:e>
                                      <m:r>
                                        <m:rPr>
                                          <m:sty m:val="p"/>
                                        </m:rPr>
                                        <a:rPr lang="en-US" sz="1050" dirty="0">
                                          <a:latin typeface="Cambria Math" panose="02040503050406030204" pitchFamily="18" charset="0"/>
                                          <a:cs typeface="Arial" panose="020B0604020202020204" pitchFamily="34" charset="0"/>
                                        </a:rPr>
                                        <m:t>V</m:t>
                                      </m:r>
                                    </m:e>
                                  </m:acc>
                                </m:e>
                                <m:sub>
                                  <m:r>
                                    <m:rPr>
                                      <m:nor/>
                                    </m:rPr>
                                    <a:rPr lang="en-US" sz="1050" dirty="0">
                                      <a:latin typeface="Cambria Math" panose="02040503050406030204" pitchFamily="18" charset="0"/>
                                      <a:cs typeface="Arial" panose="020B0604020202020204" pitchFamily="34" charset="0"/>
                                    </a:rPr>
                                    <m:t>stochiometric</m:t>
                                  </m:r>
                                  <m:r>
                                    <m:rPr>
                                      <m:nor/>
                                    </m:rPr>
                                    <a:rPr lang="en-US" sz="1050" dirty="0">
                                      <a:latin typeface="Cambria Math" panose="02040503050406030204" pitchFamily="18" charset="0"/>
                                      <a:cs typeface="Arial" panose="020B0604020202020204" pitchFamily="34" charset="0"/>
                                    </a:rPr>
                                    <m:t> </m:t>
                                  </m:r>
                                  <m:r>
                                    <m:rPr>
                                      <m:nor/>
                                    </m:rPr>
                                    <a:rPr lang="en-US" sz="1050" dirty="0">
                                      <a:latin typeface="Cambria Math" panose="02040503050406030204" pitchFamily="18" charset="0"/>
                                      <a:cs typeface="Arial" panose="020B0604020202020204" pitchFamily="34" charset="0"/>
                                    </a:rPr>
                                    <m:t>air</m:t>
                                  </m:r>
                                </m:sub>
                              </m:sSub>
                            </m:den>
                          </m:f>
                        </m:oMath>
                      </m:oMathPara>
                    </a14:m>
                    <a:endParaRPr lang="en-US" sz="1050" dirty="0">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DDE0641A-1E99-B828-C713-00E5D04049CC}"/>
                      </a:ext>
                    </a:extLst>
                  </p:cNvPr>
                  <p:cNvSpPr txBox="1">
                    <a:spLocks noRot="1" noChangeAspect="1" noMove="1" noResize="1" noEditPoints="1" noAdjustHandles="1" noChangeArrowheads="1" noChangeShapeType="1" noTextEdit="1"/>
                  </p:cNvSpPr>
                  <p:nvPr/>
                </p:nvSpPr>
                <p:spPr>
                  <a:xfrm>
                    <a:off x="274496" y="5706836"/>
                    <a:ext cx="2550588" cy="462181"/>
                  </a:xfrm>
                  <a:prstGeom prst="rect">
                    <a:avLst/>
                  </a:prstGeom>
                  <a:blipFill>
                    <a:blip r:embed="rId9"/>
                    <a:stretch>
                      <a:fillRect r="-2153" b="-2632"/>
                    </a:stretch>
                  </a:blipFill>
                </p:spPr>
                <p:txBody>
                  <a:bodyPr/>
                  <a:lstStyle/>
                  <a:p>
                    <a:r>
                      <a:rPr lang="en-IN">
                        <a:noFill/>
                      </a:rPr>
                      <a:t> </a:t>
                    </a:r>
                  </a:p>
                </p:txBody>
              </p:sp>
            </mc:Fallback>
          </mc:AlternateContent>
          <p:grpSp>
            <p:nvGrpSpPr>
              <p:cNvPr id="33" name="Group 32">
                <a:extLst>
                  <a:ext uri="{FF2B5EF4-FFF2-40B4-BE49-F238E27FC236}">
                    <a16:creationId xmlns:a16="http://schemas.microsoft.com/office/drawing/2014/main" id="{C35352FC-77B2-68FA-D5D2-56B5C65EA4B8}"/>
                  </a:ext>
                </a:extLst>
              </p:cNvPr>
              <p:cNvGrpSpPr/>
              <p:nvPr/>
            </p:nvGrpSpPr>
            <p:grpSpPr>
              <a:xfrm>
                <a:off x="1855697" y="4760114"/>
                <a:ext cx="509115" cy="910258"/>
                <a:chOff x="1964554" y="4736786"/>
                <a:chExt cx="509115" cy="1149271"/>
              </a:xfrm>
            </p:grpSpPr>
            <p:cxnSp>
              <p:nvCxnSpPr>
                <p:cNvPr id="34" name="Straight Arrow Connector 33">
                  <a:extLst>
                    <a:ext uri="{FF2B5EF4-FFF2-40B4-BE49-F238E27FC236}">
                      <a16:creationId xmlns:a16="http://schemas.microsoft.com/office/drawing/2014/main" id="{BE725772-9718-B0C3-277D-29CCDDD069BD}"/>
                    </a:ext>
                  </a:extLst>
                </p:cNvPr>
                <p:cNvCxnSpPr/>
                <p:nvPr/>
              </p:nvCxnSpPr>
              <p:spPr>
                <a:xfrm>
                  <a:off x="2191935" y="4736786"/>
                  <a:ext cx="0" cy="914400"/>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
                  <a:extLst>
                    <a:ext uri="{FF2B5EF4-FFF2-40B4-BE49-F238E27FC236}">
                      <a16:creationId xmlns:a16="http://schemas.microsoft.com/office/drawing/2014/main" id="{C5222D01-E66D-E6F1-9B11-E95449C3539F}"/>
                    </a:ext>
                  </a:extLst>
                </p:cNvPr>
                <p:cNvSpPr txBox="1"/>
                <p:nvPr/>
              </p:nvSpPr>
              <p:spPr>
                <a:xfrm>
                  <a:off x="1964554" y="5616389"/>
                  <a:ext cx="509115" cy="26966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88" b="1">
                      <a:latin typeface="Arial" panose="020B0604020202020204" pitchFamily="34" charset="0"/>
                      <a:cs typeface="Arial" panose="020B0604020202020204" pitchFamily="34" charset="0"/>
                    </a:rPr>
                    <a:t>0.38</a:t>
                  </a:r>
                  <a:endParaRPr lang="en-US" sz="1050" b="1">
                    <a:latin typeface="Arial" panose="020B0604020202020204" pitchFamily="34" charset="0"/>
                    <a:cs typeface="Arial" panose="020B0604020202020204" pitchFamily="34" charset="0"/>
                  </a:endParaRPr>
                </a:p>
              </p:txBody>
            </p:sp>
          </p:grpSp>
        </p:grpSp>
        <p:sp>
          <p:nvSpPr>
            <p:cNvPr id="37" name="Title 1">
              <a:extLst>
                <a:ext uri="{FF2B5EF4-FFF2-40B4-BE49-F238E27FC236}">
                  <a16:creationId xmlns:a16="http://schemas.microsoft.com/office/drawing/2014/main" id="{6F750B01-864F-FE34-6C0B-8A09514D5741}"/>
                </a:ext>
              </a:extLst>
            </p:cNvPr>
            <p:cNvSpPr txBox="1">
              <a:spLocks/>
            </p:cNvSpPr>
            <p:nvPr/>
          </p:nvSpPr>
          <p:spPr>
            <a:xfrm>
              <a:off x="223898" y="4349195"/>
              <a:ext cx="937446" cy="298176"/>
            </a:xfrm>
            <a:prstGeom prst="rect">
              <a:avLst/>
            </a:prstGeom>
          </p:spPr>
          <p:txBody>
            <a:bodyPr lIns="91440" tIns="45720" rIns="91440" bIns="4572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b="1" dirty="0">
                  <a:solidFill>
                    <a:schemeClr val="tx1">
                      <a:lumMod val="95000"/>
                      <a:lumOff val="5000"/>
                    </a:schemeClr>
                  </a:solidFill>
                  <a:latin typeface="Arial"/>
                  <a:cs typeface="Arial"/>
                </a:rPr>
                <a:t>Air supply</a:t>
              </a:r>
            </a:p>
          </p:txBody>
        </p:sp>
      </p:grpSp>
      <p:pic>
        <p:nvPicPr>
          <p:cNvPr id="7" name="Picture 6">
            <a:extLst>
              <a:ext uri="{FF2B5EF4-FFF2-40B4-BE49-F238E27FC236}">
                <a16:creationId xmlns:a16="http://schemas.microsoft.com/office/drawing/2014/main" id="{97750C58-7B4D-6211-516B-4EC81512D5C8}"/>
              </a:ext>
            </a:extLst>
          </p:cNvPr>
          <p:cNvPicPr>
            <a:picLocks noChangeAspect="1"/>
          </p:cNvPicPr>
          <p:nvPr/>
        </p:nvPicPr>
        <p:blipFill>
          <a:blip r:embed="rId10"/>
          <a:stretch>
            <a:fillRect/>
          </a:stretch>
        </p:blipFill>
        <p:spPr>
          <a:xfrm>
            <a:off x="4722158" y="3831349"/>
            <a:ext cx="4374340" cy="1753412"/>
          </a:xfrm>
          <a:prstGeom prst="rect">
            <a:avLst/>
          </a:prstGeom>
        </p:spPr>
      </p:pic>
    </p:spTree>
    <p:extLst>
      <p:ext uri="{BB962C8B-B14F-4D97-AF65-F5344CB8AC3E}">
        <p14:creationId xmlns:p14="http://schemas.microsoft.com/office/powerpoint/2010/main" val="395721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arn(inVertical)">
                                      <p:cBhvr>
                                        <p:cTn id="17" dur="500"/>
                                        <p:tgtEl>
                                          <p:spTgt spid="3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arn(inVertical)">
                                      <p:cBhvr>
                                        <p:cTn id="25" dur="500"/>
                                        <p:tgtEl>
                                          <p:spTgt spid="2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barn(inVertical)">
                                      <p:cBhvr>
                                        <p:cTn id="36" dur="500"/>
                                        <p:tgtEl>
                                          <p:spTgt spid="41"/>
                                        </p:tgtEl>
                                      </p:cBhvr>
                                    </p:animEffect>
                                  </p:childTnLst>
                                </p:cTn>
                              </p:par>
                              <p:par>
                                <p:cTn id="37" presetID="16" presetClass="entr" presetSubtype="21"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inVertical)">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9C3292-A4DA-0EDF-8896-D9B26A9DF30F}"/>
              </a:ext>
            </a:extLst>
          </p:cNvPr>
          <p:cNvSpPr txBox="1"/>
          <p:nvPr/>
        </p:nvSpPr>
        <p:spPr>
          <a:xfrm>
            <a:off x="0" y="180623"/>
            <a:ext cx="9144000" cy="461665"/>
          </a:xfrm>
          <a:prstGeom prst="rect">
            <a:avLst/>
          </a:prstGeom>
          <a:noFill/>
        </p:spPr>
        <p:txBody>
          <a:bodyPr wrap="square">
            <a:spAutoFit/>
          </a:bodyPr>
          <a:lstStyle/>
          <a:p>
            <a:pPr algn="ctr"/>
            <a:r>
              <a:rPr lang="en-US" sz="2400" b="1" i="0" u="sng" dirty="0">
                <a:solidFill>
                  <a:srgbClr val="C00000"/>
                </a:solidFill>
                <a:effectLst/>
                <a:latin typeface="Arial" panose="020B0604020202020204" pitchFamily="34" charset="0"/>
              </a:rPr>
              <a:t>Problem</a:t>
            </a:r>
            <a:r>
              <a:rPr lang="en-US" sz="1800" b="1" i="0" u="sng" dirty="0">
                <a:solidFill>
                  <a:srgbClr val="C00000"/>
                </a:solidFill>
                <a:effectLst/>
                <a:latin typeface="Arial" panose="020B0604020202020204" pitchFamily="34" charset="0"/>
              </a:rPr>
              <a:t> </a:t>
            </a:r>
            <a:r>
              <a:rPr lang="en-US" sz="2400" b="1" i="0" u="sng" dirty="0">
                <a:solidFill>
                  <a:srgbClr val="C00000"/>
                </a:solidFill>
                <a:effectLst/>
                <a:latin typeface="Arial" panose="020B0604020202020204" pitchFamily="34" charset="0"/>
              </a:rPr>
              <a:t>statements and Solution Approach</a:t>
            </a:r>
            <a:endParaRPr lang="en-IN" b="1" u="sng" dirty="0">
              <a:solidFill>
                <a:srgbClr val="C00000"/>
              </a:solidFill>
            </a:endParaRPr>
          </a:p>
        </p:txBody>
      </p:sp>
      <p:sp>
        <p:nvSpPr>
          <p:cNvPr id="9" name="Rectangle 8">
            <a:extLst>
              <a:ext uri="{FF2B5EF4-FFF2-40B4-BE49-F238E27FC236}">
                <a16:creationId xmlns:a16="http://schemas.microsoft.com/office/drawing/2014/main" id="{5B454392-C5D2-932F-9C9E-1A188C53CC53}"/>
              </a:ext>
            </a:extLst>
          </p:cNvPr>
          <p:cNvSpPr/>
          <p:nvPr/>
        </p:nvSpPr>
        <p:spPr>
          <a:xfrm>
            <a:off x="0" y="877827"/>
            <a:ext cx="5003293" cy="338554"/>
          </a:xfrm>
          <a:prstGeom prst="rect">
            <a:avLst/>
          </a:prstGeom>
        </p:spPr>
        <p:txBody>
          <a:bodyPr wrap="none">
            <a:spAutoFit/>
          </a:bodyPr>
          <a:lstStyle/>
          <a:p>
            <a:r>
              <a:rPr lang="en-IN" sz="1600" b="1" dirty="0">
                <a:latin typeface="Arial" panose="020B0604020202020204" pitchFamily="34" charset="0"/>
                <a:cs typeface="Arial" panose="020B0604020202020204" pitchFamily="34" charset="0"/>
              </a:rPr>
              <a:t>Optimize and control of the gasification process. </a:t>
            </a:r>
            <a:endParaRPr lang="en-US" sz="16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C2D10DB-060A-4F49-106C-51AEF8739F6F}"/>
              </a:ext>
            </a:extLst>
          </p:cNvPr>
          <p:cNvSpPr txBox="1"/>
          <p:nvPr/>
        </p:nvSpPr>
        <p:spPr>
          <a:xfrm>
            <a:off x="0" y="1058667"/>
            <a:ext cx="7470093" cy="1524007"/>
          </a:xfrm>
          <a:prstGeom prst="rect">
            <a:avLst/>
          </a:prstGeom>
          <a:noFill/>
        </p:spPr>
        <p:txBody>
          <a:bodyPr wrap="square" lIns="91440" tIns="45720" rIns="91440" bIns="45720" anchor="t">
            <a:spAutoFit/>
          </a:bodyPr>
          <a:lstStyle/>
          <a:p>
            <a:pPr marL="285750" indent="-285750" algn="just">
              <a:lnSpc>
                <a:spcPct val="150000"/>
              </a:lnSpc>
              <a:buFont typeface="Wingdings"/>
              <a:buChar char="§"/>
            </a:pPr>
            <a:r>
              <a:rPr lang="en-IN" sz="1600" dirty="0">
                <a:latin typeface="Arial" panose="020B0604020202020204" pitchFamily="34" charset="0"/>
                <a:cs typeface="Arial" panose="020B0604020202020204" pitchFamily="34" charset="0"/>
              </a:rPr>
              <a:t>Experiments on Gasifier and identify operation range (Air)</a:t>
            </a:r>
          </a:p>
          <a:p>
            <a:pPr marL="285750" indent="-285750" algn="just">
              <a:lnSpc>
                <a:spcPct val="150000"/>
              </a:lnSpc>
              <a:buFont typeface="Wingdings"/>
              <a:buChar char="§"/>
            </a:pPr>
            <a:r>
              <a:rPr lang="en-IN" sz="1600" dirty="0">
                <a:latin typeface="Arial" panose="020B0604020202020204" pitchFamily="34" charset="0"/>
                <a:cs typeface="Arial" panose="020B0604020202020204" pitchFamily="34" charset="0"/>
              </a:rPr>
              <a:t>Producer Gas recirculation in combustion zone</a:t>
            </a:r>
          </a:p>
          <a:p>
            <a:pPr marL="285750" indent="-285750" algn="just">
              <a:lnSpc>
                <a:spcPct val="150000"/>
              </a:lnSpc>
              <a:buFont typeface="Wingdings"/>
              <a:buChar char="§"/>
            </a:pPr>
            <a:r>
              <a:rPr lang="en-IN" sz="1600" dirty="0">
                <a:latin typeface="Arial" panose="020B0604020202020204" pitchFamily="34" charset="0"/>
                <a:cs typeface="Arial" panose="020B0604020202020204" pitchFamily="34" charset="0"/>
              </a:rPr>
              <a:t>Optimize the amount of producer gas and air for best operation</a:t>
            </a:r>
          </a:p>
          <a:p>
            <a:pPr marL="285750" indent="-285750" algn="just">
              <a:lnSpc>
                <a:spcPct val="150000"/>
              </a:lnSpc>
              <a:buFont typeface="Wingdings"/>
              <a:buChar char="§"/>
            </a:pPr>
            <a:r>
              <a:rPr lang="en-IN" sz="1600" dirty="0">
                <a:latin typeface="Arial" panose="020B0604020202020204" pitchFamily="34" charset="0"/>
                <a:cs typeface="Arial" panose="020B0604020202020204" pitchFamily="34" charset="0"/>
              </a:rPr>
              <a:t>Check for the suitable control algorithms for such problems</a:t>
            </a:r>
          </a:p>
        </p:txBody>
      </p:sp>
      <p:sp>
        <p:nvSpPr>
          <p:cNvPr id="5" name="TextBox 4">
            <a:extLst>
              <a:ext uri="{FF2B5EF4-FFF2-40B4-BE49-F238E27FC236}">
                <a16:creationId xmlns:a16="http://schemas.microsoft.com/office/drawing/2014/main" id="{41112FEB-135D-65BE-2F3D-2AB3D4FBA24C}"/>
              </a:ext>
            </a:extLst>
          </p:cNvPr>
          <p:cNvSpPr txBox="1"/>
          <p:nvPr/>
        </p:nvSpPr>
        <p:spPr>
          <a:xfrm>
            <a:off x="39328" y="2817821"/>
            <a:ext cx="4695758" cy="2632003"/>
          </a:xfrm>
          <a:prstGeom prst="rect">
            <a:avLst/>
          </a:prstGeom>
          <a:noFill/>
        </p:spPr>
        <p:txBody>
          <a:bodyPr wrap="square" lIns="91440" tIns="45720" rIns="91440" bIns="45720" anchor="t">
            <a:spAutoFit/>
          </a:bodyPr>
          <a:lstStyle/>
          <a:p>
            <a:pPr algn="ctr">
              <a:lnSpc>
                <a:spcPct val="150000"/>
              </a:lnSpc>
            </a:pPr>
            <a:r>
              <a:rPr lang="en-IN" sz="1600" b="1" u="sng" dirty="0">
                <a:solidFill>
                  <a:srgbClr val="C00000"/>
                </a:solidFill>
                <a:latin typeface="Arial" panose="020B0604020202020204" pitchFamily="34" charset="0"/>
                <a:cs typeface="Arial" panose="020B0604020202020204" pitchFamily="34" charset="0"/>
              </a:rPr>
              <a:t>Milestone</a:t>
            </a:r>
            <a:endParaRPr lang="en-IN" sz="1600" dirty="0">
              <a:latin typeface="Arial" panose="020B0604020202020204" pitchFamily="34" charset="0"/>
              <a:cs typeface="Arial" panose="020B0604020202020204" pitchFamily="34" charset="0"/>
            </a:endParaRPr>
          </a:p>
          <a:p>
            <a:pPr marL="285750" indent="-285750" algn="just">
              <a:lnSpc>
                <a:spcPct val="150000"/>
              </a:lnSpc>
              <a:buFont typeface="Wingdings"/>
              <a:buChar char="§"/>
            </a:pPr>
            <a:r>
              <a:rPr lang="en-IN" sz="1600" dirty="0">
                <a:latin typeface="Arial" panose="020B0604020202020204" pitchFamily="34" charset="0"/>
                <a:cs typeface="Arial" panose="020B0604020202020204" pitchFamily="34" charset="0"/>
              </a:rPr>
              <a:t>Calibration and installation of sensors &amp; actuators.</a:t>
            </a:r>
          </a:p>
          <a:p>
            <a:pPr marL="285750" indent="-285750" algn="just">
              <a:lnSpc>
                <a:spcPct val="150000"/>
              </a:lnSpc>
              <a:buFont typeface="Wingdings"/>
              <a:buChar char="§"/>
            </a:pPr>
            <a:r>
              <a:rPr lang="en-IN" sz="1600" dirty="0">
                <a:latin typeface="Arial" panose="020B0604020202020204" pitchFamily="34" charset="0"/>
                <a:cs typeface="Arial" panose="020B0604020202020204" pitchFamily="34" charset="0"/>
              </a:rPr>
              <a:t>Design, modification, fabrication and installation of burner.</a:t>
            </a:r>
          </a:p>
          <a:p>
            <a:pPr marL="285750" indent="-285750" algn="just">
              <a:lnSpc>
                <a:spcPct val="150000"/>
              </a:lnSpc>
              <a:buFont typeface="Wingdings"/>
              <a:buChar char="§"/>
            </a:pPr>
            <a:r>
              <a:rPr lang="en-IN" sz="1600" dirty="0">
                <a:latin typeface="Arial" panose="020B0604020202020204" pitchFamily="34" charset="0"/>
                <a:cs typeface="Arial" panose="020B0604020202020204" pitchFamily="34" charset="0"/>
              </a:rPr>
              <a:t>Design and  fabrication and installation of heat exchanger.</a:t>
            </a:r>
          </a:p>
        </p:txBody>
      </p:sp>
      <p:sp>
        <p:nvSpPr>
          <p:cNvPr id="10" name="Date Placeholder 9">
            <a:extLst>
              <a:ext uri="{FF2B5EF4-FFF2-40B4-BE49-F238E27FC236}">
                <a16:creationId xmlns:a16="http://schemas.microsoft.com/office/drawing/2014/main" id="{9731FC2A-CAAF-6EB4-F504-46582DDA394F}"/>
              </a:ext>
            </a:extLst>
          </p:cNvPr>
          <p:cNvSpPr>
            <a:spLocks noGrp="1"/>
          </p:cNvSpPr>
          <p:nvPr>
            <p:ph type="dt" sz="half" idx="10"/>
          </p:nvPr>
        </p:nvSpPr>
        <p:spPr/>
        <p:txBody>
          <a:bodyPr/>
          <a:lstStyle/>
          <a:p>
            <a:r>
              <a:rPr lang="en-US"/>
              <a:t>10/9/2023</a:t>
            </a:r>
            <a:endParaRPr lang="en-US" dirty="0"/>
          </a:p>
        </p:txBody>
      </p:sp>
      <p:sp>
        <p:nvSpPr>
          <p:cNvPr id="11" name="Slide Number Placeholder 10">
            <a:extLst>
              <a:ext uri="{FF2B5EF4-FFF2-40B4-BE49-F238E27FC236}">
                <a16:creationId xmlns:a16="http://schemas.microsoft.com/office/drawing/2014/main" id="{109198FD-5ADF-A34E-C1B4-49D75973C331}"/>
              </a:ext>
            </a:extLst>
          </p:cNvPr>
          <p:cNvSpPr>
            <a:spLocks noGrp="1"/>
          </p:cNvSpPr>
          <p:nvPr>
            <p:ph type="sldNum" sz="quarter" idx="12"/>
          </p:nvPr>
        </p:nvSpPr>
        <p:spPr/>
        <p:txBody>
          <a:bodyPr/>
          <a:lstStyle/>
          <a:p>
            <a:fld id="{3BD29BA5-4D91-4428-9154-B727B9C83D84}" type="slidenum">
              <a:rPr lang="en-US" smtClean="0"/>
              <a:pPr/>
              <a:t>5</a:t>
            </a:fld>
            <a:endParaRPr lang="en-US"/>
          </a:p>
        </p:txBody>
      </p:sp>
      <p:sp>
        <p:nvSpPr>
          <p:cNvPr id="12" name="Footer Placeholder 11">
            <a:extLst>
              <a:ext uri="{FF2B5EF4-FFF2-40B4-BE49-F238E27FC236}">
                <a16:creationId xmlns:a16="http://schemas.microsoft.com/office/drawing/2014/main" id="{15EE694A-A8A3-1CF8-44F7-7480F6B6CE82}"/>
              </a:ext>
            </a:extLst>
          </p:cNvPr>
          <p:cNvSpPr>
            <a:spLocks noGrp="1"/>
          </p:cNvSpPr>
          <p:nvPr>
            <p:ph type="ftr" sz="quarter" idx="11"/>
          </p:nvPr>
        </p:nvSpPr>
        <p:spPr/>
        <p:txBody>
          <a:bodyPr/>
          <a:lstStyle/>
          <a:p>
            <a:r>
              <a:rPr lang="en-US"/>
              <a:t>BTP Mid Term Presentation</a:t>
            </a:r>
            <a:endParaRPr lang="en-US" dirty="0"/>
          </a:p>
        </p:txBody>
      </p:sp>
      <p:grpSp>
        <p:nvGrpSpPr>
          <p:cNvPr id="426" name="Group 425">
            <a:extLst>
              <a:ext uri="{FF2B5EF4-FFF2-40B4-BE49-F238E27FC236}">
                <a16:creationId xmlns:a16="http://schemas.microsoft.com/office/drawing/2014/main" id="{21DEC6DE-55FB-1028-251B-55282137EC6A}"/>
              </a:ext>
            </a:extLst>
          </p:cNvPr>
          <p:cNvGrpSpPr/>
          <p:nvPr/>
        </p:nvGrpSpPr>
        <p:grpSpPr>
          <a:xfrm>
            <a:off x="3989294" y="2789198"/>
            <a:ext cx="5009626" cy="3338097"/>
            <a:chOff x="5217840" y="980233"/>
            <a:chExt cx="6788897" cy="5018624"/>
          </a:xfrm>
        </p:grpSpPr>
        <p:sp>
          <p:nvSpPr>
            <p:cNvPr id="427" name="Rectangle 426">
              <a:extLst>
                <a:ext uri="{FF2B5EF4-FFF2-40B4-BE49-F238E27FC236}">
                  <a16:creationId xmlns:a16="http://schemas.microsoft.com/office/drawing/2014/main" id="{73C322FF-09B2-6B1C-4E7B-D8FA8976443E}"/>
                </a:ext>
              </a:extLst>
            </p:cNvPr>
            <p:cNvSpPr/>
            <p:nvPr/>
          </p:nvSpPr>
          <p:spPr>
            <a:xfrm>
              <a:off x="8332898" y="5500571"/>
              <a:ext cx="1426092" cy="381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8" name="Rectangle 427">
              <a:extLst>
                <a:ext uri="{FF2B5EF4-FFF2-40B4-BE49-F238E27FC236}">
                  <a16:creationId xmlns:a16="http://schemas.microsoft.com/office/drawing/2014/main" id="{3A04C8B1-53FB-9101-1887-FC1294CE6554}"/>
                </a:ext>
              </a:extLst>
            </p:cNvPr>
            <p:cNvSpPr/>
            <p:nvPr/>
          </p:nvSpPr>
          <p:spPr>
            <a:xfrm rot="5400000">
              <a:off x="7139374" y="3436263"/>
              <a:ext cx="1124332" cy="1076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9" name="Group 428">
              <a:extLst>
                <a:ext uri="{FF2B5EF4-FFF2-40B4-BE49-F238E27FC236}">
                  <a16:creationId xmlns:a16="http://schemas.microsoft.com/office/drawing/2014/main" id="{56DA389D-80E9-AD2F-7425-E053A1429EBA}"/>
                </a:ext>
              </a:extLst>
            </p:cNvPr>
            <p:cNvGrpSpPr/>
            <p:nvPr/>
          </p:nvGrpSpPr>
          <p:grpSpPr>
            <a:xfrm>
              <a:off x="5217840" y="980233"/>
              <a:ext cx="6788897" cy="5018624"/>
              <a:chOff x="4376137" y="855324"/>
              <a:chExt cx="6692649" cy="4652501"/>
            </a:xfrm>
          </p:grpSpPr>
          <p:grpSp>
            <p:nvGrpSpPr>
              <p:cNvPr id="434" name="Group 433">
                <a:extLst>
                  <a:ext uri="{FF2B5EF4-FFF2-40B4-BE49-F238E27FC236}">
                    <a16:creationId xmlns:a16="http://schemas.microsoft.com/office/drawing/2014/main" id="{1273433B-EC52-530E-72BA-47A074F7914A}"/>
                  </a:ext>
                </a:extLst>
              </p:cNvPr>
              <p:cNvGrpSpPr/>
              <p:nvPr/>
            </p:nvGrpSpPr>
            <p:grpSpPr>
              <a:xfrm>
                <a:off x="4376137" y="2445311"/>
                <a:ext cx="2040470" cy="1107086"/>
                <a:chOff x="8569321" y="4125389"/>
                <a:chExt cx="3345759" cy="2025356"/>
              </a:xfrm>
            </p:grpSpPr>
            <p:pic>
              <p:nvPicPr>
                <p:cNvPr id="837" name="Picture 836">
                  <a:extLst>
                    <a:ext uri="{FF2B5EF4-FFF2-40B4-BE49-F238E27FC236}">
                      <a16:creationId xmlns:a16="http://schemas.microsoft.com/office/drawing/2014/main" id="{468BE557-F26E-7DC4-5C68-44AB7DD42681}"/>
                    </a:ext>
                  </a:extLst>
                </p:cNvPr>
                <p:cNvPicPr>
                  <a:picLocks noChangeAspect="1"/>
                </p:cNvPicPr>
                <p:nvPr/>
              </p:nvPicPr>
              <p:blipFill rotWithShape="1">
                <a:blip r:embed="rId2"/>
                <a:srcRect b="13155"/>
                <a:stretch/>
              </p:blipFill>
              <p:spPr>
                <a:xfrm>
                  <a:off x="9249572" y="5127998"/>
                  <a:ext cx="1013152" cy="1022747"/>
                </a:xfrm>
                <a:prstGeom prst="rect">
                  <a:avLst/>
                </a:prstGeom>
              </p:spPr>
            </p:pic>
            <p:sp>
              <p:nvSpPr>
                <p:cNvPr id="838" name="Rectangle 837">
                  <a:extLst>
                    <a:ext uri="{FF2B5EF4-FFF2-40B4-BE49-F238E27FC236}">
                      <a16:creationId xmlns:a16="http://schemas.microsoft.com/office/drawing/2014/main" id="{DE04B80C-7D2F-3EB4-9C72-6BD1E2E6BC21}"/>
                    </a:ext>
                  </a:extLst>
                </p:cNvPr>
                <p:cNvSpPr/>
                <p:nvPr/>
              </p:nvSpPr>
              <p:spPr>
                <a:xfrm>
                  <a:off x="10139848" y="5271464"/>
                  <a:ext cx="1775232" cy="263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39" name="TextBox 838">
                  <a:extLst>
                    <a:ext uri="{FF2B5EF4-FFF2-40B4-BE49-F238E27FC236}">
                      <a16:creationId xmlns:a16="http://schemas.microsoft.com/office/drawing/2014/main" id="{C9F1A971-E27B-05C2-C336-989EAD08225B}"/>
                    </a:ext>
                  </a:extLst>
                </p:cNvPr>
                <p:cNvSpPr txBox="1"/>
                <p:nvPr/>
              </p:nvSpPr>
              <p:spPr>
                <a:xfrm>
                  <a:off x="8569321" y="4125389"/>
                  <a:ext cx="2074218" cy="654940"/>
                </a:xfrm>
                <a:prstGeom prst="rect">
                  <a:avLst/>
                </a:prstGeom>
                <a:noFill/>
              </p:spPr>
              <p:txBody>
                <a:bodyPr wrap="square">
                  <a:spAutoFit/>
                </a:bodyPr>
                <a:lstStyle/>
                <a:p>
                  <a:endParaRPr lang="en-IN" sz="1200" dirty="0"/>
                </a:p>
              </p:txBody>
            </p:sp>
          </p:grpSp>
          <p:grpSp>
            <p:nvGrpSpPr>
              <p:cNvPr id="435" name="Group 434">
                <a:extLst>
                  <a:ext uri="{FF2B5EF4-FFF2-40B4-BE49-F238E27FC236}">
                    <a16:creationId xmlns:a16="http://schemas.microsoft.com/office/drawing/2014/main" id="{A258C728-4D29-1503-7AE3-96A3FEE97D22}"/>
                  </a:ext>
                </a:extLst>
              </p:cNvPr>
              <p:cNvGrpSpPr/>
              <p:nvPr/>
            </p:nvGrpSpPr>
            <p:grpSpPr>
              <a:xfrm>
                <a:off x="6553935" y="855324"/>
                <a:ext cx="4514851" cy="4652501"/>
                <a:chOff x="6091607" y="1328501"/>
                <a:chExt cx="3725807" cy="3615253"/>
              </a:xfrm>
            </p:grpSpPr>
            <p:grpSp>
              <p:nvGrpSpPr>
                <p:cNvPr id="437" name="Group 436">
                  <a:extLst>
                    <a:ext uri="{FF2B5EF4-FFF2-40B4-BE49-F238E27FC236}">
                      <a16:creationId xmlns:a16="http://schemas.microsoft.com/office/drawing/2014/main" id="{C1CB7BEE-E47C-7570-2CFC-26BB235C0625}"/>
                    </a:ext>
                  </a:extLst>
                </p:cNvPr>
                <p:cNvGrpSpPr>
                  <a:grpSpLocks noChangeAspect="1"/>
                </p:cNvGrpSpPr>
                <p:nvPr/>
              </p:nvGrpSpPr>
              <p:grpSpPr>
                <a:xfrm>
                  <a:off x="7222145" y="2469508"/>
                  <a:ext cx="377978" cy="307875"/>
                  <a:chOff x="953720" y="4216792"/>
                  <a:chExt cx="1209733" cy="863036"/>
                </a:xfrm>
              </p:grpSpPr>
              <p:sp>
                <p:nvSpPr>
                  <p:cNvPr id="816" name="Cube 815">
                    <a:extLst>
                      <a:ext uri="{FF2B5EF4-FFF2-40B4-BE49-F238E27FC236}">
                        <a16:creationId xmlns:a16="http://schemas.microsoft.com/office/drawing/2014/main" id="{5FA7A4EC-E026-DC96-B609-7771E09526A5}"/>
                      </a:ext>
                    </a:extLst>
                  </p:cNvPr>
                  <p:cNvSpPr/>
                  <p:nvPr/>
                </p:nvSpPr>
                <p:spPr>
                  <a:xfrm>
                    <a:off x="1198996" y="486762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Cube 816">
                    <a:extLst>
                      <a:ext uri="{FF2B5EF4-FFF2-40B4-BE49-F238E27FC236}">
                        <a16:creationId xmlns:a16="http://schemas.microsoft.com/office/drawing/2014/main" id="{AC7CC061-7F98-9A96-9127-6C663ED9DCEF}"/>
                      </a:ext>
                    </a:extLst>
                  </p:cNvPr>
                  <p:cNvSpPr/>
                  <p:nvPr/>
                </p:nvSpPr>
                <p:spPr>
                  <a:xfrm>
                    <a:off x="1689957" y="48982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Cube 817">
                    <a:extLst>
                      <a:ext uri="{FF2B5EF4-FFF2-40B4-BE49-F238E27FC236}">
                        <a16:creationId xmlns:a16="http://schemas.microsoft.com/office/drawing/2014/main" id="{3FE72EB2-DC5C-92C9-F1F8-6990B1DB9C25}"/>
                      </a:ext>
                    </a:extLst>
                  </p:cNvPr>
                  <p:cNvSpPr/>
                  <p:nvPr/>
                </p:nvSpPr>
                <p:spPr>
                  <a:xfrm>
                    <a:off x="1441374"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Cube 818">
                    <a:extLst>
                      <a:ext uri="{FF2B5EF4-FFF2-40B4-BE49-F238E27FC236}">
                        <a16:creationId xmlns:a16="http://schemas.microsoft.com/office/drawing/2014/main" id="{01D87671-1FD3-9320-E3A7-B2E580E51D74}"/>
                      </a:ext>
                    </a:extLst>
                  </p:cNvPr>
                  <p:cNvSpPr/>
                  <p:nvPr/>
                </p:nvSpPr>
                <p:spPr>
                  <a:xfrm>
                    <a:off x="1920663" y="4887693"/>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Cube 819">
                    <a:extLst>
                      <a:ext uri="{FF2B5EF4-FFF2-40B4-BE49-F238E27FC236}">
                        <a16:creationId xmlns:a16="http://schemas.microsoft.com/office/drawing/2014/main" id="{FF071F12-C259-D457-14AA-32EF934AE918}"/>
                      </a:ext>
                    </a:extLst>
                  </p:cNvPr>
                  <p:cNvSpPr/>
                  <p:nvPr/>
                </p:nvSpPr>
                <p:spPr>
                  <a:xfrm rot="20536046">
                    <a:off x="1001389" y="465294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Cube 820">
                    <a:extLst>
                      <a:ext uri="{FF2B5EF4-FFF2-40B4-BE49-F238E27FC236}">
                        <a16:creationId xmlns:a16="http://schemas.microsoft.com/office/drawing/2014/main" id="{4E41B1BD-37CF-8E5B-7BFD-436F859CCE52}"/>
                      </a:ext>
                    </a:extLst>
                  </p:cNvPr>
                  <p:cNvSpPr/>
                  <p:nvPr/>
                </p:nvSpPr>
                <p:spPr>
                  <a:xfrm>
                    <a:off x="953720"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Cube 821">
                    <a:extLst>
                      <a:ext uri="{FF2B5EF4-FFF2-40B4-BE49-F238E27FC236}">
                        <a16:creationId xmlns:a16="http://schemas.microsoft.com/office/drawing/2014/main" id="{38E82B6D-281D-B67C-B914-98CD010914B4}"/>
                      </a:ext>
                    </a:extLst>
                  </p:cNvPr>
                  <p:cNvSpPr/>
                  <p:nvPr/>
                </p:nvSpPr>
                <p:spPr>
                  <a:xfrm rot="20303079">
                    <a:off x="1136156" y="46989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Cube 822">
                    <a:extLst>
                      <a:ext uri="{FF2B5EF4-FFF2-40B4-BE49-F238E27FC236}">
                        <a16:creationId xmlns:a16="http://schemas.microsoft.com/office/drawing/2014/main" id="{C6D6DB13-D424-1598-4B7C-1B47D801C5B8}"/>
                      </a:ext>
                    </a:extLst>
                  </p:cNvPr>
                  <p:cNvSpPr/>
                  <p:nvPr/>
                </p:nvSpPr>
                <p:spPr>
                  <a:xfrm rot="20303079">
                    <a:off x="1028296" y="4269007"/>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Cube 823">
                    <a:extLst>
                      <a:ext uri="{FF2B5EF4-FFF2-40B4-BE49-F238E27FC236}">
                        <a16:creationId xmlns:a16="http://schemas.microsoft.com/office/drawing/2014/main" id="{FF2B91DE-C885-311B-8D02-DD015D24AE0F}"/>
                      </a:ext>
                    </a:extLst>
                  </p:cNvPr>
                  <p:cNvSpPr/>
                  <p:nvPr/>
                </p:nvSpPr>
                <p:spPr>
                  <a:xfrm rot="19838680">
                    <a:off x="1195454" y="443312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Cube 824">
                    <a:extLst>
                      <a:ext uri="{FF2B5EF4-FFF2-40B4-BE49-F238E27FC236}">
                        <a16:creationId xmlns:a16="http://schemas.microsoft.com/office/drawing/2014/main" id="{6D069548-2179-532B-F8E6-3F641BB93214}"/>
                      </a:ext>
                    </a:extLst>
                  </p:cNvPr>
                  <p:cNvSpPr/>
                  <p:nvPr/>
                </p:nvSpPr>
                <p:spPr>
                  <a:xfrm rot="470040">
                    <a:off x="964222" y="447846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Cube 825">
                    <a:extLst>
                      <a:ext uri="{FF2B5EF4-FFF2-40B4-BE49-F238E27FC236}">
                        <a16:creationId xmlns:a16="http://schemas.microsoft.com/office/drawing/2014/main" id="{92A5D15D-9DB3-0830-1CCA-E04C64E07510}"/>
                      </a:ext>
                    </a:extLst>
                  </p:cNvPr>
                  <p:cNvSpPr/>
                  <p:nvPr/>
                </p:nvSpPr>
                <p:spPr>
                  <a:xfrm rot="1487726">
                    <a:off x="1256559" y="42167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Cube 826">
                    <a:extLst>
                      <a:ext uri="{FF2B5EF4-FFF2-40B4-BE49-F238E27FC236}">
                        <a16:creationId xmlns:a16="http://schemas.microsoft.com/office/drawing/2014/main" id="{9C406554-F18B-5C13-D603-65AB9F27D8DC}"/>
                      </a:ext>
                    </a:extLst>
                  </p:cNvPr>
                  <p:cNvSpPr/>
                  <p:nvPr/>
                </p:nvSpPr>
                <p:spPr>
                  <a:xfrm rot="1487726">
                    <a:off x="1745272" y="47325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Cube 827">
                    <a:extLst>
                      <a:ext uri="{FF2B5EF4-FFF2-40B4-BE49-F238E27FC236}">
                        <a16:creationId xmlns:a16="http://schemas.microsoft.com/office/drawing/2014/main" id="{FA3AC676-61A8-685D-71A8-10D1D717FFAC}"/>
                      </a:ext>
                    </a:extLst>
                  </p:cNvPr>
                  <p:cNvSpPr/>
                  <p:nvPr/>
                </p:nvSpPr>
                <p:spPr>
                  <a:xfrm rot="21116793">
                    <a:off x="1375563" y="469750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Cube 828">
                    <a:extLst>
                      <a:ext uri="{FF2B5EF4-FFF2-40B4-BE49-F238E27FC236}">
                        <a16:creationId xmlns:a16="http://schemas.microsoft.com/office/drawing/2014/main" id="{27D564C9-7ABB-BC6E-F574-F0D87817E95C}"/>
                      </a:ext>
                    </a:extLst>
                  </p:cNvPr>
                  <p:cNvSpPr/>
                  <p:nvPr/>
                </p:nvSpPr>
                <p:spPr>
                  <a:xfrm rot="1487726">
                    <a:off x="1414861" y="449175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Cube 829">
                    <a:extLst>
                      <a:ext uri="{FF2B5EF4-FFF2-40B4-BE49-F238E27FC236}">
                        <a16:creationId xmlns:a16="http://schemas.microsoft.com/office/drawing/2014/main" id="{9CCE9A5E-85E8-75B0-AA10-C6BB700BFE4F}"/>
                      </a:ext>
                    </a:extLst>
                  </p:cNvPr>
                  <p:cNvSpPr/>
                  <p:nvPr/>
                </p:nvSpPr>
                <p:spPr>
                  <a:xfrm rot="1487726">
                    <a:off x="1588868" y="46615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Cube 830">
                    <a:extLst>
                      <a:ext uri="{FF2B5EF4-FFF2-40B4-BE49-F238E27FC236}">
                        <a16:creationId xmlns:a16="http://schemas.microsoft.com/office/drawing/2014/main" id="{99E113E0-2029-1B6A-0DE9-56569425D7A5}"/>
                      </a:ext>
                    </a:extLst>
                  </p:cNvPr>
                  <p:cNvSpPr/>
                  <p:nvPr/>
                </p:nvSpPr>
                <p:spPr>
                  <a:xfrm rot="20246190">
                    <a:off x="1486531" y="42827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Cube 831">
                    <a:extLst>
                      <a:ext uri="{FF2B5EF4-FFF2-40B4-BE49-F238E27FC236}">
                        <a16:creationId xmlns:a16="http://schemas.microsoft.com/office/drawing/2014/main" id="{DBF6CCD0-2EF9-F408-BFAF-197967D51DB1}"/>
                      </a:ext>
                    </a:extLst>
                  </p:cNvPr>
                  <p:cNvSpPr/>
                  <p:nvPr/>
                </p:nvSpPr>
                <p:spPr>
                  <a:xfrm rot="21158735">
                    <a:off x="1922737" y="42611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Cube 832">
                    <a:extLst>
                      <a:ext uri="{FF2B5EF4-FFF2-40B4-BE49-F238E27FC236}">
                        <a16:creationId xmlns:a16="http://schemas.microsoft.com/office/drawing/2014/main" id="{FD984050-D2BC-DCE5-4378-CFCA4D586CE9}"/>
                      </a:ext>
                    </a:extLst>
                  </p:cNvPr>
                  <p:cNvSpPr/>
                  <p:nvPr/>
                </p:nvSpPr>
                <p:spPr>
                  <a:xfrm rot="20318561">
                    <a:off x="1657098" y="445563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Cube 833">
                    <a:extLst>
                      <a:ext uri="{FF2B5EF4-FFF2-40B4-BE49-F238E27FC236}">
                        <a16:creationId xmlns:a16="http://schemas.microsoft.com/office/drawing/2014/main" id="{823D639B-14BC-5CF2-1362-4283A3240FBC}"/>
                      </a:ext>
                    </a:extLst>
                  </p:cNvPr>
                  <p:cNvSpPr/>
                  <p:nvPr/>
                </p:nvSpPr>
                <p:spPr>
                  <a:xfrm rot="20103509">
                    <a:off x="1898153" y="44749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Cube 834">
                    <a:extLst>
                      <a:ext uri="{FF2B5EF4-FFF2-40B4-BE49-F238E27FC236}">
                        <a16:creationId xmlns:a16="http://schemas.microsoft.com/office/drawing/2014/main" id="{E22BE5BE-C57A-7F26-3113-69D284D47154}"/>
                      </a:ext>
                    </a:extLst>
                  </p:cNvPr>
                  <p:cNvSpPr/>
                  <p:nvPr/>
                </p:nvSpPr>
                <p:spPr>
                  <a:xfrm rot="1487726">
                    <a:off x="1694542" y="42511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Cube 835">
                    <a:extLst>
                      <a:ext uri="{FF2B5EF4-FFF2-40B4-BE49-F238E27FC236}">
                        <a16:creationId xmlns:a16="http://schemas.microsoft.com/office/drawing/2014/main" id="{F553165C-6E86-4D78-6C35-C4D137392B5D}"/>
                      </a:ext>
                    </a:extLst>
                  </p:cNvPr>
                  <p:cNvSpPr/>
                  <p:nvPr/>
                </p:nvSpPr>
                <p:spPr>
                  <a:xfrm rot="20332813">
                    <a:off x="1941384" y="468051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8" name="Group 437">
                  <a:extLst>
                    <a:ext uri="{FF2B5EF4-FFF2-40B4-BE49-F238E27FC236}">
                      <a16:creationId xmlns:a16="http://schemas.microsoft.com/office/drawing/2014/main" id="{41B34EE8-27ED-E3E1-EC35-A5428EE07609}"/>
                    </a:ext>
                  </a:extLst>
                </p:cNvPr>
                <p:cNvGrpSpPr>
                  <a:grpSpLocks noChangeAspect="1"/>
                </p:cNvGrpSpPr>
                <p:nvPr/>
              </p:nvGrpSpPr>
              <p:grpSpPr>
                <a:xfrm rot="16966362">
                  <a:off x="7341329" y="2321571"/>
                  <a:ext cx="377978" cy="307875"/>
                  <a:chOff x="953720" y="4216792"/>
                  <a:chExt cx="1209733" cy="863036"/>
                </a:xfrm>
              </p:grpSpPr>
              <p:sp>
                <p:nvSpPr>
                  <p:cNvPr id="795" name="Cube 794">
                    <a:extLst>
                      <a:ext uri="{FF2B5EF4-FFF2-40B4-BE49-F238E27FC236}">
                        <a16:creationId xmlns:a16="http://schemas.microsoft.com/office/drawing/2014/main" id="{D02C1EEF-34DA-6ECF-24B2-9EC3319C98B2}"/>
                      </a:ext>
                    </a:extLst>
                  </p:cNvPr>
                  <p:cNvSpPr/>
                  <p:nvPr/>
                </p:nvSpPr>
                <p:spPr>
                  <a:xfrm>
                    <a:off x="1198996" y="486762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Cube 795">
                    <a:extLst>
                      <a:ext uri="{FF2B5EF4-FFF2-40B4-BE49-F238E27FC236}">
                        <a16:creationId xmlns:a16="http://schemas.microsoft.com/office/drawing/2014/main" id="{4CD519FA-8AC3-815C-9574-73506B914AE4}"/>
                      </a:ext>
                    </a:extLst>
                  </p:cNvPr>
                  <p:cNvSpPr/>
                  <p:nvPr/>
                </p:nvSpPr>
                <p:spPr>
                  <a:xfrm>
                    <a:off x="1689957" y="48982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Cube 796">
                    <a:extLst>
                      <a:ext uri="{FF2B5EF4-FFF2-40B4-BE49-F238E27FC236}">
                        <a16:creationId xmlns:a16="http://schemas.microsoft.com/office/drawing/2014/main" id="{C6F5A697-2B37-EFFA-305A-598BD249B5C8}"/>
                      </a:ext>
                    </a:extLst>
                  </p:cNvPr>
                  <p:cNvSpPr/>
                  <p:nvPr/>
                </p:nvSpPr>
                <p:spPr>
                  <a:xfrm>
                    <a:off x="1441374"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Cube 797">
                    <a:extLst>
                      <a:ext uri="{FF2B5EF4-FFF2-40B4-BE49-F238E27FC236}">
                        <a16:creationId xmlns:a16="http://schemas.microsoft.com/office/drawing/2014/main" id="{B5A95F3B-CF51-B1D8-D5F2-775C1430A7B8}"/>
                      </a:ext>
                    </a:extLst>
                  </p:cNvPr>
                  <p:cNvSpPr/>
                  <p:nvPr/>
                </p:nvSpPr>
                <p:spPr>
                  <a:xfrm>
                    <a:off x="1920663" y="4887693"/>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Cube 798">
                    <a:extLst>
                      <a:ext uri="{FF2B5EF4-FFF2-40B4-BE49-F238E27FC236}">
                        <a16:creationId xmlns:a16="http://schemas.microsoft.com/office/drawing/2014/main" id="{CE992F13-A1BB-9F32-8163-AB5496B4ADF2}"/>
                      </a:ext>
                    </a:extLst>
                  </p:cNvPr>
                  <p:cNvSpPr/>
                  <p:nvPr/>
                </p:nvSpPr>
                <p:spPr>
                  <a:xfrm rot="20536046">
                    <a:off x="1001389" y="465294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Cube 799">
                    <a:extLst>
                      <a:ext uri="{FF2B5EF4-FFF2-40B4-BE49-F238E27FC236}">
                        <a16:creationId xmlns:a16="http://schemas.microsoft.com/office/drawing/2014/main" id="{EAD1494A-9BE5-8E26-5EF8-7E3474D61614}"/>
                      </a:ext>
                    </a:extLst>
                  </p:cNvPr>
                  <p:cNvSpPr/>
                  <p:nvPr/>
                </p:nvSpPr>
                <p:spPr>
                  <a:xfrm>
                    <a:off x="953720"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Cube 800">
                    <a:extLst>
                      <a:ext uri="{FF2B5EF4-FFF2-40B4-BE49-F238E27FC236}">
                        <a16:creationId xmlns:a16="http://schemas.microsoft.com/office/drawing/2014/main" id="{77C024E9-A25D-66A5-E830-E6345B8C0FD0}"/>
                      </a:ext>
                    </a:extLst>
                  </p:cNvPr>
                  <p:cNvSpPr/>
                  <p:nvPr/>
                </p:nvSpPr>
                <p:spPr>
                  <a:xfrm rot="20303079">
                    <a:off x="1136156" y="46989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Cube 801">
                    <a:extLst>
                      <a:ext uri="{FF2B5EF4-FFF2-40B4-BE49-F238E27FC236}">
                        <a16:creationId xmlns:a16="http://schemas.microsoft.com/office/drawing/2014/main" id="{DCD76999-FB8B-CB66-AC45-57DBD9FB833F}"/>
                      </a:ext>
                    </a:extLst>
                  </p:cNvPr>
                  <p:cNvSpPr/>
                  <p:nvPr/>
                </p:nvSpPr>
                <p:spPr>
                  <a:xfrm rot="20303079">
                    <a:off x="1028296" y="4269007"/>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Cube 802">
                    <a:extLst>
                      <a:ext uri="{FF2B5EF4-FFF2-40B4-BE49-F238E27FC236}">
                        <a16:creationId xmlns:a16="http://schemas.microsoft.com/office/drawing/2014/main" id="{F671D785-04EE-1A97-5BB9-4D49B3EBE1CB}"/>
                      </a:ext>
                    </a:extLst>
                  </p:cNvPr>
                  <p:cNvSpPr/>
                  <p:nvPr/>
                </p:nvSpPr>
                <p:spPr>
                  <a:xfrm rot="19838680">
                    <a:off x="1195454" y="443312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Cube 803">
                    <a:extLst>
                      <a:ext uri="{FF2B5EF4-FFF2-40B4-BE49-F238E27FC236}">
                        <a16:creationId xmlns:a16="http://schemas.microsoft.com/office/drawing/2014/main" id="{A59F398C-71B9-FC29-8B67-0A528671BB8E}"/>
                      </a:ext>
                    </a:extLst>
                  </p:cNvPr>
                  <p:cNvSpPr/>
                  <p:nvPr/>
                </p:nvSpPr>
                <p:spPr>
                  <a:xfrm rot="470040">
                    <a:off x="964222" y="447846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Cube 804">
                    <a:extLst>
                      <a:ext uri="{FF2B5EF4-FFF2-40B4-BE49-F238E27FC236}">
                        <a16:creationId xmlns:a16="http://schemas.microsoft.com/office/drawing/2014/main" id="{8B05D7DC-53F8-9CBA-2200-D01A3AEA99AC}"/>
                      </a:ext>
                    </a:extLst>
                  </p:cNvPr>
                  <p:cNvSpPr/>
                  <p:nvPr/>
                </p:nvSpPr>
                <p:spPr>
                  <a:xfrm rot="1487726">
                    <a:off x="1256559" y="42167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Cube 805">
                    <a:extLst>
                      <a:ext uri="{FF2B5EF4-FFF2-40B4-BE49-F238E27FC236}">
                        <a16:creationId xmlns:a16="http://schemas.microsoft.com/office/drawing/2014/main" id="{CBA663E2-F295-AEB3-55D6-A671696151B2}"/>
                      </a:ext>
                    </a:extLst>
                  </p:cNvPr>
                  <p:cNvSpPr/>
                  <p:nvPr/>
                </p:nvSpPr>
                <p:spPr>
                  <a:xfrm rot="1487726">
                    <a:off x="1745272" y="47325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Cube 806">
                    <a:extLst>
                      <a:ext uri="{FF2B5EF4-FFF2-40B4-BE49-F238E27FC236}">
                        <a16:creationId xmlns:a16="http://schemas.microsoft.com/office/drawing/2014/main" id="{C975AD31-D0D3-1BD7-3D72-6F21DBA7BF54}"/>
                      </a:ext>
                    </a:extLst>
                  </p:cNvPr>
                  <p:cNvSpPr/>
                  <p:nvPr/>
                </p:nvSpPr>
                <p:spPr>
                  <a:xfrm rot="21116793">
                    <a:off x="1375563" y="469750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Cube 807">
                    <a:extLst>
                      <a:ext uri="{FF2B5EF4-FFF2-40B4-BE49-F238E27FC236}">
                        <a16:creationId xmlns:a16="http://schemas.microsoft.com/office/drawing/2014/main" id="{100CC77B-6D89-587B-12CC-4BEA96C25605}"/>
                      </a:ext>
                    </a:extLst>
                  </p:cNvPr>
                  <p:cNvSpPr/>
                  <p:nvPr/>
                </p:nvSpPr>
                <p:spPr>
                  <a:xfrm rot="1487726">
                    <a:off x="1414861" y="449175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Cube 808">
                    <a:extLst>
                      <a:ext uri="{FF2B5EF4-FFF2-40B4-BE49-F238E27FC236}">
                        <a16:creationId xmlns:a16="http://schemas.microsoft.com/office/drawing/2014/main" id="{97F4688B-5560-A3B0-CDCA-7C0746E7D3EA}"/>
                      </a:ext>
                    </a:extLst>
                  </p:cNvPr>
                  <p:cNvSpPr/>
                  <p:nvPr/>
                </p:nvSpPr>
                <p:spPr>
                  <a:xfrm rot="1487726">
                    <a:off x="1588868" y="46615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Cube 809">
                    <a:extLst>
                      <a:ext uri="{FF2B5EF4-FFF2-40B4-BE49-F238E27FC236}">
                        <a16:creationId xmlns:a16="http://schemas.microsoft.com/office/drawing/2014/main" id="{93CD1E7D-5BF1-9C86-7BE2-92BD5D9D7182}"/>
                      </a:ext>
                    </a:extLst>
                  </p:cNvPr>
                  <p:cNvSpPr/>
                  <p:nvPr/>
                </p:nvSpPr>
                <p:spPr>
                  <a:xfrm rot="20246190">
                    <a:off x="1486531" y="42827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Cube 810">
                    <a:extLst>
                      <a:ext uri="{FF2B5EF4-FFF2-40B4-BE49-F238E27FC236}">
                        <a16:creationId xmlns:a16="http://schemas.microsoft.com/office/drawing/2014/main" id="{85C6F1DA-74E6-10EE-EF72-AD72E6764E2E}"/>
                      </a:ext>
                    </a:extLst>
                  </p:cNvPr>
                  <p:cNvSpPr/>
                  <p:nvPr/>
                </p:nvSpPr>
                <p:spPr>
                  <a:xfrm rot="21158735">
                    <a:off x="1922737" y="42611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Cube 811">
                    <a:extLst>
                      <a:ext uri="{FF2B5EF4-FFF2-40B4-BE49-F238E27FC236}">
                        <a16:creationId xmlns:a16="http://schemas.microsoft.com/office/drawing/2014/main" id="{9FCFF0B7-C97F-DCDA-CAD9-C38E484B5A45}"/>
                      </a:ext>
                    </a:extLst>
                  </p:cNvPr>
                  <p:cNvSpPr/>
                  <p:nvPr/>
                </p:nvSpPr>
                <p:spPr>
                  <a:xfrm rot="20318561">
                    <a:off x="1657098" y="445563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Cube 812">
                    <a:extLst>
                      <a:ext uri="{FF2B5EF4-FFF2-40B4-BE49-F238E27FC236}">
                        <a16:creationId xmlns:a16="http://schemas.microsoft.com/office/drawing/2014/main" id="{FF6D17C9-E4A5-8D5B-723F-F89B081E2EDB}"/>
                      </a:ext>
                    </a:extLst>
                  </p:cNvPr>
                  <p:cNvSpPr/>
                  <p:nvPr/>
                </p:nvSpPr>
                <p:spPr>
                  <a:xfrm rot="20103509">
                    <a:off x="1898153" y="44749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Cube 813">
                    <a:extLst>
                      <a:ext uri="{FF2B5EF4-FFF2-40B4-BE49-F238E27FC236}">
                        <a16:creationId xmlns:a16="http://schemas.microsoft.com/office/drawing/2014/main" id="{DDFF4340-2B93-A2FD-2376-40805E095BE2}"/>
                      </a:ext>
                    </a:extLst>
                  </p:cNvPr>
                  <p:cNvSpPr/>
                  <p:nvPr/>
                </p:nvSpPr>
                <p:spPr>
                  <a:xfrm rot="1487726">
                    <a:off x="1694542" y="42511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Cube 814">
                    <a:extLst>
                      <a:ext uri="{FF2B5EF4-FFF2-40B4-BE49-F238E27FC236}">
                        <a16:creationId xmlns:a16="http://schemas.microsoft.com/office/drawing/2014/main" id="{3F06D776-E84A-255C-F113-E47659B891FC}"/>
                      </a:ext>
                    </a:extLst>
                  </p:cNvPr>
                  <p:cNvSpPr/>
                  <p:nvPr/>
                </p:nvSpPr>
                <p:spPr>
                  <a:xfrm rot="20332813">
                    <a:off x="1941384" y="468051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9" name="Group 438">
                  <a:extLst>
                    <a:ext uri="{FF2B5EF4-FFF2-40B4-BE49-F238E27FC236}">
                      <a16:creationId xmlns:a16="http://schemas.microsoft.com/office/drawing/2014/main" id="{EA559023-197F-A056-C8C3-E351014F5B34}"/>
                    </a:ext>
                  </a:extLst>
                </p:cNvPr>
                <p:cNvGrpSpPr>
                  <a:grpSpLocks noChangeAspect="1"/>
                </p:cNvGrpSpPr>
                <p:nvPr/>
              </p:nvGrpSpPr>
              <p:grpSpPr>
                <a:xfrm rot="15351591">
                  <a:off x="7112362" y="2310711"/>
                  <a:ext cx="377978" cy="307875"/>
                  <a:chOff x="953720" y="4216792"/>
                  <a:chExt cx="1209733" cy="863036"/>
                </a:xfrm>
              </p:grpSpPr>
              <p:sp>
                <p:nvSpPr>
                  <p:cNvPr id="774" name="Cube 773">
                    <a:extLst>
                      <a:ext uri="{FF2B5EF4-FFF2-40B4-BE49-F238E27FC236}">
                        <a16:creationId xmlns:a16="http://schemas.microsoft.com/office/drawing/2014/main" id="{82E0C3E2-E635-6625-7199-C26EC80FB09E}"/>
                      </a:ext>
                    </a:extLst>
                  </p:cNvPr>
                  <p:cNvSpPr/>
                  <p:nvPr/>
                </p:nvSpPr>
                <p:spPr>
                  <a:xfrm>
                    <a:off x="1198996" y="486762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Cube 774">
                    <a:extLst>
                      <a:ext uri="{FF2B5EF4-FFF2-40B4-BE49-F238E27FC236}">
                        <a16:creationId xmlns:a16="http://schemas.microsoft.com/office/drawing/2014/main" id="{3D9859DE-B1C1-2780-09DB-3F3443CF0964}"/>
                      </a:ext>
                    </a:extLst>
                  </p:cNvPr>
                  <p:cNvSpPr/>
                  <p:nvPr/>
                </p:nvSpPr>
                <p:spPr>
                  <a:xfrm>
                    <a:off x="1689957" y="48982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Cube 775">
                    <a:extLst>
                      <a:ext uri="{FF2B5EF4-FFF2-40B4-BE49-F238E27FC236}">
                        <a16:creationId xmlns:a16="http://schemas.microsoft.com/office/drawing/2014/main" id="{5045B069-00E5-30CD-AE5F-001D249AF697}"/>
                      </a:ext>
                    </a:extLst>
                  </p:cNvPr>
                  <p:cNvSpPr/>
                  <p:nvPr/>
                </p:nvSpPr>
                <p:spPr>
                  <a:xfrm>
                    <a:off x="1441374"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Cube 776">
                    <a:extLst>
                      <a:ext uri="{FF2B5EF4-FFF2-40B4-BE49-F238E27FC236}">
                        <a16:creationId xmlns:a16="http://schemas.microsoft.com/office/drawing/2014/main" id="{2373FD59-9B8A-DEC7-0E7C-89D54937A75F}"/>
                      </a:ext>
                    </a:extLst>
                  </p:cNvPr>
                  <p:cNvSpPr/>
                  <p:nvPr/>
                </p:nvSpPr>
                <p:spPr>
                  <a:xfrm>
                    <a:off x="1920663" y="4887693"/>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Cube 777">
                    <a:extLst>
                      <a:ext uri="{FF2B5EF4-FFF2-40B4-BE49-F238E27FC236}">
                        <a16:creationId xmlns:a16="http://schemas.microsoft.com/office/drawing/2014/main" id="{36144A5B-B3EF-3B88-0CBF-695F40550101}"/>
                      </a:ext>
                    </a:extLst>
                  </p:cNvPr>
                  <p:cNvSpPr/>
                  <p:nvPr/>
                </p:nvSpPr>
                <p:spPr>
                  <a:xfrm rot="20536046">
                    <a:off x="1001389" y="465294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Cube 778">
                    <a:extLst>
                      <a:ext uri="{FF2B5EF4-FFF2-40B4-BE49-F238E27FC236}">
                        <a16:creationId xmlns:a16="http://schemas.microsoft.com/office/drawing/2014/main" id="{606BA062-FC85-C780-031B-899CCE7EE0E7}"/>
                      </a:ext>
                    </a:extLst>
                  </p:cNvPr>
                  <p:cNvSpPr/>
                  <p:nvPr/>
                </p:nvSpPr>
                <p:spPr>
                  <a:xfrm>
                    <a:off x="953720"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Cube 779">
                    <a:extLst>
                      <a:ext uri="{FF2B5EF4-FFF2-40B4-BE49-F238E27FC236}">
                        <a16:creationId xmlns:a16="http://schemas.microsoft.com/office/drawing/2014/main" id="{A834443F-9704-5D8E-7983-C4E1AA34771C}"/>
                      </a:ext>
                    </a:extLst>
                  </p:cNvPr>
                  <p:cNvSpPr/>
                  <p:nvPr/>
                </p:nvSpPr>
                <p:spPr>
                  <a:xfrm rot="20303079">
                    <a:off x="1136156" y="46989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Cube 780">
                    <a:extLst>
                      <a:ext uri="{FF2B5EF4-FFF2-40B4-BE49-F238E27FC236}">
                        <a16:creationId xmlns:a16="http://schemas.microsoft.com/office/drawing/2014/main" id="{69473043-DA00-37D8-D4B3-D45818E280C9}"/>
                      </a:ext>
                    </a:extLst>
                  </p:cNvPr>
                  <p:cNvSpPr/>
                  <p:nvPr/>
                </p:nvSpPr>
                <p:spPr>
                  <a:xfrm rot="20303079">
                    <a:off x="1028296" y="4269007"/>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Cube 781">
                    <a:extLst>
                      <a:ext uri="{FF2B5EF4-FFF2-40B4-BE49-F238E27FC236}">
                        <a16:creationId xmlns:a16="http://schemas.microsoft.com/office/drawing/2014/main" id="{79C2DEF3-E7ED-D9C4-6785-B70043D7BE98}"/>
                      </a:ext>
                    </a:extLst>
                  </p:cNvPr>
                  <p:cNvSpPr/>
                  <p:nvPr/>
                </p:nvSpPr>
                <p:spPr>
                  <a:xfrm rot="19838680">
                    <a:off x="1195454" y="443312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Cube 782">
                    <a:extLst>
                      <a:ext uri="{FF2B5EF4-FFF2-40B4-BE49-F238E27FC236}">
                        <a16:creationId xmlns:a16="http://schemas.microsoft.com/office/drawing/2014/main" id="{0D104DF6-4A69-8227-7221-615BCEA3E301}"/>
                      </a:ext>
                    </a:extLst>
                  </p:cNvPr>
                  <p:cNvSpPr/>
                  <p:nvPr/>
                </p:nvSpPr>
                <p:spPr>
                  <a:xfrm rot="470040">
                    <a:off x="964222" y="447846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Cube 783">
                    <a:extLst>
                      <a:ext uri="{FF2B5EF4-FFF2-40B4-BE49-F238E27FC236}">
                        <a16:creationId xmlns:a16="http://schemas.microsoft.com/office/drawing/2014/main" id="{3CB8AA0B-02D9-5483-C84C-91ABB92A2231}"/>
                      </a:ext>
                    </a:extLst>
                  </p:cNvPr>
                  <p:cNvSpPr/>
                  <p:nvPr/>
                </p:nvSpPr>
                <p:spPr>
                  <a:xfrm rot="1487726">
                    <a:off x="1256559" y="42167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Cube 784">
                    <a:extLst>
                      <a:ext uri="{FF2B5EF4-FFF2-40B4-BE49-F238E27FC236}">
                        <a16:creationId xmlns:a16="http://schemas.microsoft.com/office/drawing/2014/main" id="{F23CB582-4A55-941E-7124-7CA7C233A2A4}"/>
                      </a:ext>
                    </a:extLst>
                  </p:cNvPr>
                  <p:cNvSpPr/>
                  <p:nvPr/>
                </p:nvSpPr>
                <p:spPr>
                  <a:xfrm rot="1487726">
                    <a:off x="1745272" y="47325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Cube 785">
                    <a:extLst>
                      <a:ext uri="{FF2B5EF4-FFF2-40B4-BE49-F238E27FC236}">
                        <a16:creationId xmlns:a16="http://schemas.microsoft.com/office/drawing/2014/main" id="{AD1B812A-6814-696A-1D11-1A861736E6C1}"/>
                      </a:ext>
                    </a:extLst>
                  </p:cNvPr>
                  <p:cNvSpPr/>
                  <p:nvPr/>
                </p:nvSpPr>
                <p:spPr>
                  <a:xfrm rot="21116793">
                    <a:off x="1375563" y="469750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Cube 786">
                    <a:extLst>
                      <a:ext uri="{FF2B5EF4-FFF2-40B4-BE49-F238E27FC236}">
                        <a16:creationId xmlns:a16="http://schemas.microsoft.com/office/drawing/2014/main" id="{DF262E18-4649-8EB6-9FFA-03F22DBEAF5A}"/>
                      </a:ext>
                    </a:extLst>
                  </p:cNvPr>
                  <p:cNvSpPr/>
                  <p:nvPr/>
                </p:nvSpPr>
                <p:spPr>
                  <a:xfrm rot="1487726">
                    <a:off x="1414861" y="449175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Cube 787">
                    <a:extLst>
                      <a:ext uri="{FF2B5EF4-FFF2-40B4-BE49-F238E27FC236}">
                        <a16:creationId xmlns:a16="http://schemas.microsoft.com/office/drawing/2014/main" id="{DFBF6486-5007-4AF6-76A3-4E3FA72981A9}"/>
                      </a:ext>
                    </a:extLst>
                  </p:cNvPr>
                  <p:cNvSpPr/>
                  <p:nvPr/>
                </p:nvSpPr>
                <p:spPr>
                  <a:xfrm rot="1487726">
                    <a:off x="1588868" y="46615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Cube 788">
                    <a:extLst>
                      <a:ext uri="{FF2B5EF4-FFF2-40B4-BE49-F238E27FC236}">
                        <a16:creationId xmlns:a16="http://schemas.microsoft.com/office/drawing/2014/main" id="{AC0065C5-7C2F-A509-08FD-9F3701CFD082}"/>
                      </a:ext>
                    </a:extLst>
                  </p:cNvPr>
                  <p:cNvSpPr/>
                  <p:nvPr/>
                </p:nvSpPr>
                <p:spPr>
                  <a:xfrm rot="20246190">
                    <a:off x="1486531" y="42827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Cube 789">
                    <a:extLst>
                      <a:ext uri="{FF2B5EF4-FFF2-40B4-BE49-F238E27FC236}">
                        <a16:creationId xmlns:a16="http://schemas.microsoft.com/office/drawing/2014/main" id="{AC66D465-57D3-489C-3982-10AF1416E627}"/>
                      </a:ext>
                    </a:extLst>
                  </p:cNvPr>
                  <p:cNvSpPr/>
                  <p:nvPr/>
                </p:nvSpPr>
                <p:spPr>
                  <a:xfrm rot="21158735">
                    <a:off x="1922737" y="42611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1" name="Cube 790">
                    <a:extLst>
                      <a:ext uri="{FF2B5EF4-FFF2-40B4-BE49-F238E27FC236}">
                        <a16:creationId xmlns:a16="http://schemas.microsoft.com/office/drawing/2014/main" id="{3FAB6713-4DE1-269A-E362-93EED1D3E3F6}"/>
                      </a:ext>
                    </a:extLst>
                  </p:cNvPr>
                  <p:cNvSpPr/>
                  <p:nvPr/>
                </p:nvSpPr>
                <p:spPr>
                  <a:xfrm rot="20318561">
                    <a:off x="1657098" y="445563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Cube 791">
                    <a:extLst>
                      <a:ext uri="{FF2B5EF4-FFF2-40B4-BE49-F238E27FC236}">
                        <a16:creationId xmlns:a16="http://schemas.microsoft.com/office/drawing/2014/main" id="{2B1A3C28-DB34-5903-5BA7-D6141CF82D5E}"/>
                      </a:ext>
                    </a:extLst>
                  </p:cNvPr>
                  <p:cNvSpPr/>
                  <p:nvPr/>
                </p:nvSpPr>
                <p:spPr>
                  <a:xfrm rot="20103509">
                    <a:off x="1898153" y="44749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Cube 792">
                    <a:extLst>
                      <a:ext uri="{FF2B5EF4-FFF2-40B4-BE49-F238E27FC236}">
                        <a16:creationId xmlns:a16="http://schemas.microsoft.com/office/drawing/2014/main" id="{6BDD1CFA-4381-F68E-4BCA-E8F7B049F021}"/>
                      </a:ext>
                    </a:extLst>
                  </p:cNvPr>
                  <p:cNvSpPr/>
                  <p:nvPr/>
                </p:nvSpPr>
                <p:spPr>
                  <a:xfrm rot="1487726">
                    <a:off x="1694542" y="42511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Cube 793">
                    <a:extLst>
                      <a:ext uri="{FF2B5EF4-FFF2-40B4-BE49-F238E27FC236}">
                        <a16:creationId xmlns:a16="http://schemas.microsoft.com/office/drawing/2014/main" id="{71EED592-B479-19FD-24E0-91CC6708C00B}"/>
                      </a:ext>
                    </a:extLst>
                  </p:cNvPr>
                  <p:cNvSpPr/>
                  <p:nvPr/>
                </p:nvSpPr>
                <p:spPr>
                  <a:xfrm rot="20332813">
                    <a:off x="1941384" y="468051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0" name="Group 439">
                  <a:extLst>
                    <a:ext uri="{FF2B5EF4-FFF2-40B4-BE49-F238E27FC236}">
                      <a16:creationId xmlns:a16="http://schemas.microsoft.com/office/drawing/2014/main" id="{89A6F070-A242-F219-1677-2DC89309A00B}"/>
                    </a:ext>
                  </a:extLst>
                </p:cNvPr>
                <p:cNvGrpSpPr>
                  <a:grpSpLocks noChangeAspect="1"/>
                </p:cNvGrpSpPr>
                <p:nvPr/>
              </p:nvGrpSpPr>
              <p:grpSpPr>
                <a:xfrm rot="4380373">
                  <a:off x="7062372" y="2137682"/>
                  <a:ext cx="377978" cy="307875"/>
                  <a:chOff x="953720" y="4216792"/>
                  <a:chExt cx="1209733" cy="863036"/>
                </a:xfrm>
              </p:grpSpPr>
              <p:sp>
                <p:nvSpPr>
                  <p:cNvPr id="753" name="Cube 752">
                    <a:extLst>
                      <a:ext uri="{FF2B5EF4-FFF2-40B4-BE49-F238E27FC236}">
                        <a16:creationId xmlns:a16="http://schemas.microsoft.com/office/drawing/2014/main" id="{379E33D3-B5E1-5BD0-D3CF-8C819E7FA7CD}"/>
                      </a:ext>
                    </a:extLst>
                  </p:cNvPr>
                  <p:cNvSpPr/>
                  <p:nvPr/>
                </p:nvSpPr>
                <p:spPr>
                  <a:xfrm>
                    <a:off x="1198996" y="486762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Cube 753">
                    <a:extLst>
                      <a:ext uri="{FF2B5EF4-FFF2-40B4-BE49-F238E27FC236}">
                        <a16:creationId xmlns:a16="http://schemas.microsoft.com/office/drawing/2014/main" id="{B2B15080-136E-2614-CD4E-E609E7546CEE}"/>
                      </a:ext>
                    </a:extLst>
                  </p:cNvPr>
                  <p:cNvSpPr/>
                  <p:nvPr/>
                </p:nvSpPr>
                <p:spPr>
                  <a:xfrm>
                    <a:off x="1689957" y="48982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Cube 754">
                    <a:extLst>
                      <a:ext uri="{FF2B5EF4-FFF2-40B4-BE49-F238E27FC236}">
                        <a16:creationId xmlns:a16="http://schemas.microsoft.com/office/drawing/2014/main" id="{C1BB92F5-C359-97FE-28C2-0AF0507367AA}"/>
                      </a:ext>
                    </a:extLst>
                  </p:cNvPr>
                  <p:cNvSpPr/>
                  <p:nvPr/>
                </p:nvSpPr>
                <p:spPr>
                  <a:xfrm>
                    <a:off x="1441374"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Cube 755">
                    <a:extLst>
                      <a:ext uri="{FF2B5EF4-FFF2-40B4-BE49-F238E27FC236}">
                        <a16:creationId xmlns:a16="http://schemas.microsoft.com/office/drawing/2014/main" id="{31B562A3-02F6-1BDF-645C-39FDBC5B7B08}"/>
                      </a:ext>
                    </a:extLst>
                  </p:cNvPr>
                  <p:cNvSpPr/>
                  <p:nvPr/>
                </p:nvSpPr>
                <p:spPr>
                  <a:xfrm>
                    <a:off x="1920663" y="4887693"/>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Cube 756">
                    <a:extLst>
                      <a:ext uri="{FF2B5EF4-FFF2-40B4-BE49-F238E27FC236}">
                        <a16:creationId xmlns:a16="http://schemas.microsoft.com/office/drawing/2014/main" id="{981AB108-09AE-1F4A-7A3E-DC07F089B37F}"/>
                      </a:ext>
                    </a:extLst>
                  </p:cNvPr>
                  <p:cNvSpPr/>
                  <p:nvPr/>
                </p:nvSpPr>
                <p:spPr>
                  <a:xfrm rot="20536046">
                    <a:off x="1001389" y="465294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Cube 757">
                    <a:extLst>
                      <a:ext uri="{FF2B5EF4-FFF2-40B4-BE49-F238E27FC236}">
                        <a16:creationId xmlns:a16="http://schemas.microsoft.com/office/drawing/2014/main" id="{78376342-B6BE-EB8F-37D6-E81B7436AA9D}"/>
                      </a:ext>
                    </a:extLst>
                  </p:cNvPr>
                  <p:cNvSpPr/>
                  <p:nvPr/>
                </p:nvSpPr>
                <p:spPr>
                  <a:xfrm>
                    <a:off x="953720"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Cube 758">
                    <a:extLst>
                      <a:ext uri="{FF2B5EF4-FFF2-40B4-BE49-F238E27FC236}">
                        <a16:creationId xmlns:a16="http://schemas.microsoft.com/office/drawing/2014/main" id="{9C56CF5D-55BE-136B-BAB5-3DF864292AEA}"/>
                      </a:ext>
                    </a:extLst>
                  </p:cNvPr>
                  <p:cNvSpPr/>
                  <p:nvPr/>
                </p:nvSpPr>
                <p:spPr>
                  <a:xfrm rot="20303079">
                    <a:off x="1136156" y="46989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Cube 759">
                    <a:extLst>
                      <a:ext uri="{FF2B5EF4-FFF2-40B4-BE49-F238E27FC236}">
                        <a16:creationId xmlns:a16="http://schemas.microsoft.com/office/drawing/2014/main" id="{84D7EC89-2C85-933A-04B8-CE0EF14067CF}"/>
                      </a:ext>
                    </a:extLst>
                  </p:cNvPr>
                  <p:cNvSpPr/>
                  <p:nvPr/>
                </p:nvSpPr>
                <p:spPr>
                  <a:xfrm rot="20303079">
                    <a:off x="1028296" y="4269007"/>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Cube 760">
                    <a:extLst>
                      <a:ext uri="{FF2B5EF4-FFF2-40B4-BE49-F238E27FC236}">
                        <a16:creationId xmlns:a16="http://schemas.microsoft.com/office/drawing/2014/main" id="{BEE0CC50-30F3-2E54-3994-158DCC54EC8B}"/>
                      </a:ext>
                    </a:extLst>
                  </p:cNvPr>
                  <p:cNvSpPr/>
                  <p:nvPr/>
                </p:nvSpPr>
                <p:spPr>
                  <a:xfrm rot="19838680">
                    <a:off x="1195454" y="443312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Cube 761">
                    <a:extLst>
                      <a:ext uri="{FF2B5EF4-FFF2-40B4-BE49-F238E27FC236}">
                        <a16:creationId xmlns:a16="http://schemas.microsoft.com/office/drawing/2014/main" id="{CCD53B50-EAF6-A43C-37D6-6A599F1AD61D}"/>
                      </a:ext>
                    </a:extLst>
                  </p:cNvPr>
                  <p:cNvSpPr/>
                  <p:nvPr/>
                </p:nvSpPr>
                <p:spPr>
                  <a:xfrm rot="470040">
                    <a:off x="964222" y="447846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Cube 762">
                    <a:extLst>
                      <a:ext uri="{FF2B5EF4-FFF2-40B4-BE49-F238E27FC236}">
                        <a16:creationId xmlns:a16="http://schemas.microsoft.com/office/drawing/2014/main" id="{30AFF873-8D47-D91E-2B5C-B6E3005727A6}"/>
                      </a:ext>
                    </a:extLst>
                  </p:cNvPr>
                  <p:cNvSpPr/>
                  <p:nvPr/>
                </p:nvSpPr>
                <p:spPr>
                  <a:xfrm rot="1487726">
                    <a:off x="1256559" y="42167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Cube 763">
                    <a:extLst>
                      <a:ext uri="{FF2B5EF4-FFF2-40B4-BE49-F238E27FC236}">
                        <a16:creationId xmlns:a16="http://schemas.microsoft.com/office/drawing/2014/main" id="{984505E0-8059-9E7E-4134-BDA69F0D6C42}"/>
                      </a:ext>
                    </a:extLst>
                  </p:cNvPr>
                  <p:cNvSpPr/>
                  <p:nvPr/>
                </p:nvSpPr>
                <p:spPr>
                  <a:xfrm rot="1487726">
                    <a:off x="1745272" y="47325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Cube 764">
                    <a:extLst>
                      <a:ext uri="{FF2B5EF4-FFF2-40B4-BE49-F238E27FC236}">
                        <a16:creationId xmlns:a16="http://schemas.microsoft.com/office/drawing/2014/main" id="{BAE143BD-47B8-5ADA-0D12-BB738FCC400A}"/>
                      </a:ext>
                    </a:extLst>
                  </p:cNvPr>
                  <p:cNvSpPr/>
                  <p:nvPr/>
                </p:nvSpPr>
                <p:spPr>
                  <a:xfrm rot="21116793">
                    <a:off x="1375563" y="469750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Cube 765">
                    <a:extLst>
                      <a:ext uri="{FF2B5EF4-FFF2-40B4-BE49-F238E27FC236}">
                        <a16:creationId xmlns:a16="http://schemas.microsoft.com/office/drawing/2014/main" id="{0435D371-9202-A4C8-5681-4EE319B51C4E}"/>
                      </a:ext>
                    </a:extLst>
                  </p:cNvPr>
                  <p:cNvSpPr/>
                  <p:nvPr/>
                </p:nvSpPr>
                <p:spPr>
                  <a:xfrm rot="1487726">
                    <a:off x="1414861" y="449175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Cube 766">
                    <a:extLst>
                      <a:ext uri="{FF2B5EF4-FFF2-40B4-BE49-F238E27FC236}">
                        <a16:creationId xmlns:a16="http://schemas.microsoft.com/office/drawing/2014/main" id="{5FF0149E-628D-F612-49D5-CE2962666E27}"/>
                      </a:ext>
                    </a:extLst>
                  </p:cNvPr>
                  <p:cNvSpPr/>
                  <p:nvPr/>
                </p:nvSpPr>
                <p:spPr>
                  <a:xfrm rot="1487726">
                    <a:off x="1588868" y="46615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Cube 767">
                    <a:extLst>
                      <a:ext uri="{FF2B5EF4-FFF2-40B4-BE49-F238E27FC236}">
                        <a16:creationId xmlns:a16="http://schemas.microsoft.com/office/drawing/2014/main" id="{9466DE8C-BC02-EEDA-AD41-91D073B28D36}"/>
                      </a:ext>
                    </a:extLst>
                  </p:cNvPr>
                  <p:cNvSpPr/>
                  <p:nvPr/>
                </p:nvSpPr>
                <p:spPr>
                  <a:xfrm rot="20246190">
                    <a:off x="1486531" y="42827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Cube 768">
                    <a:extLst>
                      <a:ext uri="{FF2B5EF4-FFF2-40B4-BE49-F238E27FC236}">
                        <a16:creationId xmlns:a16="http://schemas.microsoft.com/office/drawing/2014/main" id="{F19690AB-5380-F328-404E-00AA2C187A12}"/>
                      </a:ext>
                    </a:extLst>
                  </p:cNvPr>
                  <p:cNvSpPr/>
                  <p:nvPr/>
                </p:nvSpPr>
                <p:spPr>
                  <a:xfrm rot="21158735">
                    <a:off x="1922737" y="42611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Cube 769">
                    <a:extLst>
                      <a:ext uri="{FF2B5EF4-FFF2-40B4-BE49-F238E27FC236}">
                        <a16:creationId xmlns:a16="http://schemas.microsoft.com/office/drawing/2014/main" id="{AFE68547-743C-E63F-035F-0952689866C6}"/>
                      </a:ext>
                    </a:extLst>
                  </p:cNvPr>
                  <p:cNvSpPr/>
                  <p:nvPr/>
                </p:nvSpPr>
                <p:spPr>
                  <a:xfrm rot="20318561">
                    <a:off x="1657098" y="445563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Cube 770">
                    <a:extLst>
                      <a:ext uri="{FF2B5EF4-FFF2-40B4-BE49-F238E27FC236}">
                        <a16:creationId xmlns:a16="http://schemas.microsoft.com/office/drawing/2014/main" id="{4E368612-5ABB-2FA1-B443-E28802A90266}"/>
                      </a:ext>
                    </a:extLst>
                  </p:cNvPr>
                  <p:cNvSpPr/>
                  <p:nvPr/>
                </p:nvSpPr>
                <p:spPr>
                  <a:xfrm rot="20103509">
                    <a:off x="1898153" y="44749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Cube 771">
                    <a:extLst>
                      <a:ext uri="{FF2B5EF4-FFF2-40B4-BE49-F238E27FC236}">
                        <a16:creationId xmlns:a16="http://schemas.microsoft.com/office/drawing/2014/main" id="{E12FDF64-EA65-E2E4-3332-7170356AE618}"/>
                      </a:ext>
                    </a:extLst>
                  </p:cNvPr>
                  <p:cNvSpPr/>
                  <p:nvPr/>
                </p:nvSpPr>
                <p:spPr>
                  <a:xfrm rot="1487726">
                    <a:off x="1694542" y="42511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Cube 772">
                    <a:extLst>
                      <a:ext uri="{FF2B5EF4-FFF2-40B4-BE49-F238E27FC236}">
                        <a16:creationId xmlns:a16="http://schemas.microsoft.com/office/drawing/2014/main" id="{09C4D306-AB29-0907-8AFA-EA146321B9AB}"/>
                      </a:ext>
                    </a:extLst>
                  </p:cNvPr>
                  <p:cNvSpPr/>
                  <p:nvPr/>
                </p:nvSpPr>
                <p:spPr>
                  <a:xfrm rot="20332813">
                    <a:off x="1941384" y="468051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1" name="Group 440">
                  <a:extLst>
                    <a:ext uri="{FF2B5EF4-FFF2-40B4-BE49-F238E27FC236}">
                      <a16:creationId xmlns:a16="http://schemas.microsoft.com/office/drawing/2014/main" id="{ABC38F88-35F7-5CE0-1120-A323DCE75DB6}"/>
                    </a:ext>
                  </a:extLst>
                </p:cNvPr>
                <p:cNvGrpSpPr>
                  <a:grpSpLocks noChangeAspect="1"/>
                </p:cNvGrpSpPr>
                <p:nvPr/>
              </p:nvGrpSpPr>
              <p:grpSpPr>
                <a:xfrm rot="17190292">
                  <a:off x="7380346" y="2135180"/>
                  <a:ext cx="377978" cy="307875"/>
                  <a:chOff x="953720" y="4216792"/>
                  <a:chExt cx="1209733" cy="863036"/>
                </a:xfrm>
              </p:grpSpPr>
              <p:sp>
                <p:nvSpPr>
                  <p:cNvPr id="732" name="Cube 731">
                    <a:extLst>
                      <a:ext uri="{FF2B5EF4-FFF2-40B4-BE49-F238E27FC236}">
                        <a16:creationId xmlns:a16="http://schemas.microsoft.com/office/drawing/2014/main" id="{3EB0A084-BAF7-0156-B838-40CBB2A14D4D}"/>
                      </a:ext>
                    </a:extLst>
                  </p:cNvPr>
                  <p:cNvSpPr/>
                  <p:nvPr/>
                </p:nvSpPr>
                <p:spPr>
                  <a:xfrm>
                    <a:off x="1198996" y="486762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Cube 732">
                    <a:extLst>
                      <a:ext uri="{FF2B5EF4-FFF2-40B4-BE49-F238E27FC236}">
                        <a16:creationId xmlns:a16="http://schemas.microsoft.com/office/drawing/2014/main" id="{D470DA22-923C-08E2-D70D-9BD267951699}"/>
                      </a:ext>
                    </a:extLst>
                  </p:cNvPr>
                  <p:cNvSpPr/>
                  <p:nvPr/>
                </p:nvSpPr>
                <p:spPr>
                  <a:xfrm>
                    <a:off x="1689957" y="48982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Cube 733">
                    <a:extLst>
                      <a:ext uri="{FF2B5EF4-FFF2-40B4-BE49-F238E27FC236}">
                        <a16:creationId xmlns:a16="http://schemas.microsoft.com/office/drawing/2014/main" id="{99FFEAED-D3F6-2054-B8DC-EE7A4896B4FE}"/>
                      </a:ext>
                    </a:extLst>
                  </p:cNvPr>
                  <p:cNvSpPr/>
                  <p:nvPr/>
                </p:nvSpPr>
                <p:spPr>
                  <a:xfrm>
                    <a:off x="1441374"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Cube 734">
                    <a:extLst>
                      <a:ext uri="{FF2B5EF4-FFF2-40B4-BE49-F238E27FC236}">
                        <a16:creationId xmlns:a16="http://schemas.microsoft.com/office/drawing/2014/main" id="{738B45F1-AFCD-7077-B7FE-DCC044C4D77F}"/>
                      </a:ext>
                    </a:extLst>
                  </p:cNvPr>
                  <p:cNvSpPr/>
                  <p:nvPr/>
                </p:nvSpPr>
                <p:spPr>
                  <a:xfrm>
                    <a:off x="1920663" y="4887693"/>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Cube 735">
                    <a:extLst>
                      <a:ext uri="{FF2B5EF4-FFF2-40B4-BE49-F238E27FC236}">
                        <a16:creationId xmlns:a16="http://schemas.microsoft.com/office/drawing/2014/main" id="{14801B73-6942-7855-1DB0-894D80E86937}"/>
                      </a:ext>
                    </a:extLst>
                  </p:cNvPr>
                  <p:cNvSpPr/>
                  <p:nvPr/>
                </p:nvSpPr>
                <p:spPr>
                  <a:xfrm rot="20536046">
                    <a:off x="1001389" y="465294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Cube 736">
                    <a:extLst>
                      <a:ext uri="{FF2B5EF4-FFF2-40B4-BE49-F238E27FC236}">
                        <a16:creationId xmlns:a16="http://schemas.microsoft.com/office/drawing/2014/main" id="{EA899D79-61A9-7023-22E5-8D3341CCCE6D}"/>
                      </a:ext>
                    </a:extLst>
                  </p:cNvPr>
                  <p:cNvSpPr/>
                  <p:nvPr/>
                </p:nvSpPr>
                <p:spPr>
                  <a:xfrm>
                    <a:off x="953720"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Cube 737">
                    <a:extLst>
                      <a:ext uri="{FF2B5EF4-FFF2-40B4-BE49-F238E27FC236}">
                        <a16:creationId xmlns:a16="http://schemas.microsoft.com/office/drawing/2014/main" id="{49980475-E3D3-6306-4CF6-9A8066D89C4B}"/>
                      </a:ext>
                    </a:extLst>
                  </p:cNvPr>
                  <p:cNvSpPr/>
                  <p:nvPr/>
                </p:nvSpPr>
                <p:spPr>
                  <a:xfrm rot="20303079">
                    <a:off x="1136156" y="46989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Cube 738">
                    <a:extLst>
                      <a:ext uri="{FF2B5EF4-FFF2-40B4-BE49-F238E27FC236}">
                        <a16:creationId xmlns:a16="http://schemas.microsoft.com/office/drawing/2014/main" id="{4A78D09E-B061-815E-0B53-66D58595D74A}"/>
                      </a:ext>
                    </a:extLst>
                  </p:cNvPr>
                  <p:cNvSpPr/>
                  <p:nvPr/>
                </p:nvSpPr>
                <p:spPr>
                  <a:xfrm rot="20303079">
                    <a:off x="1028296" y="4269007"/>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Cube 739">
                    <a:extLst>
                      <a:ext uri="{FF2B5EF4-FFF2-40B4-BE49-F238E27FC236}">
                        <a16:creationId xmlns:a16="http://schemas.microsoft.com/office/drawing/2014/main" id="{C5D77E3E-13C9-8634-1362-800899579885}"/>
                      </a:ext>
                    </a:extLst>
                  </p:cNvPr>
                  <p:cNvSpPr/>
                  <p:nvPr/>
                </p:nvSpPr>
                <p:spPr>
                  <a:xfrm rot="19838680">
                    <a:off x="1195454" y="443312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Cube 740">
                    <a:extLst>
                      <a:ext uri="{FF2B5EF4-FFF2-40B4-BE49-F238E27FC236}">
                        <a16:creationId xmlns:a16="http://schemas.microsoft.com/office/drawing/2014/main" id="{A19591CD-517D-4C31-2EC7-6739D79908FD}"/>
                      </a:ext>
                    </a:extLst>
                  </p:cNvPr>
                  <p:cNvSpPr/>
                  <p:nvPr/>
                </p:nvSpPr>
                <p:spPr>
                  <a:xfrm rot="470040">
                    <a:off x="964222" y="447846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Cube 741">
                    <a:extLst>
                      <a:ext uri="{FF2B5EF4-FFF2-40B4-BE49-F238E27FC236}">
                        <a16:creationId xmlns:a16="http://schemas.microsoft.com/office/drawing/2014/main" id="{7142923A-3B82-0EA8-995E-D10AD5E6CD0B}"/>
                      </a:ext>
                    </a:extLst>
                  </p:cNvPr>
                  <p:cNvSpPr/>
                  <p:nvPr/>
                </p:nvSpPr>
                <p:spPr>
                  <a:xfrm rot="1487726">
                    <a:off x="1256559" y="42167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Cube 742">
                    <a:extLst>
                      <a:ext uri="{FF2B5EF4-FFF2-40B4-BE49-F238E27FC236}">
                        <a16:creationId xmlns:a16="http://schemas.microsoft.com/office/drawing/2014/main" id="{25CC864E-C80B-0262-F2F2-1A8E8D78FB77}"/>
                      </a:ext>
                    </a:extLst>
                  </p:cNvPr>
                  <p:cNvSpPr/>
                  <p:nvPr/>
                </p:nvSpPr>
                <p:spPr>
                  <a:xfrm rot="1487726">
                    <a:off x="1745272" y="47325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Cube 743">
                    <a:extLst>
                      <a:ext uri="{FF2B5EF4-FFF2-40B4-BE49-F238E27FC236}">
                        <a16:creationId xmlns:a16="http://schemas.microsoft.com/office/drawing/2014/main" id="{57CDF780-271E-386E-8BF6-DD47583426DD}"/>
                      </a:ext>
                    </a:extLst>
                  </p:cNvPr>
                  <p:cNvSpPr/>
                  <p:nvPr/>
                </p:nvSpPr>
                <p:spPr>
                  <a:xfrm rot="21116793">
                    <a:off x="1375563" y="469750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Cube 744">
                    <a:extLst>
                      <a:ext uri="{FF2B5EF4-FFF2-40B4-BE49-F238E27FC236}">
                        <a16:creationId xmlns:a16="http://schemas.microsoft.com/office/drawing/2014/main" id="{B4C80208-116B-307B-3951-B39F9C2AC598}"/>
                      </a:ext>
                    </a:extLst>
                  </p:cNvPr>
                  <p:cNvSpPr/>
                  <p:nvPr/>
                </p:nvSpPr>
                <p:spPr>
                  <a:xfrm rot="1487726">
                    <a:off x="1414861" y="449175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Cube 745">
                    <a:extLst>
                      <a:ext uri="{FF2B5EF4-FFF2-40B4-BE49-F238E27FC236}">
                        <a16:creationId xmlns:a16="http://schemas.microsoft.com/office/drawing/2014/main" id="{2EE0FFDB-D0BB-5A0F-9B7E-6D8D89A681FF}"/>
                      </a:ext>
                    </a:extLst>
                  </p:cNvPr>
                  <p:cNvSpPr/>
                  <p:nvPr/>
                </p:nvSpPr>
                <p:spPr>
                  <a:xfrm rot="1487726">
                    <a:off x="1588868" y="46615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Cube 746">
                    <a:extLst>
                      <a:ext uri="{FF2B5EF4-FFF2-40B4-BE49-F238E27FC236}">
                        <a16:creationId xmlns:a16="http://schemas.microsoft.com/office/drawing/2014/main" id="{2128CD00-12F7-9811-BC95-6BB47F15EFEF}"/>
                      </a:ext>
                    </a:extLst>
                  </p:cNvPr>
                  <p:cNvSpPr/>
                  <p:nvPr/>
                </p:nvSpPr>
                <p:spPr>
                  <a:xfrm rot="20246190">
                    <a:off x="1486531" y="42827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Cube 747">
                    <a:extLst>
                      <a:ext uri="{FF2B5EF4-FFF2-40B4-BE49-F238E27FC236}">
                        <a16:creationId xmlns:a16="http://schemas.microsoft.com/office/drawing/2014/main" id="{BD09681C-F382-97CB-B7A0-8BB2E4A17DA0}"/>
                      </a:ext>
                    </a:extLst>
                  </p:cNvPr>
                  <p:cNvSpPr/>
                  <p:nvPr/>
                </p:nvSpPr>
                <p:spPr>
                  <a:xfrm rot="21158735">
                    <a:off x="1922737" y="42611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Cube 748">
                    <a:extLst>
                      <a:ext uri="{FF2B5EF4-FFF2-40B4-BE49-F238E27FC236}">
                        <a16:creationId xmlns:a16="http://schemas.microsoft.com/office/drawing/2014/main" id="{528603EE-AE38-E822-052D-966720B1E708}"/>
                      </a:ext>
                    </a:extLst>
                  </p:cNvPr>
                  <p:cNvSpPr/>
                  <p:nvPr/>
                </p:nvSpPr>
                <p:spPr>
                  <a:xfrm rot="20318561">
                    <a:off x="1657098" y="445563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Cube 749">
                    <a:extLst>
                      <a:ext uri="{FF2B5EF4-FFF2-40B4-BE49-F238E27FC236}">
                        <a16:creationId xmlns:a16="http://schemas.microsoft.com/office/drawing/2014/main" id="{B8902BB0-F2C8-8E9F-840C-27054F07C3F5}"/>
                      </a:ext>
                    </a:extLst>
                  </p:cNvPr>
                  <p:cNvSpPr/>
                  <p:nvPr/>
                </p:nvSpPr>
                <p:spPr>
                  <a:xfrm rot="20103509">
                    <a:off x="1898153" y="44749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Cube 750">
                    <a:extLst>
                      <a:ext uri="{FF2B5EF4-FFF2-40B4-BE49-F238E27FC236}">
                        <a16:creationId xmlns:a16="http://schemas.microsoft.com/office/drawing/2014/main" id="{A28E3C28-DF8E-7886-28D5-98AA970DFD0F}"/>
                      </a:ext>
                    </a:extLst>
                  </p:cNvPr>
                  <p:cNvSpPr/>
                  <p:nvPr/>
                </p:nvSpPr>
                <p:spPr>
                  <a:xfrm rot="1487726">
                    <a:off x="1694542" y="42511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Cube 751">
                    <a:extLst>
                      <a:ext uri="{FF2B5EF4-FFF2-40B4-BE49-F238E27FC236}">
                        <a16:creationId xmlns:a16="http://schemas.microsoft.com/office/drawing/2014/main" id="{B61FC618-1974-F19D-1A37-19BFF8479269}"/>
                      </a:ext>
                    </a:extLst>
                  </p:cNvPr>
                  <p:cNvSpPr/>
                  <p:nvPr/>
                </p:nvSpPr>
                <p:spPr>
                  <a:xfrm rot="20332813">
                    <a:off x="1941384" y="468051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2" name="Group 441">
                  <a:extLst>
                    <a:ext uri="{FF2B5EF4-FFF2-40B4-BE49-F238E27FC236}">
                      <a16:creationId xmlns:a16="http://schemas.microsoft.com/office/drawing/2014/main" id="{0AA24DD0-9DBD-30EA-11CE-1CD6FE224A37}"/>
                    </a:ext>
                  </a:extLst>
                </p:cNvPr>
                <p:cNvGrpSpPr>
                  <a:grpSpLocks noChangeAspect="1"/>
                </p:cNvGrpSpPr>
                <p:nvPr/>
              </p:nvGrpSpPr>
              <p:grpSpPr>
                <a:xfrm rot="16526346">
                  <a:off x="7211233" y="2133982"/>
                  <a:ext cx="377978" cy="307875"/>
                  <a:chOff x="953720" y="4216792"/>
                  <a:chExt cx="1209733" cy="863036"/>
                </a:xfrm>
              </p:grpSpPr>
              <p:sp>
                <p:nvSpPr>
                  <p:cNvPr id="711" name="Cube 710">
                    <a:extLst>
                      <a:ext uri="{FF2B5EF4-FFF2-40B4-BE49-F238E27FC236}">
                        <a16:creationId xmlns:a16="http://schemas.microsoft.com/office/drawing/2014/main" id="{88FDEF42-40BA-557F-5296-66F464144C68}"/>
                      </a:ext>
                    </a:extLst>
                  </p:cNvPr>
                  <p:cNvSpPr/>
                  <p:nvPr/>
                </p:nvSpPr>
                <p:spPr>
                  <a:xfrm>
                    <a:off x="1198996" y="486762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Cube 711">
                    <a:extLst>
                      <a:ext uri="{FF2B5EF4-FFF2-40B4-BE49-F238E27FC236}">
                        <a16:creationId xmlns:a16="http://schemas.microsoft.com/office/drawing/2014/main" id="{3A6A71AF-C167-7544-A8DC-6EAF2428D4ED}"/>
                      </a:ext>
                    </a:extLst>
                  </p:cNvPr>
                  <p:cNvSpPr/>
                  <p:nvPr/>
                </p:nvSpPr>
                <p:spPr>
                  <a:xfrm>
                    <a:off x="1689957" y="48982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Cube 712">
                    <a:extLst>
                      <a:ext uri="{FF2B5EF4-FFF2-40B4-BE49-F238E27FC236}">
                        <a16:creationId xmlns:a16="http://schemas.microsoft.com/office/drawing/2014/main" id="{C625E9F7-0C04-8B96-3613-780B765B5FA2}"/>
                      </a:ext>
                    </a:extLst>
                  </p:cNvPr>
                  <p:cNvSpPr/>
                  <p:nvPr/>
                </p:nvSpPr>
                <p:spPr>
                  <a:xfrm>
                    <a:off x="1441374"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Cube 713">
                    <a:extLst>
                      <a:ext uri="{FF2B5EF4-FFF2-40B4-BE49-F238E27FC236}">
                        <a16:creationId xmlns:a16="http://schemas.microsoft.com/office/drawing/2014/main" id="{B411C5A7-6976-A684-437F-F0F1CB540183}"/>
                      </a:ext>
                    </a:extLst>
                  </p:cNvPr>
                  <p:cNvSpPr/>
                  <p:nvPr/>
                </p:nvSpPr>
                <p:spPr>
                  <a:xfrm>
                    <a:off x="1920663" y="4887693"/>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Cube 714">
                    <a:extLst>
                      <a:ext uri="{FF2B5EF4-FFF2-40B4-BE49-F238E27FC236}">
                        <a16:creationId xmlns:a16="http://schemas.microsoft.com/office/drawing/2014/main" id="{882B2BBC-C2A0-2747-C5E2-8B61951B49DA}"/>
                      </a:ext>
                    </a:extLst>
                  </p:cNvPr>
                  <p:cNvSpPr/>
                  <p:nvPr/>
                </p:nvSpPr>
                <p:spPr>
                  <a:xfrm rot="20536046">
                    <a:off x="1001389" y="465294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Cube 715">
                    <a:extLst>
                      <a:ext uri="{FF2B5EF4-FFF2-40B4-BE49-F238E27FC236}">
                        <a16:creationId xmlns:a16="http://schemas.microsoft.com/office/drawing/2014/main" id="{973BA0F5-15B2-04EE-63CF-2E6F2B65222F}"/>
                      </a:ext>
                    </a:extLst>
                  </p:cNvPr>
                  <p:cNvSpPr/>
                  <p:nvPr/>
                </p:nvSpPr>
                <p:spPr>
                  <a:xfrm>
                    <a:off x="953720"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Cube 716">
                    <a:extLst>
                      <a:ext uri="{FF2B5EF4-FFF2-40B4-BE49-F238E27FC236}">
                        <a16:creationId xmlns:a16="http://schemas.microsoft.com/office/drawing/2014/main" id="{3C5F9DBD-5F69-71EE-6540-F0AE56FE4E8D}"/>
                      </a:ext>
                    </a:extLst>
                  </p:cNvPr>
                  <p:cNvSpPr/>
                  <p:nvPr/>
                </p:nvSpPr>
                <p:spPr>
                  <a:xfrm rot="20303079">
                    <a:off x="1136156" y="46989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Cube 717">
                    <a:extLst>
                      <a:ext uri="{FF2B5EF4-FFF2-40B4-BE49-F238E27FC236}">
                        <a16:creationId xmlns:a16="http://schemas.microsoft.com/office/drawing/2014/main" id="{9303A742-403C-B675-C494-9DE899F62759}"/>
                      </a:ext>
                    </a:extLst>
                  </p:cNvPr>
                  <p:cNvSpPr/>
                  <p:nvPr/>
                </p:nvSpPr>
                <p:spPr>
                  <a:xfrm rot="20303079">
                    <a:off x="1028296" y="4269007"/>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Cube 718">
                    <a:extLst>
                      <a:ext uri="{FF2B5EF4-FFF2-40B4-BE49-F238E27FC236}">
                        <a16:creationId xmlns:a16="http://schemas.microsoft.com/office/drawing/2014/main" id="{C62630C0-7D18-4952-29B0-DD923D4C5750}"/>
                      </a:ext>
                    </a:extLst>
                  </p:cNvPr>
                  <p:cNvSpPr/>
                  <p:nvPr/>
                </p:nvSpPr>
                <p:spPr>
                  <a:xfrm rot="19838680">
                    <a:off x="1195454" y="443312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Cube 719">
                    <a:extLst>
                      <a:ext uri="{FF2B5EF4-FFF2-40B4-BE49-F238E27FC236}">
                        <a16:creationId xmlns:a16="http://schemas.microsoft.com/office/drawing/2014/main" id="{6C9C9A96-4208-A6C3-8799-FC01149DAFBA}"/>
                      </a:ext>
                    </a:extLst>
                  </p:cNvPr>
                  <p:cNvSpPr/>
                  <p:nvPr/>
                </p:nvSpPr>
                <p:spPr>
                  <a:xfrm rot="470040">
                    <a:off x="964222" y="447846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Cube 720">
                    <a:extLst>
                      <a:ext uri="{FF2B5EF4-FFF2-40B4-BE49-F238E27FC236}">
                        <a16:creationId xmlns:a16="http://schemas.microsoft.com/office/drawing/2014/main" id="{04A4EB36-B773-6A3B-1915-96E17566A540}"/>
                      </a:ext>
                    </a:extLst>
                  </p:cNvPr>
                  <p:cNvSpPr/>
                  <p:nvPr/>
                </p:nvSpPr>
                <p:spPr>
                  <a:xfrm rot="1487726">
                    <a:off x="1256559" y="42167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Cube 721">
                    <a:extLst>
                      <a:ext uri="{FF2B5EF4-FFF2-40B4-BE49-F238E27FC236}">
                        <a16:creationId xmlns:a16="http://schemas.microsoft.com/office/drawing/2014/main" id="{E6389CF5-05D0-4AD6-C69E-0E8ED80FD549}"/>
                      </a:ext>
                    </a:extLst>
                  </p:cNvPr>
                  <p:cNvSpPr/>
                  <p:nvPr/>
                </p:nvSpPr>
                <p:spPr>
                  <a:xfrm rot="1487726">
                    <a:off x="1745272" y="47325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Cube 722">
                    <a:extLst>
                      <a:ext uri="{FF2B5EF4-FFF2-40B4-BE49-F238E27FC236}">
                        <a16:creationId xmlns:a16="http://schemas.microsoft.com/office/drawing/2014/main" id="{45DA98B5-10C9-E4F7-ED2F-00100E6BD741}"/>
                      </a:ext>
                    </a:extLst>
                  </p:cNvPr>
                  <p:cNvSpPr/>
                  <p:nvPr/>
                </p:nvSpPr>
                <p:spPr>
                  <a:xfrm rot="21116793">
                    <a:off x="1375563" y="469750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Cube 723">
                    <a:extLst>
                      <a:ext uri="{FF2B5EF4-FFF2-40B4-BE49-F238E27FC236}">
                        <a16:creationId xmlns:a16="http://schemas.microsoft.com/office/drawing/2014/main" id="{F7610CB9-B75F-5FF9-E1A9-75795B93080F}"/>
                      </a:ext>
                    </a:extLst>
                  </p:cNvPr>
                  <p:cNvSpPr/>
                  <p:nvPr/>
                </p:nvSpPr>
                <p:spPr>
                  <a:xfrm rot="1487726">
                    <a:off x="1414861" y="449175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Cube 724">
                    <a:extLst>
                      <a:ext uri="{FF2B5EF4-FFF2-40B4-BE49-F238E27FC236}">
                        <a16:creationId xmlns:a16="http://schemas.microsoft.com/office/drawing/2014/main" id="{B02F53F1-B441-CF3E-7DCB-E6BC44CD6D19}"/>
                      </a:ext>
                    </a:extLst>
                  </p:cNvPr>
                  <p:cNvSpPr/>
                  <p:nvPr/>
                </p:nvSpPr>
                <p:spPr>
                  <a:xfrm rot="1487726">
                    <a:off x="1588868" y="46615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Cube 725">
                    <a:extLst>
                      <a:ext uri="{FF2B5EF4-FFF2-40B4-BE49-F238E27FC236}">
                        <a16:creationId xmlns:a16="http://schemas.microsoft.com/office/drawing/2014/main" id="{BE29E4FE-A998-D16E-B5D0-E1883ABDFCF5}"/>
                      </a:ext>
                    </a:extLst>
                  </p:cNvPr>
                  <p:cNvSpPr/>
                  <p:nvPr/>
                </p:nvSpPr>
                <p:spPr>
                  <a:xfrm rot="20246190">
                    <a:off x="1486531" y="42827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Cube 726">
                    <a:extLst>
                      <a:ext uri="{FF2B5EF4-FFF2-40B4-BE49-F238E27FC236}">
                        <a16:creationId xmlns:a16="http://schemas.microsoft.com/office/drawing/2014/main" id="{6121E516-6D54-DE1D-4293-404840E7E90D}"/>
                      </a:ext>
                    </a:extLst>
                  </p:cNvPr>
                  <p:cNvSpPr/>
                  <p:nvPr/>
                </p:nvSpPr>
                <p:spPr>
                  <a:xfrm rot="21158735">
                    <a:off x="1922737" y="42611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Cube 727">
                    <a:extLst>
                      <a:ext uri="{FF2B5EF4-FFF2-40B4-BE49-F238E27FC236}">
                        <a16:creationId xmlns:a16="http://schemas.microsoft.com/office/drawing/2014/main" id="{E563016C-4CFF-92D8-1C97-782A0C396D96}"/>
                      </a:ext>
                    </a:extLst>
                  </p:cNvPr>
                  <p:cNvSpPr/>
                  <p:nvPr/>
                </p:nvSpPr>
                <p:spPr>
                  <a:xfrm rot="20318561">
                    <a:off x="1657098" y="445563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Cube 728">
                    <a:extLst>
                      <a:ext uri="{FF2B5EF4-FFF2-40B4-BE49-F238E27FC236}">
                        <a16:creationId xmlns:a16="http://schemas.microsoft.com/office/drawing/2014/main" id="{5FFB209C-D2F8-F744-0D59-00D23EE8AD4A}"/>
                      </a:ext>
                    </a:extLst>
                  </p:cNvPr>
                  <p:cNvSpPr/>
                  <p:nvPr/>
                </p:nvSpPr>
                <p:spPr>
                  <a:xfrm rot="20103509">
                    <a:off x="1898153" y="44749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Cube 729">
                    <a:extLst>
                      <a:ext uri="{FF2B5EF4-FFF2-40B4-BE49-F238E27FC236}">
                        <a16:creationId xmlns:a16="http://schemas.microsoft.com/office/drawing/2014/main" id="{7732CFC4-5287-6B98-1000-9D7743974B07}"/>
                      </a:ext>
                    </a:extLst>
                  </p:cNvPr>
                  <p:cNvSpPr/>
                  <p:nvPr/>
                </p:nvSpPr>
                <p:spPr>
                  <a:xfrm rot="1487726">
                    <a:off x="1694542" y="42511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Cube 730">
                    <a:extLst>
                      <a:ext uri="{FF2B5EF4-FFF2-40B4-BE49-F238E27FC236}">
                        <a16:creationId xmlns:a16="http://schemas.microsoft.com/office/drawing/2014/main" id="{FA729502-8AF9-C37A-394C-0E3476C3E344}"/>
                      </a:ext>
                    </a:extLst>
                  </p:cNvPr>
                  <p:cNvSpPr/>
                  <p:nvPr/>
                </p:nvSpPr>
                <p:spPr>
                  <a:xfrm rot="20332813">
                    <a:off x="1941384" y="468051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3" name="Group 442">
                  <a:extLst>
                    <a:ext uri="{FF2B5EF4-FFF2-40B4-BE49-F238E27FC236}">
                      <a16:creationId xmlns:a16="http://schemas.microsoft.com/office/drawing/2014/main" id="{BEFD9B37-9090-7B04-4431-1CF2E04A9B68}"/>
                    </a:ext>
                  </a:extLst>
                </p:cNvPr>
                <p:cNvGrpSpPr>
                  <a:grpSpLocks noChangeAspect="1"/>
                </p:cNvGrpSpPr>
                <p:nvPr/>
              </p:nvGrpSpPr>
              <p:grpSpPr>
                <a:xfrm>
                  <a:off x="7227255" y="2798807"/>
                  <a:ext cx="377978" cy="307875"/>
                  <a:chOff x="953720" y="4216792"/>
                  <a:chExt cx="1209733" cy="863036"/>
                </a:xfrm>
              </p:grpSpPr>
              <p:sp>
                <p:nvSpPr>
                  <p:cNvPr id="690" name="Cube 689">
                    <a:extLst>
                      <a:ext uri="{FF2B5EF4-FFF2-40B4-BE49-F238E27FC236}">
                        <a16:creationId xmlns:a16="http://schemas.microsoft.com/office/drawing/2014/main" id="{9F6C232E-4F83-72F5-6C4A-0F8E296F148B}"/>
                      </a:ext>
                    </a:extLst>
                  </p:cNvPr>
                  <p:cNvSpPr/>
                  <p:nvPr/>
                </p:nvSpPr>
                <p:spPr>
                  <a:xfrm>
                    <a:off x="1198996" y="486762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Cube 690">
                    <a:extLst>
                      <a:ext uri="{FF2B5EF4-FFF2-40B4-BE49-F238E27FC236}">
                        <a16:creationId xmlns:a16="http://schemas.microsoft.com/office/drawing/2014/main" id="{B9C16313-16B8-99FD-73C3-BA630DF451B2}"/>
                      </a:ext>
                    </a:extLst>
                  </p:cNvPr>
                  <p:cNvSpPr/>
                  <p:nvPr/>
                </p:nvSpPr>
                <p:spPr>
                  <a:xfrm>
                    <a:off x="1689957" y="48982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Cube 691">
                    <a:extLst>
                      <a:ext uri="{FF2B5EF4-FFF2-40B4-BE49-F238E27FC236}">
                        <a16:creationId xmlns:a16="http://schemas.microsoft.com/office/drawing/2014/main" id="{EF4181C1-5220-0D2D-69A0-A4F0A07ED162}"/>
                      </a:ext>
                    </a:extLst>
                  </p:cNvPr>
                  <p:cNvSpPr/>
                  <p:nvPr/>
                </p:nvSpPr>
                <p:spPr>
                  <a:xfrm>
                    <a:off x="1441374"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Cube 692">
                    <a:extLst>
                      <a:ext uri="{FF2B5EF4-FFF2-40B4-BE49-F238E27FC236}">
                        <a16:creationId xmlns:a16="http://schemas.microsoft.com/office/drawing/2014/main" id="{5B016AC9-7D48-F8A6-0465-EC577D38A3CE}"/>
                      </a:ext>
                    </a:extLst>
                  </p:cNvPr>
                  <p:cNvSpPr/>
                  <p:nvPr/>
                </p:nvSpPr>
                <p:spPr>
                  <a:xfrm>
                    <a:off x="1920663" y="4887693"/>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Cube 693">
                    <a:extLst>
                      <a:ext uri="{FF2B5EF4-FFF2-40B4-BE49-F238E27FC236}">
                        <a16:creationId xmlns:a16="http://schemas.microsoft.com/office/drawing/2014/main" id="{7F50C771-E37F-B873-6E79-1C34E7D51B52}"/>
                      </a:ext>
                    </a:extLst>
                  </p:cNvPr>
                  <p:cNvSpPr/>
                  <p:nvPr/>
                </p:nvSpPr>
                <p:spPr>
                  <a:xfrm rot="20536046">
                    <a:off x="1001389" y="465294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Cube 694">
                    <a:extLst>
                      <a:ext uri="{FF2B5EF4-FFF2-40B4-BE49-F238E27FC236}">
                        <a16:creationId xmlns:a16="http://schemas.microsoft.com/office/drawing/2014/main" id="{D9ABD034-048E-9EFD-289D-BAB62A32D744}"/>
                      </a:ext>
                    </a:extLst>
                  </p:cNvPr>
                  <p:cNvSpPr/>
                  <p:nvPr/>
                </p:nvSpPr>
                <p:spPr>
                  <a:xfrm>
                    <a:off x="953720"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Cube 695">
                    <a:extLst>
                      <a:ext uri="{FF2B5EF4-FFF2-40B4-BE49-F238E27FC236}">
                        <a16:creationId xmlns:a16="http://schemas.microsoft.com/office/drawing/2014/main" id="{9DD59DEA-2236-2E35-DD6C-07291D74DF7B}"/>
                      </a:ext>
                    </a:extLst>
                  </p:cNvPr>
                  <p:cNvSpPr/>
                  <p:nvPr/>
                </p:nvSpPr>
                <p:spPr>
                  <a:xfrm rot="20303079">
                    <a:off x="1136156" y="46989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Cube 696">
                    <a:extLst>
                      <a:ext uri="{FF2B5EF4-FFF2-40B4-BE49-F238E27FC236}">
                        <a16:creationId xmlns:a16="http://schemas.microsoft.com/office/drawing/2014/main" id="{1C334A42-0C4C-0F30-5EA8-AD67CAFAF577}"/>
                      </a:ext>
                    </a:extLst>
                  </p:cNvPr>
                  <p:cNvSpPr/>
                  <p:nvPr/>
                </p:nvSpPr>
                <p:spPr>
                  <a:xfrm rot="20303079">
                    <a:off x="1028296" y="4269007"/>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Cube 697">
                    <a:extLst>
                      <a:ext uri="{FF2B5EF4-FFF2-40B4-BE49-F238E27FC236}">
                        <a16:creationId xmlns:a16="http://schemas.microsoft.com/office/drawing/2014/main" id="{9C91F063-20F1-C064-2431-A2E7E4B28103}"/>
                      </a:ext>
                    </a:extLst>
                  </p:cNvPr>
                  <p:cNvSpPr/>
                  <p:nvPr/>
                </p:nvSpPr>
                <p:spPr>
                  <a:xfrm rot="19838680">
                    <a:off x="1195454" y="443312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Cube 698">
                    <a:extLst>
                      <a:ext uri="{FF2B5EF4-FFF2-40B4-BE49-F238E27FC236}">
                        <a16:creationId xmlns:a16="http://schemas.microsoft.com/office/drawing/2014/main" id="{9B8D0CFE-0EB3-A503-18D3-38CDA75058DC}"/>
                      </a:ext>
                    </a:extLst>
                  </p:cNvPr>
                  <p:cNvSpPr/>
                  <p:nvPr/>
                </p:nvSpPr>
                <p:spPr>
                  <a:xfrm rot="470040">
                    <a:off x="964222" y="447846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Cube 699">
                    <a:extLst>
                      <a:ext uri="{FF2B5EF4-FFF2-40B4-BE49-F238E27FC236}">
                        <a16:creationId xmlns:a16="http://schemas.microsoft.com/office/drawing/2014/main" id="{6A501AA4-D1F2-A9E4-41CE-3D8CADA10722}"/>
                      </a:ext>
                    </a:extLst>
                  </p:cNvPr>
                  <p:cNvSpPr/>
                  <p:nvPr/>
                </p:nvSpPr>
                <p:spPr>
                  <a:xfrm rot="1487726">
                    <a:off x="1256559" y="42167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Cube 700">
                    <a:extLst>
                      <a:ext uri="{FF2B5EF4-FFF2-40B4-BE49-F238E27FC236}">
                        <a16:creationId xmlns:a16="http://schemas.microsoft.com/office/drawing/2014/main" id="{3F5FCB91-79EF-4BA5-3D0F-FB6B94C8CC5E}"/>
                      </a:ext>
                    </a:extLst>
                  </p:cNvPr>
                  <p:cNvSpPr/>
                  <p:nvPr/>
                </p:nvSpPr>
                <p:spPr>
                  <a:xfrm rot="1487726">
                    <a:off x="1745272" y="47325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Cube 701">
                    <a:extLst>
                      <a:ext uri="{FF2B5EF4-FFF2-40B4-BE49-F238E27FC236}">
                        <a16:creationId xmlns:a16="http://schemas.microsoft.com/office/drawing/2014/main" id="{7D0C401B-7F52-5AD0-44F0-1CF315222F59}"/>
                      </a:ext>
                    </a:extLst>
                  </p:cNvPr>
                  <p:cNvSpPr/>
                  <p:nvPr/>
                </p:nvSpPr>
                <p:spPr>
                  <a:xfrm rot="21116793">
                    <a:off x="1375563" y="469750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Cube 702">
                    <a:extLst>
                      <a:ext uri="{FF2B5EF4-FFF2-40B4-BE49-F238E27FC236}">
                        <a16:creationId xmlns:a16="http://schemas.microsoft.com/office/drawing/2014/main" id="{3DB41A3F-E3C9-8A59-98BB-26E0B63BD92B}"/>
                      </a:ext>
                    </a:extLst>
                  </p:cNvPr>
                  <p:cNvSpPr/>
                  <p:nvPr/>
                </p:nvSpPr>
                <p:spPr>
                  <a:xfrm rot="1487726">
                    <a:off x="1414861" y="449175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Cube 703">
                    <a:extLst>
                      <a:ext uri="{FF2B5EF4-FFF2-40B4-BE49-F238E27FC236}">
                        <a16:creationId xmlns:a16="http://schemas.microsoft.com/office/drawing/2014/main" id="{E482206C-0E6F-81BC-2B38-687B98A49C82}"/>
                      </a:ext>
                    </a:extLst>
                  </p:cNvPr>
                  <p:cNvSpPr/>
                  <p:nvPr/>
                </p:nvSpPr>
                <p:spPr>
                  <a:xfrm rot="1487726">
                    <a:off x="1588868" y="46615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Cube 704">
                    <a:extLst>
                      <a:ext uri="{FF2B5EF4-FFF2-40B4-BE49-F238E27FC236}">
                        <a16:creationId xmlns:a16="http://schemas.microsoft.com/office/drawing/2014/main" id="{F833B387-72CA-C504-945B-7024C5B52685}"/>
                      </a:ext>
                    </a:extLst>
                  </p:cNvPr>
                  <p:cNvSpPr/>
                  <p:nvPr/>
                </p:nvSpPr>
                <p:spPr>
                  <a:xfrm rot="20246190">
                    <a:off x="1486531" y="42827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Cube 705">
                    <a:extLst>
                      <a:ext uri="{FF2B5EF4-FFF2-40B4-BE49-F238E27FC236}">
                        <a16:creationId xmlns:a16="http://schemas.microsoft.com/office/drawing/2014/main" id="{4CBB51AE-8845-FA74-823F-0E4D854256F4}"/>
                      </a:ext>
                    </a:extLst>
                  </p:cNvPr>
                  <p:cNvSpPr/>
                  <p:nvPr/>
                </p:nvSpPr>
                <p:spPr>
                  <a:xfrm rot="21158735">
                    <a:off x="1922737" y="42611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Cube 706">
                    <a:extLst>
                      <a:ext uri="{FF2B5EF4-FFF2-40B4-BE49-F238E27FC236}">
                        <a16:creationId xmlns:a16="http://schemas.microsoft.com/office/drawing/2014/main" id="{ED577486-2980-A124-5D4A-8A794FE4C637}"/>
                      </a:ext>
                    </a:extLst>
                  </p:cNvPr>
                  <p:cNvSpPr/>
                  <p:nvPr/>
                </p:nvSpPr>
                <p:spPr>
                  <a:xfrm rot="20318561">
                    <a:off x="1657098" y="445563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Cube 707">
                    <a:extLst>
                      <a:ext uri="{FF2B5EF4-FFF2-40B4-BE49-F238E27FC236}">
                        <a16:creationId xmlns:a16="http://schemas.microsoft.com/office/drawing/2014/main" id="{7069DA7C-A724-F779-F19F-83385743EE4B}"/>
                      </a:ext>
                    </a:extLst>
                  </p:cNvPr>
                  <p:cNvSpPr/>
                  <p:nvPr/>
                </p:nvSpPr>
                <p:spPr>
                  <a:xfrm rot="20103509">
                    <a:off x="1898153" y="44749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Cube 708">
                    <a:extLst>
                      <a:ext uri="{FF2B5EF4-FFF2-40B4-BE49-F238E27FC236}">
                        <a16:creationId xmlns:a16="http://schemas.microsoft.com/office/drawing/2014/main" id="{2A40D076-B3C5-4B38-62DF-6DD3A15ABB52}"/>
                      </a:ext>
                    </a:extLst>
                  </p:cNvPr>
                  <p:cNvSpPr/>
                  <p:nvPr/>
                </p:nvSpPr>
                <p:spPr>
                  <a:xfrm rot="1487726">
                    <a:off x="1694542" y="42511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Cube 709">
                    <a:extLst>
                      <a:ext uri="{FF2B5EF4-FFF2-40B4-BE49-F238E27FC236}">
                        <a16:creationId xmlns:a16="http://schemas.microsoft.com/office/drawing/2014/main" id="{858F2513-26DF-9D7C-E28C-27BFAF8BBE79}"/>
                      </a:ext>
                    </a:extLst>
                  </p:cNvPr>
                  <p:cNvSpPr/>
                  <p:nvPr/>
                </p:nvSpPr>
                <p:spPr>
                  <a:xfrm rot="20332813">
                    <a:off x="1941384" y="468051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4" name="Rectangle 443">
                  <a:extLst>
                    <a:ext uri="{FF2B5EF4-FFF2-40B4-BE49-F238E27FC236}">
                      <a16:creationId xmlns:a16="http://schemas.microsoft.com/office/drawing/2014/main" id="{521E470A-E2C2-60A7-ADAB-FC0BC2258389}"/>
                    </a:ext>
                  </a:extLst>
                </p:cNvPr>
                <p:cNvSpPr/>
                <p:nvPr/>
              </p:nvSpPr>
              <p:spPr>
                <a:xfrm>
                  <a:off x="7708261" y="4417457"/>
                  <a:ext cx="1472037" cy="51760"/>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blipFill>
                      <a:blip r:embed="rId3"/>
                      <a:tile tx="0" ty="0" sx="100000" sy="100000" flip="none" algn="tl"/>
                    </a:blipFill>
                  </a:endParaRPr>
                </a:p>
              </p:txBody>
            </p:sp>
            <p:sp>
              <p:nvSpPr>
                <p:cNvPr id="445" name="Trapezoid 444">
                  <a:extLst>
                    <a:ext uri="{FF2B5EF4-FFF2-40B4-BE49-F238E27FC236}">
                      <a16:creationId xmlns:a16="http://schemas.microsoft.com/office/drawing/2014/main" id="{7D3AD3AD-6E0E-8C31-7230-EF4578C23667}"/>
                    </a:ext>
                  </a:extLst>
                </p:cNvPr>
                <p:cNvSpPr/>
                <p:nvPr/>
              </p:nvSpPr>
              <p:spPr>
                <a:xfrm flipV="1">
                  <a:off x="7024807" y="2049332"/>
                  <a:ext cx="774682" cy="746375"/>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6" name="Rectangle 445">
                  <a:extLst>
                    <a:ext uri="{FF2B5EF4-FFF2-40B4-BE49-F238E27FC236}">
                      <a16:creationId xmlns:a16="http://schemas.microsoft.com/office/drawing/2014/main" id="{C280FF83-23B4-2FA3-3A86-10821DE8B11F}"/>
                    </a:ext>
                  </a:extLst>
                </p:cNvPr>
                <p:cNvSpPr/>
                <p:nvPr/>
              </p:nvSpPr>
              <p:spPr>
                <a:xfrm>
                  <a:off x="7118066" y="1829179"/>
                  <a:ext cx="566056" cy="217714"/>
                </a:xfrm>
                <a:prstGeom prst="rect">
                  <a:avLst/>
                </a:prstGeom>
                <a:solidFill>
                  <a:schemeClr val="accent6">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7" name="Rectangle 446">
                  <a:extLst>
                    <a:ext uri="{FF2B5EF4-FFF2-40B4-BE49-F238E27FC236}">
                      <a16:creationId xmlns:a16="http://schemas.microsoft.com/office/drawing/2014/main" id="{7A7820E7-9D25-28D0-989A-FCCAA1CE7692}"/>
                    </a:ext>
                  </a:extLst>
                </p:cNvPr>
                <p:cNvSpPr/>
                <p:nvPr/>
              </p:nvSpPr>
              <p:spPr>
                <a:xfrm>
                  <a:off x="7109294" y="3198145"/>
                  <a:ext cx="585318" cy="1162896"/>
                </a:xfrm>
                <a:prstGeom prst="rect">
                  <a:avLst/>
                </a:prstGeom>
                <a:solidFill>
                  <a:schemeClr val="tx1">
                    <a:lumMod val="65000"/>
                    <a:lumOff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48" name="Straight Connector 447">
                  <a:extLst>
                    <a:ext uri="{FF2B5EF4-FFF2-40B4-BE49-F238E27FC236}">
                      <a16:creationId xmlns:a16="http://schemas.microsoft.com/office/drawing/2014/main" id="{2A171117-1A44-7B4F-2A48-484F10C181F4}"/>
                    </a:ext>
                  </a:extLst>
                </p:cNvPr>
                <p:cNvCxnSpPr>
                  <a:cxnSpLocks/>
                </p:cNvCxnSpPr>
                <p:nvPr/>
              </p:nvCxnSpPr>
              <p:spPr>
                <a:xfrm>
                  <a:off x="7115874" y="4317045"/>
                  <a:ext cx="56605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9" name="Rectangle 448">
                  <a:extLst>
                    <a:ext uri="{FF2B5EF4-FFF2-40B4-BE49-F238E27FC236}">
                      <a16:creationId xmlns:a16="http://schemas.microsoft.com/office/drawing/2014/main" id="{A6C0189E-5FE7-0EEF-9FCF-A96D56362F25}"/>
                    </a:ext>
                  </a:extLst>
                </p:cNvPr>
                <p:cNvSpPr/>
                <p:nvPr/>
              </p:nvSpPr>
              <p:spPr>
                <a:xfrm>
                  <a:off x="7657919" y="4453786"/>
                  <a:ext cx="1567541" cy="8945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0" name="Rectangle 449">
                  <a:extLst>
                    <a:ext uri="{FF2B5EF4-FFF2-40B4-BE49-F238E27FC236}">
                      <a16:creationId xmlns:a16="http://schemas.microsoft.com/office/drawing/2014/main" id="{6F6096BB-6DFF-11D6-AFA4-5B8F9E82DB02}"/>
                    </a:ext>
                  </a:extLst>
                </p:cNvPr>
                <p:cNvSpPr/>
                <p:nvPr/>
              </p:nvSpPr>
              <p:spPr>
                <a:xfrm rot="5400000">
                  <a:off x="9012055" y="4268558"/>
                  <a:ext cx="391885" cy="4354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1" name="Rectangle 450">
                  <a:extLst>
                    <a:ext uri="{FF2B5EF4-FFF2-40B4-BE49-F238E27FC236}">
                      <a16:creationId xmlns:a16="http://schemas.microsoft.com/office/drawing/2014/main" id="{E9D9A582-504D-06BA-5384-19A18EF8AC49}"/>
                    </a:ext>
                  </a:extLst>
                </p:cNvPr>
                <p:cNvSpPr/>
                <p:nvPr/>
              </p:nvSpPr>
              <p:spPr>
                <a:xfrm>
                  <a:off x="7111623" y="4320924"/>
                  <a:ext cx="584430" cy="268361"/>
                </a:xfrm>
                <a:prstGeom prst="rect">
                  <a:avLst/>
                </a:prstGeom>
                <a:gradFill flip="none" rotWithShape="1">
                  <a:gsLst>
                    <a:gs pos="0">
                      <a:schemeClr val="bg2">
                        <a:lumMod val="25000"/>
                      </a:schemeClr>
                    </a:gs>
                    <a:gs pos="50000">
                      <a:schemeClr val="bg2">
                        <a:lumMod val="50000"/>
                        <a:tint val="44500"/>
                        <a:satMod val="160000"/>
                      </a:schemeClr>
                    </a:gs>
                    <a:gs pos="100000">
                      <a:schemeClr val="bg2">
                        <a:lumMod val="50000"/>
                        <a:tint val="23500"/>
                        <a:satMod val="160000"/>
                      </a:schemeClr>
                    </a:gs>
                  </a:gsLst>
                  <a:lin ang="54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2" name="Rectangle 451">
                  <a:extLst>
                    <a:ext uri="{FF2B5EF4-FFF2-40B4-BE49-F238E27FC236}">
                      <a16:creationId xmlns:a16="http://schemas.microsoft.com/office/drawing/2014/main" id="{D4518FB1-1F54-A5C3-85EA-2C96136839A7}"/>
                    </a:ext>
                  </a:extLst>
                </p:cNvPr>
                <p:cNvSpPr/>
                <p:nvPr/>
              </p:nvSpPr>
              <p:spPr>
                <a:xfrm>
                  <a:off x="6941775" y="4595310"/>
                  <a:ext cx="1088347" cy="348444"/>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Ash Pit</a:t>
                  </a:r>
                </a:p>
              </p:txBody>
            </p:sp>
            <p:sp>
              <p:nvSpPr>
                <p:cNvPr id="453" name="Rectangle 452">
                  <a:extLst>
                    <a:ext uri="{FF2B5EF4-FFF2-40B4-BE49-F238E27FC236}">
                      <a16:creationId xmlns:a16="http://schemas.microsoft.com/office/drawing/2014/main" id="{CB7D0C92-553A-9252-160F-48A9BA47937E}"/>
                    </a:ext>
                  </a:extLst>
                </p:cNvPr>
                <p:cNvSpPr/>
                <p:nvPr/>
              </p:nvSpPr>
              <p:spPr>
                <a:xfrm rot="5400000">
                  <a:off x="9012248" y="4266780"/>
                  <a:ext cx="391885" cy="43543"/>
                </a:xfrm>
                <a:prstGeom prst="rect">
                  <a:avLst/>
                </a:prstGeom>
                <a:gradFill flip="none" rotWithShape="1">
                  <a:gsLst>
                    <a:gs pos="0">
                      <a:schemeClr val="accent2"/>
                    </a:gs>
                    <a:gs pos="100000">
                      <a:schemeClr val="accent2">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4" name="Rectangle 453">
                  <a:extLst>
                    <a:ext uri="{FF2B5EF4-FFF2-40B4-BE49-F238E27FC236}">
                      <a16:creationId xmlns:a16="http://schemas.microsoft.com/office/drawing/2014/main" id="{DF7D4520-A15C-9EAF-EA23-E2BE0B23AF44}"/>
                    </a:ext>
                  </a:extLst>
                </p:cNvPr>
                <p:cNvSpPr/>
                <p:nvPr/>
              </p:nvSpPr>
              <p:spPr>
                <a:xfrm>
                  <a:off x="7207723" y="3205506"/>
                  <a:ext cx="396000" cy="108000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5" name="Rectangle 454">
                  <a:extLst>
                    <a:ext uri="{FF2B5EF4-FFF2-40B4-BE49-F238E27FC236}">
                      <a16:creationId xmlns:a16="http://schemas.microsoft.com/office/drawing/2014/main" id="{65216DEE-832B-A0CF-6B3F-AC2FEEC15469}"/>
                    </a:ext>
                  </a:extLst>
                </p:cNvPr>
                <p:cNvSpPr/>
                <p:nvPr/>
              </p:nvSpPr>
              <p:spPr>
                <a:xfrm>
                  <a:off x="7115099" y="4337368"/>
                  <a:ext cx="576000" cy="252000"/>
                </a:xfrm>
                <a:prstGeom prst="rect">
                  <a:avLst/>
                </a:prstGeom>
                <a:gradFill flip="none" rotWithShape="1">
                  <a:gsLst>
                    <a:gs pos="0">
                      <a:schemeClr val="accent2"/>
                    </a:gs>
                    <a:gs pos="74000">
                      <a:schemeClr val="accent2">
                        <a:lumMod val="60000"/>
                        <a:lumOff val="40000"/>
                      </a:schemeClr>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6" name="Rectangle 455">
                  <a:extLst>
                    <a:ext uri="{FF2B5EF4-FFF2-40B4-BE49-F238E27FC236}">
                      <a16:creationId xmlns:a16="http://schemas.microsoft.com/office/drawing/2014/main" id="{08477EEF-FBCF-EF82-40D5-5E8EF35B3DAC}"/>
                    </a:ext>
                  </a:extLst>
                </p:cNvPr>
                <p:cNvSpPr/>
                <p:nvPr/>
              </p:nvSpPr>
              <p:spPr>
                <a:xfrm>
                  <a:off x="7708071" y="4552836"/>
                  <a:ext cx="1530000" cy="36000"/>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blipFill>
                      <a:blip r:embed="rId3"/>
                      <a:tile tx="0" ty="0" sx="100000" sy="100000" flip="none" algn="tl"/>
                    </a:blipFill>
                  </a:endParaRPr>
                </a:p>
              </p:txBody>
            </p:sp>
            <p:sp>
              <p:nvSpPr>
                <p:cNvPr id="457" name="Rectangle 456">
                  <a:extLst>
                    <a:ext uri="{FF2B5EF4-FFF2-40B4-BE49-F238E27FC236}">
                      <a16:creationId xmlns:a16="http://schemas.microsoft.com/office/drawing/2014/main" id="{8100774B-B50C-30D0-0333-89BCFA2D873A}"/>
                    </a:ext>
                  </a:extLst>
                </p:cNvPr>
                <p:cNvSpPr/>
                <p:nvPr/>
              </p:nvSpPr>
              <p:spPr>
                <a:xfrm>
                  <a:off x="9235698" y="4093385"/>
                  <a:ext cx="36000" cy="489600"/>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blipFill>
                      <a:blip r:embed="rId3"/>
                      <a:tile tx="0" ty="0" sx="100000" sy="100000" flip="none" algn="tl"/>
                    </a:blipFill>
                  </a:endParaRPr>
                </a:p>
              </p:txBody>
            </p:sp>
            <p:sp>
              <p:nvSpPr>
                <p:cNvPr id="458" name="TextBox 457">
                  <a:extLst>
                    <a:ext uri="{FF2B5EF4-FFF2-40B4-BE49-F238E27FC236}">
                      <a16:creationId xmlns:a16="http://schemas.microsoft.com/office/drawing/2014/main" id="{80507156-DCFD-27DD-CD30-86A6F160A316}"/>
                    </a:ext>
                  </a:extLst>
                </p:cNvPr>
                <p:cNvSpPr txBox="1"/>
                <p:nvPr/>
              </p:nvSpPr>
              <p:spPr>
                <a:xfrm flipH="1">
                  <a:off x="6880312" y="1328501"/>
                  <a:ext cx="1270156" cy="337077"/>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Biomass</a:t>
                  </a:r>
                </a:p>
              </p:txBody>
            </p:sp>
            <p:grpSp>
              <p:nvGrpSpPr>
                <p:cNvPr id="459" name="Group 458">
                  <a:extLst>
                    <a:ext uri="{FF2B5EF4-FFF2-40B4-BE49-F238E27FC236}">
                      <a16:creationId xmlns:a16="http://schemas.microsoft.com/office/drawing/2014/main" id="{1F2A540D-B19B-841C-F712-431DE6593984}"/>
                    </a:ext>
                  </a:extLst>
                </p:cNvPr>
                <p:cNvGrpSpPr>
                  <a:grpSpLocks noChangeAspect="1"/>
                </p:cNvGrpSpPr>
                <p:nvPr/>
              </p:nvGrpSpPr>
              <p:grpSpPr>
                <a:xfrm>
                  <a:off x="7216277" y="3388001"/>
                  <a:ext cx="377978" cy="307875"/>
                  <a:chOff x="953720" y="4216792"/>
                  <a:chExt cx="1209733" cy="863036"/>
                </a:xfrm>
              </p:grpSpPr>
              <p:sp>
                <p:nvSpPr>
                  <p:cNvPr id="669" name="Cube 668">
                    <a:extLst>
                      <a:ext uri="{FF2B5EF4-FFF2-40B4-BE49-F238E27FC236}">
                        <a16:creationId xmlns:a16="http://schemas.microsoft.com/office/drawing/2014/main" id="{2A0F3F4A-726B-2980-9457-A79AB0EC85A7}"/>
                      </a:ext>
                    </a:extLst>
                  </p:cNvPr>
                  <p:cNvSpPr/>
                  <p:nvPr/>
                </p:nvSpPr>
                <p:spPr>
                  <a:xfrm>
                    <a:off x="1198996" y="486762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Cube 669">
                    <a:extLst>
                      <a:ext uri="{FF2B5EF4-FFF2-40B4-BE49-F238E27FC236}">
                        <a16:creationId xmlns:a16="http://schemas.microsoft.com/office/drawing/2014/main" id="{5F991D30-2BBC-5A36-6903-6094B7755DF2}"/>
                      </a:ext>
                    </a:extLst>
                  </p:cNvPr>
                  <p:cNvSpPr/>
                  <p:nvPr/>
                </p:nvSpPr>
                <p:spPr>
                  <a:xfrm>
                    <a:off x="1689957" y="48982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Cube 670">
                    <a:extLst>
                      <a:ext uri="{FF2B5EF4-FFF2-40B4-BE49-F238E27FC236}">
                        <a16:creationId xmlns:a16="http://schemas.microsoft.com/office/drawing/2014/main" id="{C7A93FF5-CB9D-1622-7FC0-065850F29D4A}"/>
                      </a:ext>
                    </a:extLst>
                  </p:cNvPr>
                  <p:cNvSpPr/>
                  <p:nvPr/>
                </p:nvSpPr>
                <p:spPr>
                  <a:xfrm>
                    <a:off x="1441374"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Cube 671">
                    <a:extLst>
                      <a:ext uri="{FF2B5EF4-FFF2-40B4-BE49-F238E27FC236}">
                        <a16:creationId xmlns:a16="http://schemas.microsoft.com/office/drawing/2014/main" id="{61030664-13C4-6BBE-E8F6-3284231982F7}"/>
                      </a:ext>
                    </a:extLst>
                  </p:cNvPr>
                  <p:cNvSpPr/>
                  <p:nvPr/>
                </p:nvSpPr>
                <p:spPr>
                  <a:xfrm>
                    <a:off x="1920663" y="4887693"/>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Cube 672">
                    <a:extLst>
                      <a:ext uri="{FF2B5EF4-FFF2-40B4-BE49-F238E27FC236}">
                        <a16:creationId xmlns:a16="http://schemas.microsoft.com/office/drawing/2014/main" id="{20C603C4-EAB8-61D1-0D94-576A9E9C8B54}"/>
                      </a:ext>
                    </a:extLst>
                  </p:cNvPr>
                  <p:cNvSpPr/>
                  <p:nvPr/>
                </p:nvSpPr>
                <p:spPr>
                  <a:xfrm rot="20536046">
                    <a:off x="1001389" y="465294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Cube 673">
                    <a:extLst>
                      <a:ext uri="{FF2B5EF4-FFF2-40B4-BE49-F238E27FC236}">
                        <a16:creationId xmlns:a16="http://schemas.microsoft.com/office/drawing/2014/main" id="{15F49C90-69A2-844B-2E61-950EDAF255CA}"/>
                      </a:ext>
                    </a:extLst>
                  </p:cNvPr>
                  <p:cNvSpPr/>
                  <p:nvPr/>
                </p:nvSpPr>
                <p:spPr>
                  <a:xfrm>
                    <a:off x="953720"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Cube 674">
                    <a:extLst>
                      <a:ext uri="{FF2B5EF4-FFF2-40B4-BE49-F238E27FC236}">
                        <a16:creationId xmlns:a16="http://schemas.microsoft.com/office/drawing/2014/main" id="{8B589B2B-B6BD-663C-700B-35379DFB3E3A}"/>
                      </a:ext>
                    </a:extLst>
                  </p:cNvPr>
                  <p:cNvSpPr/>
                  <p:nvPr/>
                </p:nvSpPr>
                <p:spPr>
                  <a:xfrm rot="20303079">
                    <a:off x="1136156" y="46989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Cube 675">
                    <a:extLst>
                      <a:ext uri="{FF2B5EF4-FFF2-40B4-BE49-F238E27FC236}">
                        <a16:creationId xmlns:a16="http://schemas.microsoft.com/office/drawing/2014/main" id="{9D34CFFF-7C63-FB06-83A1-A8686134689B}"/>
                      </a:ext>
                    </a:extLst>
                  </p:cNvPr>
                  <p:cNvSpPr/>
                  <p:nvPr/>
                </p:nvSpPr>
                <p:spPr>
                  <a:xfrm rot="20303079">
                    <a:off x="1028296" y="4269007"/>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Cube 676">
                    <a:extLst>
                      <a:ext uri="{FF2B5EF4-FFF2-40B4-BE49-F238E27FC236}">
                        <a16:creationId xmlns:a16="http://schemas.microsoft.com/office/drawing/2014/main" id="{DE0BDC45-A9D4-8E32-58D2-42617E03A71A}"/>
                      </a:ext>
                    </a:extLst>
                  </p:cNvPr>
                  <p:cNvSpPr/>
                  <p:nvPr/>
                </p:nvSpPr>
                <p:spPr>
                  <a:xfrm rot="19838680">
                    <a:off x="1195454" y="443312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Cube 677">
                    <a:extLst>
                      <a:ext uri="{FF2B5EF4-FFF2-40B4-BE49-F238E27FC236}">
                        <a16:creationId xmlns:a16="http://schemas.microsoft.com/office/drawing/2014/main" id="{FA7A821D-5D1F-231A-A14C-49441C4F6509}"/>
                      </a:ext>
                    </a:extLst>
                  </p:cNvPr>
                  <p:cNvSpPr/>
                  <p:nvPr/>
                </p:nvSpPr>
                <p:spPr>
                  <a:xfrm rot="470040">
                    <a:off x="964222" y="447846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Cube 678">
                    <a:extLst>
                      <a:ext uri="{FF2B5EF4-FFF2-40B4-BE49-F238E27FC236}">
                        <a16:creationId xmlns:a16="http://schemas.microsoft.com/office/drawing/2014/main" id="{CB89E9AA-FC17-A00E-1AA6-362133FE07EB}"/>
                      </a:ext>
                    </a:extLst>
                  </p:cNvPr>
                  <p:cNvSpPr/>
                  <p:nvPr/>
                </p:nvSpPr>
                <p:spPr>
                  <a:xfrm rot="1487726">
                    <a:off x="1256559" y="42167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Cube 679">
                    <a:extLst>
                      <a:ext uri="{FF2B5EF4-FFF2-40B4-BE49-F238E27FC236}">
                        <a16:creationId xmlns:a16="http://schemas.microsoft.com/office/drawing/2014/main" id="{632478A3-D932-95FE-1E12-7D3C308A7B97}"/>
                      </a:ext>
                    </a:extLst>
                  </p:cNvPr>
                  <p:cNvSpPr/>
                  <p:nvPr/>
                </p:nvSpPr>
                <p:spPr>
                  <a:xfrm rot="1487726">
                    <a:off x="1745272" y="47325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Cube 680">
                    <a:extLst>
                      <a:ext uri="{FF2B5EF4-FFF2-40B4-BE49-F238E27FC236}">
                        <a16:creationId xmlns:a16="http://schemas.microsoft.com/office/drawing/2014/main" id="{47DAF41B-FFA0-1EB0-F9F0-B66A75DBB7FE}"/>
                      </a:ext>
                    </a:extLst>
                  </p:cNvPr>
                  <p:cNvSpPr/>
                  <p:nvPr/>
                </p:nvSpPr>
                <p:spPr>
                  <a:xfrm rot="21116793">
                    <a:off x="1375563" y="469750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Cube 681">
                    <a:extLst>
                      <a:ext uri="{FF2B5EF4-FFF2-40B4-BE49-F238E27FC236}">
                        <a16:creationId xmlns:a16="http://schemas.microsoft.com/office/drawing/2014/main" id="{26D74C14-2A46-C433-461C-8628E36160A4}"/>
                      </a:ext>
                    </a:extLst>
                  </p:cNvPr>
                  <p:cNvSpPr/>
                  <p:nvPr/>
                </p:nvSpPr>
                <p:spPr>
                  <a:xfrm rot="1487726">
                    <a:off x="1414861" y="449175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Cube 682">
                    <a:extLst>
                      <a:ext uri="{FF2B5EF4-FFF2-40B4-BE49-F238E27FC236}">
                        <a16:creationId xmlns:a16="http://schemas.microsoft.com/office/drawing/2014/main" id="{7F04F503-DC5E-5449-9C75-2F80114782D4}"/>
                      </a:ext>
                    </a:extLst>
                  </p:cNvPr>
                  <p:cNvSpPr/>
                  <p:nvPr/>
                </p:nvSpPr>
                <p:spPr>
                  <a:xfrm rot="1487726">
                    <a:off x="1588868" y="46615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Cube 683">
                    <a:extLst>
                      <a:ext uri="{FF2B5EF4-FFF2-40B4-BE49-F238E27FC236}">
                        <a16:creationId xmlns:a16="http://schemas.microsoft.com/office/drawing/2014/main" id="{F0486560-2A62-80C7-0A99-53BF616A70FB}"/>
                      </a:ext>
                    </a:extLst>
                  </p:cNvPr>
                  <p:cNvSpPr/>
                  <p:nvPr/>
                </p:nvSpPr>
                <p:spPr>
                  <a:xfrm rot="20246190">
                    <a:off x="1486531" y="42827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Cube 684">
                    <a:extLst>
                      <a:ext uri="{FF2B5EF4-FFF2-40B4-BE49-F238E27FC236}">
                        <a16:creationId xmlns:a16="http://schemas.microsoft.com/office/drawing/2014/main" id="{0E08E8D1-577D-7A00-1B0D-56F1A4717304}"/>
                      </a:ext>
                    </a:extLst>
                  </p:cNvPr>
                  <p:cNvSpPr/>
                  <p:nvPr/>
                </p:nvSpPr>
                <p:spPr>
                  <a:xfrm rot="21158735">
                    <a:off x="1922737" y="42611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Cube 685">
                    <a:extLst>
                      <a:ext uri="{FF2B5EF4-FFF2-40B4-BE49-F238E27FC236}">
                        <a16:creationId xmlns:a16="http://schemas.microsoft.com/office/drawing/2014/main" id="{9ED3A497-7D4E-35F9-B013-11F6A431F4CD}"/>
                      </a:ext>
                    </a:extLst>
                  </p:cNvPr>
                  <p:cNvSpPr/>
                  <p:nvPr/>
                </p:nvSpPr>
                <p:spPr>
                  <a:xfrm rot="20318561">
                    <a:off x="1657098" y="445563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Cube 686">
                    <a:extLst>
                      <a:ext uri="{FF2B5EF4-FFF2-40B4-BE49-F238E27FC236}">
                        <a16:creationId xmlns:a16="http://schemas.microsoft.com/office/drawing/2014/main" id="{D0CF98F3-E72C-19BA-4D9D-627EA558634C}"/>
                      </a:ext>
                    </a:extLst>
                  </p:cNvPr>
                  <p:cNvSpPr/>
                  <p:nvPr/>
                </p:nvSpPr>
                <p:spPr>
                  <a:xfrm rot="20103509">
                    <a:off x="1898153" y="44749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Cube 687">
                    <a:extLst>
                      <a:ext uri="{FF2B5EF4-FFF2-40B4-BE49-F238E27FC236}">
                        <a16:creationId xmlns:a16="http://schemas.microsoft.com/office/drawing/2014/main" id="{14AFBD65-C269-C9A7-4475-6A28B69DCF0C}"/>
                      </a:ext>
                    </a:extLst>
                  </p:cNvPr>
                  <p:cNvSpPr/>
                  <p:nvPr/>
                </p:nvSpPr>
                <p:spPr>
                  <a:xfrm rot="1487726">
                    <a:off x="1694542" y="42511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Cube 688">
                    <a:extLst>
                      <a:ext uri="{FF2B5EF4-FFF2-40B4-BE49-F238E27FC236}">
                        <a16:creationId xmlns:a16="http://schemas.microsoft.com/office/drawing/2014/main" id="{F2D256B0-DC73-64F6-DDD7-0060A678A341}"/>
                      </a:ext>
                    </a:extLst>
                  </p:cNvPr>
                  <p:cNvSpPr/>
                  <p:nvPr/>
                </p:nvSpPr>
                <p:spPr>
                  <a:xfrm rot="20332813">
                    <a:off x="1941384" y="468051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0" name="Group 459">
                  <a:extLst>
                    <a:ext uri="{FF2B5EF4-FFF2-40B4-BE49-F238E27FC236}">
                      <a16:creationId xmlns:a16="http://schemas.microsoft.com/office/drawing/2014/main" id="{5A8638AE-29BA-9E4A-4C4A-000C3688F892}"/>
                    </a:ext>
                  </a:extLst>
                </p:cNvPr>
                <p:cNvGrpSpPr>
                  <a:grpSpLocks noChangeAspect="1"/>
                </p:cNvGrpSpPr>
                <p:nvPr/>
              </p:nvGrpSpPr>
              <p:grpSpPr>
                <a:xfrm>
                  <a:off x="7215344" y="3687858"/>
                  <a:ext cx="377978" cy="307875"/>
                  <a:chOff x="953720" y="4216792"/>
                  <a:chExt cx="1209733" cy="863036"/>
                </a:xfrm>
              </p:grpSpPr>
              <p:sp>
                <p:nvSpPr>
                  <p:cNvPr id="648" name="Cube 647">
                    <a:extLst>
                      <a:ext uri="{FF2B5EF4-FFF2-40B4-BE49-F238E27FC236}">
                        <a16:creationId xmlns:a16="http://schemas.microsoft.com/office/drawing/2014/main" id="{EE56A1F1-23CE-F71A-0095-4915703173FD}"/>
                      </a:ext>
                    </a:extLst>
                  </p:cNvPr>
                  <p:cNvSpPr/>
                  <p:nvPr/>
                </p:nvSpPr>
                <p:spPr>
                  <a:xfrm>
                    <a:off x="1198996" y="486762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Cube 648">
                    <a:extLst>
                      <a:ext uri="{FF2B5EF4-FFF2-40B4-BE49-F238E27FC236}">
                        <a16:creationId xmlns:a16="http://schemas.microsoft.com/office/drawing/2014/main" id="{6DE083E0-223F-6A0E-C16A-DCA025B73582}"/>
                      </a:ext>
                    </a:extLst>
                  </p:cNvPr>
                  <p:cNvSpPr/>
                  <p:nvPr/>
                </p:nvSpPr>
                <p:spPr>
                  <a:xfrm>
                    <a:off x="1689957" y="48982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Cube 649">
                    <a:extLst>
                      <a:ext uri="{FF2B5EF4-FFF2-40B4-BE49-F238E27FC236}">
                        <a16:creationId xmlns:a16="http://schemas.microsoft.com/office/drawing/2014/main" id="{2ED90F1A-C109-D631-8F36-3DF424272C6D}"/>
                      </a:ext>
                    </a:extLst>
                  </p:cNvPr>
                  <p:cNvSpPr/>
                  <p:nvPr/>
                </p:nvSpPr>
                <p:spPr>
                  <a:xfrm>
                    <a:off x="1441374"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Cube 650">
                    <a:extLst>
                      <a:ext uri="{FF2B5EF4-FFF2-40B4-BE49-F238E27FC236}">
                        <a16:creationId xmlns:a16="http://schemas.microsoft.com/office/drawing/2014/main" id="{1B65A425-CAF7-BA2A-603A-706F9A91BA95}"/>
                      </a:ext>
                    </a:extLst>
                  </p:cNvPr>
                  <p:cNvSpPr/>
                  <p:nvPr/>
                </p:nvSpPr>
                <p:spPr>
                  <a:xfrm>
                    <a:off x="1920663" y="4887693"/>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Cube 651">
                    <a:extLst>
                      <a:ext uri="{FF2B5EF4-FFF2-40B4-BE49-F238E27FC236}">
                        <a16:creationId xmlns:a16="http://schemas.microsoft.com/office/drawing/2014/main" id="{C72987E7-FDD0-0BBC-4B1C-F73016A3BCA6}"/>
                      </a:ext>
                    </a:extLst>
                  </p:cNvPr>
                  <p:cNvSpPr/>
                  <p:nvPr/>
                </p:nvSpPr>
                <p:spPr>
                  <a:xfrm rot="20536046">
                    <a:off x="1001389" y="465294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Cube 652">
                    <a:extLst>
                      <a:ext uri="{FF2B5EF4-FFF2-40B4-BE49-F238E27FC236}">
                        <a16:creationId xmlns:a16="http://schemas.microsoft.com/office/drawing/2014/main" id="{2B1622E0-28DC-216E-9004-0785497B616E}"/>
                      </a:ext>
                    </a:extLst>
                  </p:cNvPr>
                  <p:cNvSpPr/>
                  <p:nvPr/>
                </p:nvSpPr>
                <p:spPr>
                  <a:xfrm>
                    <a:off x="953720"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Cube 653">
                    <a:extLst>
                      <a:ext uri="{FF2B5EF4-FFF2-40B4-BE49-F238E27FC236}">
                        <a16:creationId xmlns:a16="http://schemas.microsoft.com/office/drawing/2014/main" id="{08ECFB87-51F4-A8B6-32C9-826D371406AB}"/>
                      </a:ext>
                    </a:extLst>
                  </p:cNvPr>
                  <p:cNvSpPr/>
                  <p:nvPr/>
                </p:nvSpPr>
                <p:spPr>
                  <a:xfrm rot="20303079">
                    <a:off x="1136156" y="46989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Cube 654">
                    <a:extLst>
                      <a:ext uri="{FF2B5EF4-FFF2-40B4-BE49-F238E27FC236}">
                        <a16:creationId xmlns:a16="http://schemas.microsoft.com/office/drawing/2014/main" id="{6C9EE8B8-35BA-5D9F-C727-3B333ABF82A7}"/>
                      </a:ext>
                    </a:extLst>
                  </p:cNvPr>
                  <p:cNvSpPr/>
                  <p:nvPr/>
                </p:nvSpPr>
                <p:spPr>
                  <a:xfrm rot="20303079">
                    <a:off x="1028296" y="4269007"/>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Cube 655">
                    <a:extLst>
                      <a:ext uri="{FF2B5EF4-FFF2-40B4-BE49-F238E27FC236}">
                        <a16:creationId xmlns:a16="http://schemas.microsoft.com/office/drawing/2014/main" id="{C8E1AD53-BEBC-71BA-B2FB-0D3E00E2A46F}"/>
                      </a:ext>
                    </a:extLst>
                  </p:cNvPr>
                  <p:cNvSpPr/>
                  <p:nvPr/>
                </p:nvSpPr>
                <p:spPr>
                  <a:xfrm rot="19838680">
                    <a:off x="1195454" y="443312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Cube 656">
                    <a:extLst>
                      <a:ext uri="{FF2B5EF4-FFF2-40B4-BE49-F238E27FC236}">
                        <a16:creationId xmlns:a16="http://schemas.microsoft.com/office/drawing/2014/main" id="{6BDB8008-D4F1-60D6-C369-0EE07CDF53E7}"/>
                      </a:ext>
                    </a:extLst>
                  </p:cNvPr>
                  <p:cNvSpPr/>
                  <p:nvPr/>
                </p:nvSpPr>
                <p:spPr>
                  <a:xfrm rot="470040">
                    <a:off x="964222" y="447846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Cube 657">
                    <a:extLst>
                      <a:ext uri="{FF2B5EF4-FFF2-40B4-BE49-F238E27FC236}">
                        <a16:creationId xmlns:a16="http://schemas.microsoft.com/office/drawing/2014/main" id="{07D66EAE-E0D7-D71C-7F1A-F5E9336075FE}"/>
                      </a:ext>
                    </a:extLst>
                  </p:cNvPr>
                  <p:cNvSpPr/>
                  <p:nvPr/>
                </p:nvSpPr>
                <p:spPr>
                  <a:xfrm rot="1487726">
                    <a:off x="1256559" y="42167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Cube 658">
                    <a:extLst>
                      <a:ext uri="{FF2B5EF4-FFF2-40B4-BE49-F238E27FC236}">
                        <a16:creationId xmlns:a16="http://schemas.microsoft.com/office/drawing/2014/main" id="{2B6CBDDD-EB8F-E4C5-6D7A-1980E11C8006}"/>
                      </a:ext>
                    </a:extLst>
                  </p:cNvPr>
                  <p:cNvSpPr/>
                  <p:nvPr/>
                </p:nvSpPr>
                <p:spPr>
                  <a:xfrm rot="1487726">
                    <a:off x="1745272" y="47325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Cube 659">
                    <a:extLst>
                      <a:ext uri="{FF2B5EF4-FFF2-40B4-BE49-F238E27FC236}">
                        <a16:creationId xmlns:a16="http://schemas.microsoft.com/office/drawing/2014/main" id="{01C74373-C3CA-80EA-9EAE-1E80D63C07D8}"/>
                      </a:ext>
                    </a:extLst>
                  </p:cNvPr>
                  <p:cNvSpPr/>
                  <p:nvPr/>
                </p:nvSpPr>
                <p:spPr>
                  <a:xfrm rot="21116793">
                    <a:off x="1375563" y="469750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Cube 660">
                    <a:extLst>
                      <a:ext uri="{FF2B5EF4-FFF2-40B4-BE49-F238E27FC236}">
                        <a16:creationId xmlns:a16="http://schemas.microsoft.com/office/drawing/2014/main" id="{68725632-3D3E-DCFB-EB37-3F815DF65F49}"/>
                      </a:ext>
                    </a:extLst>
                  </p:cNvPr>
                  <p:cNvSpPr/>
                  <p:nvPr/>
                </p:nvSpPr>
                <p:spPr>
                  <a:xfrm rot="1487726">
                    <a:off x="1414861" y="449175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Cube 661">
                    <a:extLst>
                      <a:ext uri="{FF2B5EF4-FFF2-40B4-BE49-F238E27FC236}">
                        <a16:creationId xmlns:a16="http://schemas.microsoft.com/office/drawing/2014/main" id="{08137182-1850-586B-CDE0-C3EAE7B9D677}"/>
                      </a:ext>
                    </a:extLst>
                  </p:cNvPr>
                  <p:cNvSpPr/>
                  <p:nvPr/>
                </p:nvSpPr>
                <p:spPr>
                  <a:xfrm rot="1487726">
                    <a:off x="1588868" y="46615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Cube 662">
                    <a:extLst>
                      <a:ext uri="{FF2B5EF4-FFF2-40B4-BE49-F238E27FC236}">
                        <a16:creationId xmlns:a16="http://schemas.microsoft.com/office/drawing/2014/main" id="{85E8A2B2-2302-5FC8-48D6-6DC001E4A7BB}"/>
                      </a:ext>
                    </a:extLst>
                  </p:cNvPr>
                  <p:cNvSpPr/>
                  <p:nvPr/>
                </p:nvSpPr>
                <p:spPr>
                  <a:xfrm rot="20246190">
                    <a:off x="1486531" y="42827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Cube 663">
                    <a:extLst>
                      <a:ext uri="{FF2B5EF4-FFF2-40B4-BE49-F238E27FC236}">
                        <a16:creationId xmlns:a16="http://schemas.microsoft.com/office/drawing/2014/main" id="{3C2B4536-E9A4-1349-025F-B9F2EC3502B5}"/>
                      </a:ext>
                    </a:extLst>
                  </p:cNvPr>
                  <p:cNvSpPr/>
                  <p:nvPr/>
                </p:nvSpPr>
                <p:spPr>
                  <a:xfrm rot="21158735">
                    <a:off x="1922737" y="42611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Cube 664">
                    <a:extLst>
                      <a:ext uri="{FF2B5EF4-FFF2-40B4-BE49-F238E27FC236}">
                        <a16:creationId xmlns:a16="http://schemas.microsoft.com/office/drawing/2014/main" id="{40299754-3622-1297-0A7B-02B0C4F2783A}"/>
                      </a:ext>
                    </a:extLst>
                  </p:cNvPr>
                  <p:cNvSpPr/>
                  <p:nvPr/>
                </p:nvSpPr>
                <p:spPr>
                  <a:xfrm rot="20318561">
                    <a:off x="1657098" y="445563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Cube 665">
                    <a:extLst>
                      <a:ext uri="{FF2B5EF4-FFF2-40B4-BE49-F238E27FC236}">
                        <a16:creationId xmlns:a16="http://schemas.microsoft.com/office/drawing/2014/main" id="{EE005DAB-FBCE-A363-A5AD-A5E05D4E5DDD}"/>
                      </a:ext>
                    </a:extLst>
                  </p:cNvPr>
                  <p:cNvSpPr/>
                  <p:nvPr/>
                </p:nvSpPr>
                <p:spPr>
                  <a:xfrm rot="20103509">
                    <a:off x="1898153" y="44749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Cube 666">
                    <a:extLst>
                      <a:ext uri="{FF2B5EF4-FFF2-40B4-BE49-F238E27FC236}">
                        <a16:creationId xmlns:a16="http://schemas.microsoft.com/office/drawing/2014/main" id="{27E69B5D-03C5-1E33-8CB7-AC7B25D96F9B}"/>
                      </a:ext>
                    </a:extLst>
                  </p:cNvPr>
                  <p:cNvSpPr/>
                  <p:nvPr/>
                </p:nvSpPr>
                <p:spPr>
                  <a:xfrm rot="1487726">
                    <a:off x="1694542" y="42511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Cube 667">
                    <a:extLst>
                      <a:ext uri="{FF2B5EF4-FFF2-40B4-BE49-F238E27FC236}">
                        <a16:creationId xmlns:a16="http://schemas.microsoft.com/office/drawing/2014/main" id="{F991F0C4-B6D7-0C19-60E0-EA7C7F0DAC38}"/>
                      </a:ext>
                    </a:extLst>
                  </p:cNvPr>
                  <p:cNvSpPr/>
                  <p:nvPr/>
                </p:nvSpPr>
                <p:spPr>
                  <a:xfrm rot="20332813">
                    <a:off x="1941384" y="468051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1" name="Group 460">
                  <a:extLst>
                    <a:ext uri="{FF2B5EF4-FFF2-40B4-BE49-F238E27FC236}">
                      <a16:creationId xmlns:a16="http://schemas.microsoft.com/office/drawing/2014/main" id="{35A2C4D7-A32E-3559-62C9-C3B0459FADDC}"/>
                    </a:ext>
                  </a:extLst>
                </p:cNvPr>
                <p:cNvGrpSpPr>
                  <a:grpSpLocks noChangeAspect="1"/>
                </p:cNvGrpSpPr>
                <p:nvPr/>
              </p:nvGrpSpPr>
              <p:grpSpPr>
                <a:xfrm>
                  <a:off x="7216330" y="3099121"/>
                  <a:ext cx="377978" cy="307875"/>
                  <a:chOff x="953720" y="4216792"/>
                  <a:chExt cx="1209733" cy="863036"/>
                </a:xfrm>
              </p:grpSpPr>
              <p:sp>
                <p:nvSpPr>
                  <p:cNvPr id="627" name="Cube 626">
                    <a:extLst>
                      <a:ext uri="{FF2B5EF4-FFF2-40B4-BE49-F238E27FC236}">
                        <a16:creationId xmlns:a16="http://schemas.microsoft.com/office/drawing/2014/main" id="{ADF99464-A0DA-AAD9-713E-5D459BABEBCE}"/>
                      </a:ext>
                    </a:extLst>
                  </p:cNvPr>
                  <p:cNvSpPr/>
                  <p:nvPr/>
                </p:nvSpPr>
                <p:spPr>
                  <a:xfrm>
                    <a:off x="1198996" y="486762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Cube 627">
                    <a:extLst>
                      <a:ext uri="{FF2B5EF4-FFF2-40B4-BE49-F238E27FC236}">
                        <a16:creationId xmlns:a16="http://schemas.microsoft.com/office/drawing/2014/main" id="{09F59882-CB9D-A245-DFCA-559D56B6C9D7}"/>
                      </a:ext>
                    </a:extLst>
                  </p:cNvPr>
                  <p:cNvSpPr/>
                  <p:nvPr/>
                </p:nvSpPr>
                <p:spPr>
                  <a:xfrm>
                    <a:off x="1689957" y="48982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Cube 628">
                    <a:extLst>
                      <a:ext uri="{FF2B5EF4-FFF2-40B4-BE49-F238E27FC236}">
                        <a16:creationId xmlns:a16="http://schemas.microsoft.com/office/drawing/2014/main" id="{C90CABEF-54F9-1519-9531-8BA511681314}"/>
                      </a:ext>
                    </a:extLst>
                  </p:cNvPr>
                  <p:cNvSpPr/>
                  <p:nvPr/>
                </p:nvSpPr>
                <p:spPr>
                  <a:xfrm>
                    <a:off x="1441374"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Cube 629">
                    <a:extLst>
                      <a:ext uri="{FF2B5EF4-FFF2-40B4-BE49-F238E27FC236}">
                        <a16:creationId xmlns:a16="http://schemas.microsoft.com/office/drawing/2014/main" id="{4BE9AACE-08E8-71EA-DC30-FCC7B8B40F9A}"/>
                      </a:ext>
                    </a:extLst>
                  </p:cNvPr>
                  <p:cNvSpPr/>
                  <p:nvPr/>
                </p:nvSpPr>
                <p:spPr>
                  <a:xfrm>
                    <a:off x="1920663" y="4887693"/>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Cube 630">
                    <a:extLst>
                      <a:ext uri="{FF2B5EF4-FFF2-40B4-BE49-F238E27FC236}">
                        <a16:creationId xmlns:a16="http://schemas.microsoft.com/office/drawing/2014/main" id="{2B8CE53C-D217-43AF-2D7C-745F6B2A7596}"/>
                      </a:ext>
                    </a:extLst>
                  </p:cNvPr>
                  <p:cNvSpPr/>
                  <p:nvPr/>
                </p:nvSpPr>
                <p:spPr>
                  <a:xfrm rot="20536046">
                    <a:off x="1001389" y="465294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Cube 631">
                    <a:extLst>
                      <a:ext uri="{FF2B5EF4-FFF2-40B4-BE49-F238E27FC236}">
                        <a16:creationId xmlns:a16="http://schemas.microsoft.com/office/drawing/2014/main" id="{50283A21-2B62-DD0B-05EB-0F4578351F63}"/>
                      </a:ext>
                    </a:extLst>
                  </p:cNvPr>
                  <p:cNvSpPr/>
                  <p:nvPr/>
                </p:nvSpPr>
                <p:spPr>
                  <a:xfrm>
                    <a:off x="953720"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Cube 632">
                    <a:extLst>
                      <a:ext uri="{FF2B5EF4-FFF2-40B4-BE49-F238E27FC236}">
                        <a16:creationId xmlns:a16="http://schemas.microsoft.com/office/drawing/2014/main" id="{95C1D217-6E6F-22D7-EB01-7D95BD428F00}"/>
                      </a:ext>
                    </a:extLst>
                  </p:cNvPr>
                  <p:cNvSpPr/>
                  <p:nvPr/>
                </p:nvSpPr>
                <p:spPr>
                  <a:xfrm rot="20303079">
                    <a:off x="1136156" y="46989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Cube 633">
                    <a:extLst>
                      <a:ext uri="{FF2B5EF4-FFF2-40B4-BE49-F238E27FC236}">
                        <a16:creationId xmlns:a16="http://schemas.microsoft.com/office/drawing/2014/main" id="{119BC04A-58F5-359F-9A4A-3CF2C867AA5F}"/>
                      </a:ext>
                    </a:extLst>
                  </p:cNvPr>
                  <p:cNvSpPr/>
                  <p:nvPr/>
                </p:nvSpPr>
                <p:spPr>
                  <a:xfrm rot="20303079">
                    <a:off x="1028296" y="4269007"/>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Cube 634">
                    <a:extLst>
                      <a:ext uri="{FF2B5EF4-FFF2-40B4-BE49-F238E27FC236}">
                        <a16:creationId xmlns:a16="http://schemas.microsoft.com/office/drawing/2014/main" id="{27676EC8-F644-5ABF-C73A-8EA9F978DC44}"/>
                      </a:ext>
                    </a:extLst>
                  </p:cNvPr>
                  <p:cNvSpPr/>
                  <p:nvPr/>
                </p:nvSpPr>
                <p:spPr>
                  <a:xfrm rot="19838680">
                    <a:off x="1195454" y="443312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Cube 635">
                    <a:extLst>
                      <a:ext uri="{FF2B5EF4-FFF2-40B4-BE49-F238E27FC236}">
                        <a16:creationId xmlns:a16="http://schemas.microsoft.com/office/drawing/2014/main" id="{03D48152-B84D-031C-2765-7FBC806CE789}"/>
                      </a:ext>
                    </a:extLst>
                  </p:cNvPr>
                  <p:cNvSpPr/>
                  <p:nvPr/>
                </p:nvSpPr>
                <p:spPr>
                  <a:xfrm rot="470040">
                    <a:off x="964222" y="447846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Cube 636">
                    <a:extLst>
                      <a:ext uri="{FF2B5EF4-FFF2-40B4-BE49-F238E27FC236}">
                        <a16:creationId xmlns:a16="http://schemas.microsoft.com/office/drawing/2014/main" id="{AF9B13C5-3C5E-FD29-1BE4-3726CB06551C}"/>
                      </a:ext>
                    </a:extLst>
                  </p:cNvPr>
                  <p:cNvSpPr/>
                  <p:nvPr/>
                </p:nvSpPr>
                <p:spPr>
                  <a:xfrm rot="1487726">
                    <a:off x="1256559" y="42167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Cube 637">
                    <a:extLst>
                      <a:ext uri="{FF2B5EF4-FFF2-40B4-BE49-F238E27FC236}">
                        <a16:creationId xmlns:a16="http://schemas.microsoft.com/office/drawing/2014/main" id="{C0A88206-F32F-F6F6-686B-8020FC9BFE0F}"/>
                      </a:ext>
                    </a:extLst>
                  </p:cNvPr>
                  <p:cNvSpPr/>
                  <p:nvPr/>
                </p:nvSpPr>
                <p:spPr>
                  <a:xfrm rot="1487726">
                    <a:off x="1745272" y="47325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Cube 638">
                    <a:extLst>
                      <a:ext uri="{FF2B5EF4-FFF2-40B4-BE49-F238E27FC236}">
                        <a16:creationId xmlns:a16="http://schemas.microsoft.com/office/drawing/2014/main" id="{32D5A7A5-3830-08F3-1212-2CD50216F470}"/>
                      </a:ext>
                    </a:extLst>
                  </p:cNvPr>
                  <p:cNvSpPr/>
                  <p:nvPr/>
                </p:nvSpPr>
                <p:spPr>
                  <a:xfrm rot="21116793">
                    <a:off x="1375563" y="469750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Cube 639">
                    <a:extLst>
                      <a:ext uri="{FF2B5EF4-FFF2-40B4-BE49-F238E27FC236}">
                        <a16:creationId xmlns:a16="http://schemas.microsoft.com/office/drawing/2014/main" id="{D09A9326-736A-46D9-375F-B1F2ADC2309D}"/>
                      </a:ext>
                    </a:extLst>
                  </p:cNvPr>
                  <p:cNvSpPr/>
                  <p:nvPr/>
                </p:nvSpPr>
                <p:spPr>
                  <a:xfrm rot="1487726">
                    <a:off x="1414861" y="449175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Cube 640">
                    <a:extLst>
                      <a:ext uri="{FF2B5EF4-FFF2-40B4-BE49-F238E27FC236}">
                        <a16:creationId xmlns:a16="http://schemas.microsoft.com/office/drawing/2014/main" id="{05C2F11D-5142-975D-8FAC-57A22206A7C0}"/>
                      </a:ext>
                    </a:extLst>
                  </p:cNvPr>
                  <p:cNvSpPr/>
                  <p:nvPr/>
                </p:nvSpPr>
                <p:spPr>
                  <a:xfrm rot="1487726">
                    <a:off x="1588868" y="46615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Cube 641">
                    <a:extLst>
                      <a:ext uri="{FF2B5EF4-FFF2-40B4-BE49-F238E27FC236}">
                        <a16:creationId xmlns:a16="http://schemas.microsoft.com/office/drawing/2014/main" id="{183ABDB1-8F60-195D-9AB2-162A71B293A6}"/>
                      </a:ext>
                    </a:extLst>
                  </p:cNvPr>
                  <p:cNvSpPr/>
                  <p:nvPr/>
                </p:nvSpPr>
                <p:spPr>
                  <a:xfrm rot="20246190">
                    <a:off x="1486531" y="42827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Cube 642">
                    <a:extLst>
                      <a:ext uri="{FF2B5EF4-FFF2-40B4-BE49-F238E27FC236}">
                        <a16:creationId xmlns:a16="http://schemas.microsoft.com/office/drawing/2014/main" id="{25392E31-17A3-31DF-7106-78F90FF7FCB4}"/>
                      </a:ext>
                    </a:extLst>
                  </p:cNvPr>
                  <p:cNvSpPr/>
                  <p:nvPr/>
                </p:nvSpPr>
                <p:spPr>
                  <a:xfrm rot="21158735">
                    <a:off x="1922737" y="42611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Cube 643">
                    <a:extLst>
                      <a:ext uri="{FF2B5EF4-FFF2-40B4-BE49-F238E27FC236}">
                        <a16:creationId xmlns:a16="http://schemas.microsoft.com/office/drawing/2014/main" id="{2F2F547B-8B08-B50D-123C-5FFE25422410}"/>
                      </a:ext>
                    </a:extLst>
                  </p:cNvPr>
                  <p:cNvSpPr/>
                  <p:nvPr/>
                </p:nvSpPr>
                <p:spPr>
                  <a:xfrm rot="20318561">
                    <a:off x="1657098" y="445563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Cube 644">
                    <a:extLst>
                      <a:ext uri="{FF2B5EF4-FFF2-40B4-BE49-F238E27FC236}">
                        <a16:creationId xmlns:a16="http://schemas.microsoft.com/office/drawing/2014/main" id="{77D7E49B-1776-A8B2-1904-696EC9184135}"/>
                      </a:ext>
                    </a:extLst>
                  </p:cNvPr>
                  <p:cNvSpPr/>
                  <p:nvPr/>
                </p:nvSpPr>
                <p:spPr>
                  <a:xfrm rot="20103509">
                    <a:off x="1898153" y="44749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Cube 645">
                    <a:extLst>
                      <a:ext uri="{FF2B5EF4-FFF2-40B4-BE49-F238E27FC236}">
                        <a16:creationId xmlns:a16="http://schemas.microsoft.com/office/drawing/2014/main" id="{DF068161-CC5C-997A-52E4-8556A0945E7F}"/>
                      </a:ext>
                    </a:extLst>
                  </p:cNvPr>
                  <p:cNvSpPr/>
                  <p:nvPr/>
                </p:nvSpPr>
                <p:spPr>
                  <a:xfrm rot="1487726">
                    <a:off x="1694542" y="42511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Cube 646">
                    <a:extLst>
                      <a:ext uri="{FF2B5EF4-FFF2-40B4-BE49-F238E27FC236}">
                        <a16:creationId xmlns:a16="http://schemas.microsoft.com/office/drawing/2014/main" id="{9DD73E7F-3499-BF08-2B2F-849B44DEDA69}"/>
                      </a:ext>
                    </a:extLst>
                  </p:cNvPr>
                  <p:cNvSpPr/>
                  <p:nvPr/>
                </p:nvSpPr>
                <p:spPr>
                  <a:xfrm rot="20332813">
                    <a:off x="1941384" y="468051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2" name="Group 461">
                  <a:extLst>
                    <a:ext uri="{FF2B5EF4-FFF2-40B4-BE49-F238E27FC236}">
                      <a16:creationId xmlns:a16="http://schemas.microsoft.com/office/drawing/2014/main" id="{B222E681-4C1D-7BA8-B19B-FF7C9EE7A23E}"/>
                    </a:ext>
                  </a:extLst>
                </p:cNvPr>
                <p:cNvGrpSpPr>
                  <a:grpSpLocks noChangeAspect="1"/>
                </p:cNvGrpSpPr>
                <p:nvPr/>
              </p:nvGrpSpPr>
              <p:grpSpPr>
                <a:xfrm>
                  <a:off x="7226578" y="3190121"/>
                  <a:ext cx="377978" cy="188297"/>
                  <a:chOff x="953720" y="4551996"/>
                  <a:chExt cx="1209733" cy="527832"/>
                </a:xfrm>
                <a:gradFill>
                  <a:gsLst>
                    <a:gs pos="50000">
                      <a:schemeClr val="tx1"/>
                    </a:gs>
                    <a:gs pos="100000">
                      <a:srgbClr val="FFFF00"/>
                    </a:gs>
                  </a:gsLst>
                  <a:lin ang="5400000" scaled="1"/>
                </a:gradFill>
              </p:grpSpPr>
              <p:sp>
                <p:nvSpPr>
                  <p:cNvPr id="611" name="Cube 610">
                    <a:extLst>
                      <a:ext uri="{FF2B5EF4-FFF2-40B4-BE49-F238E27FC236}">
                        <a16:creationId xmlns:a16="http://schemas.microsoft.com/office/drawing/2014/main" id="{38DD3C8B-F89E-74CB-34ED-83EA141B3CDA}"/>
                      </a:ext>
                    </a:extLst>
                  </p:cNvPr>
                  <p:cNvSpPr/>
                  <p:nvPr/>
                </p:nvSpPr>
                <p:spPr>
                  <a:xfrm>
                    <a:off x="1198996" y="4867629"/>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Cube 611">
                    <a:extLst>
                      <a:ext uri="{FF2B5EF4-FFF2-40B4-BE49-F238E27FC236}">
                        <a16:creationId xmlns:a16="http://schemas.microsoft.com/office/drawing/2014/main" id="{EED5989E-A287-4CE3-B544-7FCF983B5C30}"/>
                      </a:ext>
                    </a:extLst>
                  </p:cNvPr>
                  <p:cNvSpPr/>
                  <p:nvPr/>
                </p:nvSpPr>
                <p:spPr>
                  <a:xfrm>
                    <a:off x="1689957" y="4898208"/>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Cube 612">
                    <a:extLst>
                      <a:ext uri="{FF2B5EF4-FFF2-40B4-BE49-F238E27FC236}">
                        <a16:creationId xmlns:a16="http://schemas.microsoft.com/office/drawing/2014/main" id="{58F61BFC-F50D-95B4-FB52-D9AE100A1465}"/>
                      </a:ext>
                    </a:extLst>
                  </p:cNvPr>
                  <p:cNvSpPr/>
                  <p:nvPr/>
                </p:nvSpPr>
                <p:spPr>
                  <a:xfrm>
                    <a:off x="1441374" y="487338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Cube 613">
                    <a:extLst>
                      <a:ext uri="{FF2B5EF4-FFF2-40B4-BE49-F238E27FC236}">
                        <a16:creationId xmlns:a16="http://schemas.microsoft.com/office/drawing/2014/main" id="{FF1FAEF9-B071-07E6-CFDF-A5380DE0C024}"/>
                      </a:ext>
                    </a:extLst>
                  </p:cNvPr>
                  <p:cNvSpPr/>
                  <p:nvPr/>
                </p:nvSpPr>
                <p:spPr>
                  <a:xfrm>
                    <a:off x="1920663" y="4887693"/>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Cube 614">
                    <a:extLst>
                      <a:ext uri="{FF2B5EF4-FFF2-40B4-BE49-F238E27FC236}">
                        <a16:creationId xmlns:a16="http://schemas.microsoft.com/office/drawing/2014/main" id="{DDEAED50-7CA1-35DA-418B-8D9667CAE030}"/>
                      </a:ext>
                    </a:extLst>
                  </p:cNvPr>
                  <p:cNvSpPr/>
                  <p:nvPr/>
                </p:nvSpPr>
                <p:spPr>
                  <a:xfrm rot="20536046">
                    <a:off x="1001389" y="4652941"/>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Cube 615">
                    <a:extLst>
                      <a:ext uri="{FF2B5EF4-FFF2-40B4-BE49-F238E27FC236}">
                        <a16:creationId xmlns:a16="http://schemas.microsoft.com/office/drawing/2014/main" id="{0142DB19-EEC7-AE47-FAFE-02E11722ECEB}"/>
                      </a:ext>
                    </a:extLst>
                  </p:cNvPr>
                  <p:cNvSpPr/>
                  <p:nvPr/>
                </p:nvSpPr>
                <p:spPr>
                  <a:xfrm>
                    <a:off x="953720" y="487338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Cube 616">
                    <a:extLst>
                      <a:ext uri="{FF2B5EF4-FFF2-40B4-BE49-F238E27FC236}">
                        <a16:creationId xmlns:a16="http://schemas.microsoft.com/office/drawing/2014/main" id="{73F94C6C-45D5-5CBB-E210-EF666A1808B0}"/>
                      </a:ext>
                    </a:extLst>
                  </p:cNvPr>
                  <p:cNvSpPr/>
                  <p:nvPr/>
                </p:nvSpPr>
                <p:spPr>
                  <a:xfrm rot="20303079">
                    <a:off x="1136156" y="469892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Cube 617">
                    <a:extLst>
                      <a:ext uri="{FF2B5EF4-FFF2-40B4-BE49-F238E27FC236}">
                        <a16:creationId xmlns:a16="http://schemas.microsoft.com/office/drawing/2014/main" id="{3C26D3EE-11D2-1708-5B5F-210C740AF584}"/>
                      </a:ext>
                    </a:extLst>
                  </p:cNvPr>
                  <p:cNvSpPr/>
                  <p:nvPr/>
                </p:nvSpPr>
                <p:spPr>
                  <a:xfrm rot="19838680">
                    <a:off x="1221442" y="4584319"/>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Cube 618">
                    <a:extLst>
                      <a:ext uri="{FF2B5EF4-FFF2-40B4-BE49-F238E27FC236}">
                        <a16:creationId xmlns:a16="http://schemas.microsoft.com/office/drawing/2014/main" id="{F9AC1C6A-A739-96BD-B806-A62C30944FC3}"/>
                      </a:ext>
                    </a:extLst>
                  </p:cNvPr>
                  <p:cNvSpPr/>
                  <p:nvPr/>
                </p:nvSpPr>
                <p:spPr>
                  <a:xfrm rot="470040">
                    <a:off x="964167" y="4551996"/>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Cube 619">
                    <a:extLst>
                      <a:ext uri="{FF2B5EF4-FFF2-40B4-BE49-F238E27FC236}">
                        <a16:creationId xmlns:a16="http://schemas.microsoft.com/office/drawing/2014/main" id="{1851E9F6-46AA-E3D2-5BED-1CF45F297FAD}"/>
                      </a:ext>
                    </a:extLst>
                  </p:cNvPr>
                  <p:cNvSpPr/>
                  <p:nvPr/>
                </p:nvSpPr>
                <p:spPr>
                  <a:xfrm rot="1487726">
                    <a:off x="1745272" y="4732508"/>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Cube 620">
                    <a:extLst>
                      <a:ext uri="{FF2B5EF4-FFF2-40B4-BE49-F238E27FC236}">
                        <a16:creationId xmlns:a16="http://schemas.microsoft.com/office/drawing/2014/main" id="{A6191847-2FF2-6B42-1E2A-F6879E8878BF}"/>
                      </a:ext>
                    </a:extLst>
                  </p:cNvPr>
                  <p:cNvSpPr/>
                  <p:nvPr/>
                </p:nvSpPr>
                <p:spPr>
                  <a:xfrm rot="21116793">
                    <a:off x="1375563" y="4697509"/>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Cube 621">
                    <a:extLst>
                      <a:ext uri="{FF2B5EF4-FFF2-40B4-BE49-F238E27FC236}">
                        <a16:creationId xmlns:a16="http://schemas.microsoft.com/office/drawing/2014/main" id="{28EB2350-CD9D-9726-445C-5245889A23AF}"/>
                      </a:ext>
                    </a:extLst>
                  </p:cNvPr>
                  <p:cNvSpPr/>
                  <p:nvPr/>
                </p:nvSpPr>
                <p:spPr>
                  <a:xfrm rot="1487726">
                    <a:off x="1450520" y="4566374"/>
                    <a:ext cx="222069" cy="181619"/>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Cube 622">
                    <a:extLst>
                      <a:ext uri="{FF2B5EF4-FFF2-40B4-BE49-F238E27FC236}">
                        <a16:creationId xmlns:a16="http://schemas.microsoft.com/office/drawing/2014/main" id="{5C5F8595-1365-BAD0-2D50-E4563B1BF35A}"/>
                      </a:ext>
                    </a:extLst>
                  </p:cNvPr>
                  <p:cNvSpPr/>
                  <p:nvPr/>
                </p:nvSpPr>
                <p:spPr>
                  <a:xfrm rot="1487726">
                    <a:off x="1588868" y="4661560"/>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Cube 623">
                    <a:extLst>
                      <a:ext uri="{FF2B5EF4-FFF2-40B4-BE49-F238E27FC236}">
                        <a16:creationId xmlns:a16="http://schemas.microsoft.com/office/drawing/2014/main" id="{36216197-3775-4F3D-4828-43D1A2F00D89}"/>
                      </a:ext>
                    </a:extLst>
                  </p:cNvPr>
                  <p:cNvSpPr/>
                  <p:nvPr/>
                </p:nvSpPr>
                <p:spPr>
                  <a:xfrm rot="20318561">
                    <a:off x="1703702" y="4601930"/>
                    <a:ext cx="222069" cy="181619"/>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Cube 624">
                    <a:extLst>
                      <a:ext uri="{FF2B5EF4-FFF2-40B4-BE49-F238E27FC236}">
                        <a16:creationId xmlns:a16="http://schemas.microsoft.com/office/drawing/2014/main" id="{CA97BC8E-FB90-5687-AB4F-4D9346A2A136}"/>
                      </a:ext>
                    </a:extLst>
                  </p:cNvPr>
                  <p:cNvSpPr/>
                  <p:nvPr/>
                </p:nvSpPr>
                <p:spPr>
                  <a:xfrm rot="20103509">
                    <a:off x="1900884" y="4572279"/>
                    <a:ext cx="222069" cy="181619"/>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Cube 625">
                    <a:extLst>
                      <a:ext uri="{FF2B5EF4-FFF2-40B4-BE49-F238E27FC236}">
                        <a16:creationId xmlns:a16="http://schemas.microsoft.com/office/drawing/2014/main" id="{E994A614-2189-DAF2-C2E7-69646D090BD3}"/>
                      </a:ext>
                    </a:extLst>
                  </p:cNvPr>
                  <p:cNvSpPr/>
                  <p:nvPr/>
                </p:nvSpPr>
                <p:spPr>
                  <a:xfrm rot="20332813">
                    <a:off x="1941384" y="4680512"/>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3" name="Group 462">
                  <a:extLst>
                    <a:ext uri="{FF2B5EF4-FFF2-40B4-BE49-F238E27FC236}">
                      <a16:creationId xmlns:a16="http://schemas.microsoft.com/office/drawing/2014/main" id="{5DBCD9D5-E641-3237-5640-30FA9292CD92}"/>
                    </a:ext>
                  </a:extLst>
                </p:cNvPr>
                <p:cNvGrpSpPr>
                  <a:grpSpLocks noChangeAspect="1"/>
                </p:cNvGrpSpPr>
                <p:nvPr/>
              </p:nvGrpSpPr>
              <p:grpSpPr>
                <a:xfrm>
                  <a:off x="7203939" y="3378769"/>
                  <a:ext cx="377978" cy="307874"/>
                  <a:chOff x="953720" y="4216792"/>
                  <a:chExt cx="1209733" cy="863036"/>
                </a:xfrm>
                <a:solidFill>
                  <a:srgbClr val="FFFF00"/>
                </a:solidFill>
              </p:grpSpPr>
              <p:sp>
                <p:nvSpPr>
                  <p:cNvPr id="590" name="Cube 589">
                    <a:extLst>
                      <a:ext uri="{FF2B5EF4-FFF2-40B4-BE49-F238E27FC236}">
                        <a16:creationId xmlns:a16="http://schemas.microsoft.com/office/drawing/2014/main" id="{017DEDC6-56B2-F905-C343-4FA3749CDFAC}"/>
                      </a:ext>
                    </a:extLst>
                  </p:cNvPr>
                  <p:cNvSpPr/>
                  <p:nvPr/>
                </p:nvSpPr>
                <p:spPr>
                  <a:xfrm>
                    <a:off x="1198996" y="4867629"/>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Cube 590">
                    <a:extLst>
                      <a:ext uri="{FF2B5EF4-FFF2-40B4-BE49-F238E27FC236}">
                        <a16:creationId xmlns:a16="http://schemas.microsoft.com/office/drawing/2014/main" id="{C2B15A91-94C2-048F-4AF1-04B140FAB4AC}"/>
                      </a:ext>
                    </a:extLst>
                  </p:cNvPr>
                  <p:cNvSpPr/>
                  <p:nvPr/>
                </p:nvSpPr>
                <p:spPr>
                  <a:xfrm>
                    <a:off x="1689957" y="4898208"/>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Cube 591">
                    <a:extLst>
                      <a:ext uri="{FF2B5EF4-FFF2-40B4-BE49-F238E27FC236}">
                        <a16:creationId xmlns:a16="http://schemas.microsoft.com/office/drawing/2014/main" id="{DA60BECA-BE9D-D4E1-B2B7-DF29617566EE}"/>
                      </a:ext>
                    </a:extLst>
                  </p:cNvPr>
                  <p:cNvSpPr/>
                  <p:nvPr/>
                </p:nvSpPr>
                <p:spPr>
                  <a:xfrm>
                    <a:off x="1441374" y="4873384"/>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Cube 592">
                    <a:extLst>
                      <a:ext uri="{FF2B5EF4-FFF2-40B4-BE49-F238E27FC236}">
                        <a16:creationId xmlns:a16="http://schemas.microsoft.com/office/drawing/2014/main" id="{31C21DE0-7FDA-6BA4-D12C-65590D9424AE}"/>
                      </a:ext>
                    </a:extLst>
                  </p:cNvPr>
                  <p:cNvSpPr/>
                  <p:nvPr/>
                </p:nvSpPr>
                <p:spPr>
                  <a:xfrm>
                    <a:off x="1920663" y="4887693"/>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Cube 593">
                    <a:extLst>
                      <a:ext uri="{FF2B5EF4-FFF2-40B4-BE49-F238E27FC236}">
                        <a16:creationId xmlns:a16="http://schemas.microsoft.com/office/drawing/2014/main" id="{A6189DB2-23E5-FEAC-1FBD-296A297AF04B}"/>
                      </a:ext>
                    </a:extLst>
                  </p:cNvPr>
                  <p:cNvSpPr/>
                  <p:nvPr/>
                </p:nvSpPr>
                <p:spPr>
                  <a:xfrm rot="20536046">
                    <a:off x="1001389" y="4652941"/>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Cube 594">
                    <a:extLst>
                      <a:ext uri="{FF2B5EF4-FFF2-40B4-BE49-F238E27FC236}">
                        <a16:creationId xmlns:a16="http://schemas.microsoft.com/office/drawing/2014/main" id="{1578F235-88F9-8E58-BB43-0AB8D3FFAE15}"/>
                      </a:ext>
                    </a:extLst>
                  </p:cNvPr>
                  <p:cNvSpPr/>
                  <p:nvPr/>
                </p:nvSpPr>
                <p:spPr>
                  <a:xfrm>
                    <a:off x="953720" y="4873384"/>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Cube 595">
                    <a:extLst>
                      <a:ext uri="{FF2B5EF4-FFF2-40B4-BE49-F238E27FC236}">
                        <a16:creationId xmlns:a16="http://schemas.microsoft.com/office/drawing/2014/main" id="{704AC647-391F-2CEA-EF78-BC9EB4455495}"/>
                      </a:ext>
                    </a:extLst>
                  </p:cNvPr>
                  <p:cNvSpPr/>
                  <p:nvPr/>
                </p:nvSpPr>
                <p:spPr>
                  <a:xfrm rot="20303079">
                    <a:off x="1136156" y="4698924"/>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Cube 596">
                    <a:extLst>
                      <a:ext uri="{FF2B5EF4-FFF2-40B4-BE49-F238E27FC236}">
                        <a16:creationId xmlns:a16="http://schemas.microsoft.com/office/drawing/2014/main" id="{D6E8FE50-9B48-0E0D-9973-DF5534F11B57}"/>
                      </a:ext>
                    </a:extLst>
                  </p:cNvPr>
                  <p:cNvSpPr/>
                  <p:nvPr/>
                </p:nvSpPr>
                <p:spPr>
                  <a:xfrm rot="20303079">
                    <a:off x="1028296" y="4269007"/>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Cube 597">
                    <a:extLst>
                      <a:ext uri="{FF2B5EF4-FFF2-40B4-BE49-F238E27FC236}">
                        <a16:creationId xmlns:a16="http://schemas.microsoft.com/office/drawing/2014/main" id="{4597F138-F06E-37A2-2243-6779D8541A47}"/>
                      </a:ext>
                    </a:extLst>
                  </p:cNvPr>
                  <p:cNvSpPr/>
                  <p:nvPr/>
                </p:nvSpPr>
                <p:spPr>
                  <a:xfrm rot="19838680">
                    <a:off x="1195454" y="4433120"/>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Cube 598">
                    <a:extLst>
                      <a:ext uri="{FF2B5EF4-FFF2-40B4-BE49-F238E27FC236}">
                        <a16:creationId xmlns:a16="http://schemas.microsoft.com/office/drawing/2014/main" id="{2BB67B91-B43A-0693-FED3-50193412AEEC}"/>
                      </a:ext>
                    </a:extLst>
                  </p:cNvPr>
                  <p:cNvSpPr/>
                  <p:nvPr/>
                </p:nvSpPr>
                <p:spPr>
                  <a:xfrm rot="470040">
                    <a:off x="964222" y="4478461"/>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Cube 599">
                    <a:extLst>
                      <a:ext uri="{FF2B5EF4-FFF2-40B4-BE49-F238E27FC236}">
                        <a16:creationId xmlns:a16="http://schemas.microsoft.com/office/drawing/2014/main" id="{5DFA431C-7C0B-9C8C-3B13-B7F57DDCAB45}"/>
                      </a:ext>
                    </a:extLst>
                  </p:cNvPr>
                  <p:cNvSpPr/>
                  <p:nvPr/>
                </p:nvSpPr>
                <p:spPr>
                  <a:xfrm rot="1487726">
                    <a:off x="1256559" y="4216792"/>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Cube 600">
                    <a:extLst>
                      <a:ext uri="{FF2B5EF4-FFF2-40B4-BE49-F238E27FC236}">
                        <a16:creationId xmlns:a16="http://schemas.microsoft.com/office/drawing/2014/main" id="{23FC42D0-E3B6-4EFD-90DE-890BC3D1F7A1}"/>
                      </a:ext>
                    </a:extLst>
                  </p:cNvPr>
                  <p:cNvSpPr/>
                  <p:nvPr/>
                </p:nvSpPr>
                <p:spPr>
                  <a:xfrm rot="1487726">
                    <a:off x="1745272" y="4732508"/>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Cube 601">
                    <a:extLst>
                      <a:ext uri="{FF2B5EF4-FFF2-40B4-BE49-F238E27FC236}">
                        <a16:creationId xmlns:a16="http://schemas.microsoft.com/office/drawing/2014/main" id="{6EFEE7A1-717D-6302-4D0C-2845EB2DD83A}"/>
                      </a:ext>
                    </a:extLst>
                  </p:cNvPr>
                  <p:cNvSpPr/>
                  <p:nvPr/>
                </p:nvSpPr>
                <p:spPr>
                  <a:xfrm rot="21116793">
                    <a:off x="1375563" y="4697509"/>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Cube 602">
                    <a:extLst>
                      <a:ext uri="{FF2B5EF4-FFF2-40B4-BE49-F238E27FC236}">
                        <a16:creationId xmlns:a16="http://schemas.microsoft.com/office/drawing/2014/main" id="{339F5EB9-62EB-E47D-858C-16DFC8255159}"/>
                      </a:ext>
                    </a:extLst>
                  </p:cNvPr>
                  <p:cNvSpPr/>
                  <p:nvPr/>
                </p:nvSpPr>
                <p:spPr>
                  <a:xfrm rot="1487726">
                    <a:off x="1414861" y="4491752"/>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Cube 603">
                    <a:extLst>
                      <a:ext uri="{FF2B5EF4-FFF2-40B4-BE49-F238E27FC236}">
                        <a16:creationId xmlns:a16="http://schemas.microsoft.com/office/drawing/2014/main" id="{741DB4F0-E63A-F10D-55D7-4B1C8F385FAC}"/>
                      </a:ext>
                    </a:extLst>
                  </p:cNvPr>
                  <p:cNvSpPr/>
                  <p:nvPr/>
                </p:nvSpPr>
                <p:spPr>
                  <a:xfrm rot="1487726">
                    <a:off x="1588868" y="4661560"/>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Cube 604">
                    <a:extLst>
                      <a:ext uri="{FF2B5EF4-FFF2-40B4-BE49-F238E27FC236}">
                        <a16:creationId xmlns:a16="http://schemas.microsoft.com/office/drawing/2014/main" id="{11EEAF6C-1199-CE2C-BD90-C1A8AE71D4AC}"/>
                      </a:ext>
                    </a:extLst>
                  </p:cNvPr>
                  <p:cNvSpPr/>
                  <p:nvPr/>
                </p:nvSpPr>
                <p:spPr>
                  <a:xfrm rot="20246190">
                    <a:off x="1486531" y="4282724"/>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Cube 605">
                    <a:extLst>
                      <a:ext uri="{FF2B5EF4-FFF2-40B4-BE49-F238E27FC236}">
                        <a16:creationId xmlns:a16="http://schemas.microsoft.com/office/drawing/2014/main" id="{5759ACE5-EFEE-B119-710B-9BA1CBA9220B}"/>
                      </a:ext>
                    </a:extLst>
                  </p:cNvPr>
                  <p:cNvSpPr/>
                  <p:nvPr/>
                </p:nvSpPr>
                <p:spPr>
                  <a:xfrm rot="21158735">
                    <a:off x="1922737" y="4261184"/>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Cube 606">
                    <a:extLst>
                      <a:ext uri="{FF2B5EF4-FFF2-40B4-BE49-F238E27FC236}">
                        <a16:creationId xmlns:a16="http://schemas.microsoft.com/office/drawing/2014/main" id="{444FA74A-81C9-7EB7-F4C6-EC7F5980C951}"/>
                      </a:ext>
                    </a:extLst>
                  </p:cNvPr>
                  <p:cNvSpPr/>
                  <p:nvPr/>
                </p:nvSpPr>
                <p:spPr>
                  <a:xfrm rot="20318561">
                    <a:off x="1657098" y="4455639"/>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Cube 607">
                    <a:extLst>
                      <a:ext uri="{FF2B5EF4-FFF2-40B4-BE49-F238E27FC236}">
                        <a16:creationId xmlns:a16="http://schemas.microsoft.com/office/drawing/2014/main" id="{3FCBD34F-AAEC-D69F-32DB-C2C518E36E16}"/>
                      </a:ext>
                    </a:extLst>
                  </p:cNvPr>
                  <p:cNvSpPr/>
                  <p:nvPr/>
                </p:nvSpPr>
                <p:spPr>
                  <a:xfrm rot="20103509">
                    <a:off x="1898153" y="4474960"/>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Cube 608">
                    <a:extLst>
                      <a:ext uri="{FF2B5EF4-FFF2-40B4-BE49-F238E27FC236}">
                        <a16:creationId xmlns:a16="http://schemas.microsoft.com/office/drawing/2014/main" id="{2395D777-A2F2-0186-1B97-202574A8CBFE}"/>
                      </a:ext>
                    </a:extLst>
                  </p:cNvPr>
                  <p:cNvSpPr/>
                  <p:nvPr/>
                </p:nvSpPr>
                <p:spPr>
                  <a:xfrm rot="1487726">
                    <a:off x="1694542" y="4251192"/>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Cube 609">
                    <a:extLst>
                      <a:ext uri="{FF2B5EF4-FFF2-40B4-BE49-F238E27FC236}">
                        <a16:creationId xmlns:a16="http://schemas.microsoft.com/office/drawing/2014/main" id="{B744D6BF-1D00-79D4-3994-1BFA950E5022}"/>
                      </a:ext>
                    </a:extLst>
                  </p:cNvPr>
                  <p:cNvSpPr/>
                  <p:nvPr/>
                </p:nvSpPr>
                <p:spPr>
                  <a:xfrm rot="20332813">
                    <a:off x="1941384" y="4680512"/>
                    <a:ext cx="222069" cy="181620"/>
                  </a:xfrm>
                  <a:prstGeom prst="cub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4" name="Group 463">
                  <a:extLst>
                    <a:ext uri="{FF2B5EF4-FFF2-40B4-BE49-F238E27FC236}">
                      <a16:creationId xmlns:a16="http://schemas.microsoft.com/office/drawing/2014/main" id="{A5A25554-C442-8288-F1F3-69C5F3EAABDA}"/>
                    </a:ext>
                  </a:extLst>
                </p:cNvPr>
                <p:cNvGrpSpPr>
                  <a:grpSpLocks noChangeAspect="1"/>
                </p:cNvGrpSpPr>
                <p:nvPr/>
              </p:nvGrpSpPr>
              <p:grpSpPr>
                <a:xfrm>
                  <a:off x="7226570" y="2961452"/>
                  <a:ext cx="366751" cy="237559"/>
                  <a:chOff x="1001389" y="4282724"/>
                  <a:chExt cx="1173800" cy="665926"/>
                </a:xfrm>
                <a:gradFill>
                  <a:gsLst>
                    <a:gs pos="100000">
                      <a:schemeClr val="tx1"/>
                    </a:gs>
                    <a:gs pos="100000">
                      <a:srgbClr val="FFFF00"/>
                    </a:gs>
                  </a:gsLst>
                  <a:lin ang="5400000" scaled="1"/>
                </a:gradFill>
              </p:grpSpPr>
              <p:sp>
                <p:nvSpPr>
                  <p:cNvPr id="574" name="Cube 573">
                    <a:extLst>
                      <a:ext uri="{FF2B5EF4-FFF2-40B4-BE49-F238E27FC236}">
                        <a16:creationId xmlns:a16="http://schemas.microsoft.com/office/drawing/2014/main" id="{D2FFA5C7-9EBD-EC09-084D-F86A61CF6CBA}"/>
                      </a:ext>
                    </a:extLst>
                  </p:cNvPr>
                  <p:cNvSpPr/>
                  <p:nvPr/>
                </p:nvSpPr>
                <p:spPr>
                  <a:xfrm rot="20536046">
                    <a:off x="1001389" y="4652941"/>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Cube 574">
                    <a:extLst>
                      <a:ext uri="{FF2B5EF4-FFF2-40B4-BE49-F238E27FC236}">
                        <a16:creationId xmlns:a16="http://schemas.microsoft.com/office/drawing/2014/main" id="{8E2FDB16-07D0-D984-26DC-418076C5B687}"/>
                      </a:ext>
                    </a:extLst>
                  </p:cNvPr>
                  <p:cNvSpPr/>
                  <p:nvPr/>
                </p:nvSpPr>
                <p:spPr>
                  <a:xfrm rot="20303079">
                    <a:off x="1136156" y="469892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Cube 575">
                    <a:extLst>
                      <a:ext uri="{FF2B5EF4-FFF2-40B4-BE49-F238E27FC236}">
                        <a16:creationId xmlns:a16="http://schemas.microsoft.com/office/drawing/2014/main" id="{1F0BE8D6-3AE8-A869-7F27-256BF629AD52}"/>
                      </a:ext>
                    </a:extLst>
                  </p:cNvPr>
                  <p:cNvSpPr/>
                  <p:nvPr/>
                </p:nvSpPr>
                <p:spPr>
                  <a:xfrm rot="20303079">
                    <a:off x="1028024" y="4350359"/>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Cube 576">
                    <a:extLst>
                      <a:ext uri="{FF2B5EF4-FFF2-40B4-BE49-F238E27FC236}">
                        <a16:creationId xmlns:a16="http://schemas.microsoft.com/office/drawing/2014/main" id="{5FCB51CF-8AB6-9096-8B0C-841970BCA3E6}"/>
                      </a:ext>
                    </a:extLst>
                  </p:cNvPr>
                  <p:cNvSpPr/>
                  <p:nvPr/>
                </p:nvSpPr>
                <p:spPr>
                  <a:xfrm rot="19838680">
                    <a:off x="1236933" y="4530897"/>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Cube 577">
                    <a:extLst>
                      <a:ext uri="{FF2B5EF4-FFF2-40B4-BE49-F238E27FC236}">
                        <a16:creationId xmlns:a16="http://schemas.microsoft.com/office/drawing/2014/main" id="{C2F5A355-5E37-E79E-291F-544D8D5A1B4C}"/>
                      </a:ext>
                    </a:extLst>
                  </p:cNvPr>
                  <p:cNvSpPr/>
                  <p:nvPr/>
                </p:nvSpPr>
                <p:spPr>
                  <a:xfrm rot="470040">
                    <a:off x="1022897" y="4523987"/>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Cube 578">
                    <a:extLst>
                      <a:ext uri="{FF2B5EF4-FFF2-40B4-BE49-F238E27FC236}">
                        <a16:creationId xmlns:a16="http://schemas.microsoft.com/office/drawing/2014/main" id="{57C8CD8F-E698-BE5C-D986-27CF43299566}"/>
                      </a:ext>
                    </a:extLst>
                  </p:cNvPr>
                  <p:cNvSpPr/>
                  <p:nvPr/>
                </p:nvSpPr>
                <p:spPr>
                  <a:xfrm rot="1487726">
                    <a:off x="1309012" y="4373200"/>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Cube 579">
                    <a:extLst>
                      <a:ext uri="{FF2B5EF4-FFF2-40B4-BE49-F238E27FC236}">
                        <a16:creationId xmlns:a16="http://schemas.microsoft.com/office/drawing/2014/main" id="{B0ADBA34-8E49-C8C2-B438-4407511F22A0}"/>
                      </a:ext>
                    </a:extLst>
                  </p:cNvPr>
                  <p:cNvSpPr/>
                  <p:nvPr/>
                </p:nvSpPr>
                <p:spPr>
                  <a:xfrm rot="1487726">
                    <a:off x="1745272" y="4732508"/>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Cube 580">
                    <a:extLst>
                      <a:ext uri="{FF2B5EF4-FFF2-40B4-BE49-F238E27FC236}">
                        <a16:creationId xmlns:a16="http://schemas.microsoft.com/office/drawing/2014/main" id="{1DBE6F33-E0A2-ACF4-9DE4-2098E0EB1106}"/>
                      </a:ext>
                    </a:extLst>
                  </p:cNvPr>
                  <p:cNvSpPr/>
                  <p:nvPr/>
                </p:nvSpPr>
                <p:spPr>
                  <a:xfrm rot="21116793">
                    <a:off x="1375563" y="4697509"/>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Cube 581">
                    <a:extLst>
                      <a:ext uri="{FF2B5EF4-FFF2-40B4-BE49-F238E27FC236}">
                        <a16:creationId xmlns:a16="http://schemas.microsoft.com/office/drawing/2014/main" id="{D4E8D6D8-2D6D-6E7C-184E-AAEEF34BC437}"/>
                      </a:ext>
                    </a:extLst>
                  </p:cNvPr>
                  <p:cNvSpPr/>
                  <p:nvPr/>
                </p:nvSpPr>
                <p:spPr>
                  <a:xfrm rot="1487726">
                    <a:off x="1414861" y="4491752"/>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Cube 582">
                    <a:extLst>
                      <a:ext uri="{FF2B5EF4-FFF2-40B4-BE49-F238E27FC236}">
                        <a16:creationId xmlns:a16="http://schemas.microsoft.com/office/drawing/2014/main" id="{8DBF9F48-3A81-EB37-5EDA-1764851366B5}"/>
                      </a:ext>
                    </a:extLst>
                  </p:cNvPr>
                  <p:cNvSpPr/>
                  <p:nvPr/>
                </p:nvSpPr>
                <p:spPr>
                  <a:xfrm rot="1487726">
                    <a:off x="1562568" y="4767030"/>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Cube 583">
                    <a:extLst>
                      <a:ext uri="{FF2B5EF4-FFF2-40B4-BE49-F238E27FC236}">
                        <a16:creationId xmlns:a16="http://schemas.microsoft.com/office/drawing/2014/main" id="{F75692B3-D6D6-30AC-5C99-5D987329E430}"/>
                      </a:ext>
                    </a:extLst>
                  </p:cNvPr>
                  <p:cNvSpPr/>
                  <p:nvPr/>
                </p:nvSpPr>
                <p:spPr>
                  <a:xfrm rot="20246190">
                    <a:off x="1486531" y="428272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Cube 584">
                    <a:extLst>
                      <a:ext uri="{FF2B5EF4-FFF2-40B4-BE49-F238E27FC236}">
                        <a16:creationId xmlns:a16="http://schemas.microsoft.com/office/drawing/2014/main" id="{5B6C4AD9-154D-89CC-C744-E3A091EAF637}"/>
                      </a:ext>
                    </a:extLst>
                  </p:cNvPr>
                  <p:cNvSpPr/>
                  <p:nvPr/>
                </p:nvSpPr>
                <p:spPr>
                  <a:xfrm rot="21158735">
                    <a:off x="1953120" y="4422163"/>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Cube 585">
                    <a:extLst>
                      <a:ext uri="{FF2B5EF4-FFF2-40B4-BE49-F238E27FC236}">
                        <a16:creationId xmlns:a16="http://schemas.microsoft.com/office/drawing/2014/main" id="{479B2D6A-0EAE-D41F-92A8-3A2470373FC7}"/>
                      </a:ext>
                    </a:extLst>
                  </p:cNvPr>
                  <p:cNvSpPr/>
                  <p:nvPr/>
                </p:nvSpPr>
                <p:spPr>
                  <a:xfrm rot="20318561">
                    <a:off x="1597435" y="4580645"/>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Cube 586">
                    <a:extLst>
                      <a:ext uri="{FF2B5EF4-FFF2-40B4-BE49-F238E27FC236}">
                        <a16:creationId xmlns:a16="http://schemas.microsoft.com/office/drawing/2014/main" id="{1BC85D0F-6F83-1919-0F32-51924C7BC9D3}"/>
                      </a:ext>
                    </a:extLst>
                  </p:cNvPr>
                  <p:cNvSpPr/>
                  <p:nvPr/>
                </p:nvSpPr>
                <p:spPr>
                  <a:xfrm rot="20103509">
                    <a:off x="1820103" y="455636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Cube 587">
                    <a:extLst>
                      <a:ext uri="{FF2B5EF4-FFF2-40B4-BE49-F238E27FC236}">
                        <a16:creationId xmlns:a16="http://schemas.microsoft.com/office/drawing/2014/main" id="{652BDF3E-B10F-F72C-263C-498E5688C077}"/>
                      </a:ext>
                    </a:extLst>
                  </p:cNvPr>
                  <p:cNvSpPr/>
                  <p:nvPr/>
                </p:nvSpPr>
                <p:spPr>
                  <a:xfrm rot="1487726">
                    <a:off x="1694472" y="4373446"/>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Cube 588">
                    <a:extLst>
                      <a:ext uri="{FF2B5EF4-FFF2-40B4-BE49-F238E27FC236}">
                        <a16:creationId xmlns:a16="http://schemas.microsoft.com/office/drawing/2014/main" id="{57AB69A9-99C7-87C5-51DC-5375543F21F7}"/>
                      </a:ext>
                    </a:extLst>
                  </p:cNvPr>
                  <p:cNvSpPr/>
                  <p:nvPr/>
                </p:nvSpPr>
                <p:spPr>
                  <a:xfrm rot="20332813">
                    <a:off x="1941384" y="4680512"/>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5" name="Group 464">
                  <a:extLst>
                    <a:ext uri="{FF2B5EF4-FFF2-40B4-BE49-F238E27FC236}">
                      <a16:creationId xmlns:a16="http://schemas.microsoft.com/office/drawing/2014/main" id="{650048A9-0CB7-8B10-963D-CA3D612DF0D2}"/>
                    </a:ext>
                  </a:extLst>
                </p:cNvPr>
                <p:cNvGrpSpPr>
                  <a:grpSpLocks noChangeAspect="1"/>
                </p:cNvGrpSpPr>
                <p:nvPr/>
              </p:nvGrpSpPr>
              <p:grpSpPr>
                <a:xfrm>
                  <a:off x="7220092" y="3977857"/>
                  <a:ext cx="377978" cy="307875"/>
                  <a:chOff x="953720" y="4216792"/>
                  <a:chExt cx="1209733" cy="863036"/>
                </a:xfrm>
              </p:grpSpPr>
              <p:sp>
                <p:nvSpPr>
                  <p:cNvPr id="553" name="Cube 552">
                    <a:extLst>
                      <a:ext uri="{FF2B5EF4-FFF2-40B4-BE49-F238E27FC236}">
                        <a16:creationId xmlns:a16="http://schemas.microsoft.com/office/drawing/2014/main" id="{4120B3B6-0CD5-6104-EF38-D373B0A3ED7E}"/>
                      </a:ext>
                    </a:extLst>
                  </p:cNvPr>
                  <p:cNvSpPr/>
                  <p:nvPr/>
                </p:nvSpPr>
                <p:spPr>
                  <a:xfrm>
                    <a:off x="1198996" y="486762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Cube 553">
                    <a:extLst>
                      <a:ext uri="{FF2B5EF4-FFF2-40B4-BE49-F238E27FC236}">
                        <a16:creationId xmlns:a16="http://schemas.microsoft.com/office/drawing/2014/main" id="{FE846AF8-4F3C-A088-A589-C4E8EAE0D014}"/>
                      </a:ext>
                    </a:extLst>
                  </p:cNvPr>
                  <p:cNvSpPr/>
                  <p:nvPr/>
                </p:nvSpPr>
                <p:spPr>
                  <a:xfrm>
                    <a:off x="1689957" y="48982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Cube 554">
                    <a:extLst>
                      <a:ext uri="{FF2B5EF4-FFF2-40B4-BE49-F238E27FC236}">
                        <a16:creationId xmlns:a16="http://schemas.microsoft.com/office/drawing/2014/main" id="{32A3D4BB-A9D6-C61F-F93E-44A06D540A6E}"/>
                      </a:ext>
                    </a:extLst>
                  </p:cNvPr>
                  <p:cNvSpPr/>
                  <p:nvPr/>
                </p:nvSpPr>
                <p:spPr>
                  <a:xfrm>
                    <a:off x="1441374"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Cube 555">
                    <a:extLst>
                      <a:ext uri="{FF2B5EF4-FFF2-40B4-BE49-F238E27FC236}">
                        <a16:creationId xmlns:a16="http://schemas.microsoft.com/office/drawing/2014/main" id="{929E93FD-CA1B-2632-E7A0-EDCA51551F43}"/>
                      </a:ext>
                    </a:extLst>
                  </p:cNvPr>
                  <p:cNvSpPr/>
                  <p:nvPr/>
                </p:nvSpPr>
                <p:spPr>
                  <a:xfrm>
                    <a:off x="1920663" y="4887693"/>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Cube 556">
                    <a:extLst>
                      <a:ext uri="{FF2B5EF4-FFF2-40B4-BE49-F238E27FC236}">
                        <a16:creationId xmlns:a16="http://schemas.microsoft.com/office/drawing/2014/main" id="{75058820-2AFF-A16B-38AF-4400C8A8C973}"/>
                      </a:ext>
                    </a:extLst>
                  </p:cNvPr>
                  <p:cNvSpPr/>
                  <p:nvPr/>
                </p:nvSpPr>
                <p:spPr>
                  <a:xfrm rot="20536046">
                    <a:off x="1001389" y="465294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Cube 557">
                    <a:extLst>
                      <a:ext uri="{FF2B5EF4-FFF2-40B4-BE49-F238E27FC236}">
                        <a16:creationId xmlns:a16="http://schemas.microsoft.com/office/drawing/2014/main" id="{D0162F4D-0D89-07C7-1391-63E30ECB19F5}"/>
                      </a:ext>
                    </a:extLst>
                  </p:cNvPr>
                  <p:cNvSpPr/>
                  <p:nvPr/>
                </p:nvSpPr>
                <p:spPr>
                  <a:xfrm>
                    <a:off x="953720" y="48733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Cube 558">
                    <a:extLst>
                      <a:ext uri="{FF2B5EF4-FFF2-40B4-BE49-F238E27FC236}">
                        <a16:creationId xmlns:a16="http://schemas.microsoft.com/office/drawing/2014/main" id="{6F7B4FF7-D7EF-9A51-B08C-92C8A941B56F}"/>
                      </a:ext>
                    </a:extLst>
                  </p:cNvPr>
                  <p:cNvSpPr/>
                  <p:nvPr/>
                </p:nvSpPr>
                <p:spPr>
                  <a:xfrm rot="20303079">
                    <a:off x="1136156" y="46989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Cube 559">
                    <a:extLst>
                      <a:ext uri="{FF2B5EF4-FFF2-40B4-BE49-F238E27FC236}">
                        <a16:creationId xmlns:a16="http://schemas.microsoft.com/office/drawing/2014/main" id="{93FAF1C0-E659-4A8A-E37A-237B34779C2A}"/>
                      </a:ext>
                    </a:extLst>
                  </p:cNvPr>
                  <p:cNvSpPr/>
                  <p:nvPr/>
                </p:nvSpPr>
                <p:spPr>
                  <a:xfrm rot="20303079">
                    <a:off x="1028296" y="4269007"/>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Cube 560">
                    <a:extLst>
                      <a:ext uri="{FF2B5EF4-FFF2-40B4-BE49-F238E27FC236}">
                        <a16:creationId xmlns:a16="http://schemas.microsoft.com/office/drawing/2014/main" id="{C00535D0-EA26-B578-BF26-8527D0238DB2}"/>
                      </a:ext>
                    </a:extLst>
                  </p:cNvPr>
                  <p:cNvSpPr/>
                  <p:nvPr/>
                </p:nvSpPr>
                <p:spPr>
                  <a:xfrm rot="19838680">
                    <a:off x="1195454" y="443312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Cube 561">
                    <a:extLst>
                      <a:ext uri="{FF2B5EF4-FFF2-40B4-BE49-F238E27FC236}">
                        <a16:creationId xmlns:a16="http://schemas.microsoft.com/office/drawing/2014/main" id="{AD0E3112-F215-9080-004E-6E22C4D2D1AC}"/>
                      </a:ext>
                    </a:extLst>
                  </p:cNvPr>
                  <p:cNvSpPr/>
                  <p:nvPr/>
                </p:nvSpPr>
                <p:spPr>
                  <a:xfrm rot="470040">
                    <a:off x="964222" y="4478461"/>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Cube 562">
                    <a:extLst>
                      <a:ext uri="{FF2B5EF4-FFF2-40B4-BE49-F238E27FC236}">
                        <a16:creationId xmlns:a16="http://schemas.microsoft.com/office/drawing/2014/main" id="{01D51623-7FDE-9FF3-DE1A-F3E3C9EA192E}"/>
                      </a:ext>
                    </a:extLst>
                  </p:cNvPr>
                  <p:cNvSpPr/>
                  <p:nvPr/>
                </p:nvSpPr>
                <p:spPr>
                  <a:xfrm rot="1487726">
                    <a:off x="1256559" y="42167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Cube 563">
                    <a:extLst>
                      <a:ext uri="{FF2B5EF4-FFF2-40B4-BE49-F238E27FC236}">
                        <a16:creationId xmlns:a16="http://schemas.microsoft.com/office/drawing/2014/main" id="{ADCD2551-F15C-2A71-4573-FF8AD9C9DABE}"/>
                      </a:ext>
                    </a:extLst>
                  </p:cNvPr>
                  <p:cNvSpPr/>
                  <p:nvPr/>
                </p:nvSpPr>
                <p:spPr>
                  <a:xfrm rot="1487726">
                    <a:off x="1745272" y="4732508"/>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Cube 564">
                    <a:extLst>
                      <a:ext uri="{FF2B5EF4-FFF2-40B4-BE49-F238E27FC236}">
                        <a16:creationId xmlns:a16="http://schemas.microsoft.com/office/drawing/2014/main" id="{F161EB46-243A-42BF-828B-BDCB80B645CC}"/>
                      </a:ext>
                    </a:extLst>
                  </p:cNvPr>
                  <p:cNvSpPr/>
                  <p:nvPr/>
                </p:nvSpPr>
                <p:spPr>
                  <a:xfrm rot="21116793">
                    <a:off x="1375563" y="469750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Cube 565">
                    <a:extLst>
                      <a:ext uri="{FF2B5EF4-FFF2-40B4-BE49-F238E27FC236}">
                        <a16:creationId xmlns:a16="http://schemas.microsoft.com/office/drawing/2014/main" id="{D8F12A0F-8A4E-6A8F-EFE5-4EF97B2A7CF6}"/>
                      </a:ext>
                    </a:extLst>
                  </p:cNvPr>
                  <p:cNvSpPr/>
                  <p:nvPr/>
                </p:nvSpPr>
                <p:spPr>
                  <a:xfrm rot="1487726">
                    <a:off x="1414861" y="449175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Cube 566">
                    <a:extLst>
                      <a:ext uri="{FF2B5EF4-FFF2-40B4-BE49-F238E27FC236}">
                        <a16:creationId xmlns:a16="http://schemas.microsoft.com/office/drawing/2014/main" id="{DAF2F0F1-75EA-E4BC-A28A-C5952DD26D18}"/>
                      </a:ext>
                    </a:extLst>
                  </p:cNvPr>
                  <p:cNvSpPr/>
                  <p:nvPr/>
                </p:nvSpPr>
                <p:spPr>
                  <a:xfrm rot="1487726">
                    <a:off x="1588868" y="46615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Cube 567">
                    <a:extLst>
                      <a:ext uri="{FF2B5EF4-FFF2-40B4-BE49-F238E27FC236}">
                        <a16:creationId xmlns:a16="http://schemas.microsoft.com/office/drawing/2014/main" id="{7EF85A53-67CA-AB86-9E6D-9AF6E06161EB}"/>
                      </a:ext>
                    </a:extLst>
                  </p:cNvPr>
                  <p:cNvSpPr/>
                  <p:nvPr/>
                </p:nvSpPr>
                <p:spPr>
                  <a:xfrm rot="20246190">
                    <a:off x="1486531" y="428272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Cube 568">
                    <a:extLst>
                      <a:ext uri="{FF2B5EF4-FFF2-40B4-BE49-F238E27FC236}">
                        <a16:creationId xmlns:a16="http://schemas.microsoft.com/office/drawing/2014/main" id="{7A100222-4003-12F3-6300-558FFEA13FF1}"/>
                      </a:ext>
                    </a:extLst>
                  </p:cNvPr>
                  <p:cNvSpPr/>
                  <p:nvPr/>
                </p:nvSpPr>
                <p:spPr>
                  <a:xfrm rot="21158735">
                    <a:off x="1922737" y="4261184"/>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Cube 569">
                    <a:extLst>
                      <a:ext uri="{FF2B5EF4-FFF2-40B4-BE49-F238E27FC236}">
                        <a16:creationId xmlns:a16="http://schemas.microsoft.com/office/drawing/2014/main" id="{9735F15B-B054-5AFF-1566-ADB11FC7CEF4}"/>
                      </a:ext>
                    </a:extLst>
                  </p:cNvPr>
                  <p:cNvSpPr/>
                  <p:nvPr/>
                </p:nvSpPr>
                <p:spPr>
                  <a:xfrm rot="20318561">
                    <a:off x="1657098" y="4455639"/>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Cube 570">
                    <a:extLst>
                      <a:ext uri="{FF2B5EF4-FFF2-40B4-BE49-F238E27FC236}">
                        <a16:creationId xmlns:a16="http://schemas.microsoft.com/office/drawing/2014/main" id="{0FE87C4D-C396-B49C-7A52-787D851B06CD}"/>
                      </a:ext>
                    </a:extLst>
                  </p:cNvPr>
                  <p:cNvSpPr/>
                  <p:nvPr/>
                </p:nvSpPr>
                <p:spPr>
                  <a:xfrm rot="20103509">
                    <a:off x="1898153" y="4474960"/>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Cube 571">
                    <a:extLst>
                      <a:ext uri="{FF2B5EF4-FFF2-40B4-BE49-F238E27FC236}">
                        <a16:creationId xmlns:a16="http://schemas.microsoft.com/office/drawing/2014/main" id="{45A455DC-7987-3366-A232-1421D3492200}"/>
                      </a:ext>
                    </a:extLst>
                  </p:cNvPr>
                  <p:cNvSpPr/>
                  <p:nvPr/>
                </p:nvSpPr>
                <p:spPr>
                  <a:xfrm rot="1487726">
                    <a:off x="1694542" y="425119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Cube 572">
                    <a:extLst>
                      <a:ext uri="{FF2B5EF4-FFF2-40B4-BE49-F238E27FC236}">
                        <a16:creationId xmlns:a16="http://schemas.microsoft.com/office/drawing/2014/main" id="{CCEA28E1-253E-5BC8-328C-38CEC871E05E}"/>
                      </a:ext>
                    </a:extLst>
                  </p:cNvPr>
                  <p:cNvSpPr/>
                  <p:nvPr/>
                </p:nvSpPr>
                <p:spPr>
                  <a:xfrm rot="20332813">
                    <a:off x="1941384" y="4680512"/>
                    <a:ext cx="222069" cy="181620"/>
                  </a:xfrm>
                  <a:prstGeom prst="cub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6" name="Group 465">
                  <a:extLst>
                    <a:ext uri="{FF2B5EF4-FFF2-40B4-BE49-F238E27FC236}">
                      <a16:creationId xmlns:a16="http://schemas.microsoft.com/office/drawing/2014/main" id="{AA2BB7D2-F814-7DAF-DE7F-7946DF1B43B2}"/>
                    </a:ext>
                  </a:extLst>
                </p:cNvPr>
                <p:cNvGrpSpPr>
                  <a:grpSpLocks noChangeAspect="1"/>
                </p:cNvGrpSpPr>
                <p:nvPr/>
              </p:nvGrpSpPr>
              <p:grpSpPr>
                <a:xfrm>
                  <a:off x="7218679" y="3973004"/>
                  <a:ext cx="377978" cy="307875"/>
                  <a:chOff x="953720" y="4216792"/>
                  <a:chExt cx="1209733" cy="863036"/>
                </a:xfrm>
                <a:gradFill>
                  <a:gsLst>
                    <a:gs pos="0">
                      <a:srgbClr val="FF0000"/>
                    </a:gs>
                    <a:gs pos="78000">
                      <a:schemeClr val="accent2"/>
                    </a:gs>
                  </a:gsLst>
                  <a:lin ang="5400000" scaled="1"/>
                </a:gradFill>
              </p:grpSpPr>
              <p:sp>
                <p:nvSpPr>
                  <p:cNvPr id="532" name="Cube 531">
                    <a:extLst>
                      <a:ext uri="{FF2B5EF4-FFF2-40B4-BE49-F238E27FC236}">
                        <a16:creationId xmlns:a16="http://schemas.microsoft.com/office/drawing/2014/main" id="{E2004472-CFEE-30A2-BCB2-C8A456FEAB04}"/>
                      </a:ext>
                    </a:extLst>
                  </p:cNvPr>
                  <p:cNvSpPr/>
                  <p:nvPr/>
                </p:nvSpPr>
                <p:spPr>
                  <a:xfrm>
                    <a:off x="1198996" y="4867629"/>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Cube 532">
                    <a:extLst>
                      <a:ext uri="{FF2B5EF4-FFF2-40B4-BE49-F238E27FC236}">
                        <a16:creationId xmlns:a16="http://schemas.microsoft.com/office/drawing/2014/main" id="{9A4DBD1F-E411-41EB-B149-85E39AEF3D38}"/>
                      </a:ext>
                    </a:extLst>
                  </p:cNvPr>
                  <p:cNvSpPr/>
                  <p:nvPr/>
                </p:nvSpPr>
                <p:spPr>
                  <a:xfrm>
                    <a:off x="1689957" y="4898208"/>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Cube 533">
                    <a:extLst>
                      <a:ext uri="{FF2B5EF4-FFF2-40B4-BE49-F238E27FC236}">
                        <a16:creationId xmlns:a16="http://schemas.microsoft.com/office/drawing/2014/main" id="{D1FA560F-9BEE-36F8-37D3-F2B134C9DE21}"/>
                      </a:ext>
                    </a:extLst>
                  </p:cNvPr>
                  <p:cNvSpPr/>
                  <p:nvPr/>
                </p:nvSpPr>
                <p:spPr>
                  <a:xfrm>
                    <a:off x="1441374" y="487338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Cube 534">
                    <a:extLst>
                      <a:ext uri="{FF2B5EF4-FFF2-40B4-BE49-F238E27FC236}">
                        <a16:creationId xmlns:a16="http://schemas.microsoft.com/office/drawing/2014/main" id="{EB50AD0E-0E38-DC38-2EA7-2D65EB3FBEEB}"/>
                      </a:ext>
                    </a:extLst>
                  </p:cNvPr>
                  <p:cNvSpPr/>
                  <p:nvPr/>
                </p:nvSpPr>
                <p:spPr>
                  <a:xfrm>
                    <a:off x="1920663" y="4887693"/>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Cube 535">
                    <a:extLst>
                      <a:ext uri="{FF2B5EF4-FFF2-40B4-BE49-F238E27FC236}">
                        <a16:creationId xmlns:a16="http://schemas.microsoft.com/office/drawing/2014/main" id="{472A9983-103A-77A2-2FA8-EE8095874BBD}"/>
                      </a:ext>
                    </a:extLst>
                  </p:cNvPr>
                  <p:cNvSpPr/>
                  <p:nvPr/>
                </p:nvSpPr>
                <p:spPr>
                  <a:xfrm rot="20536046">
                    <a:off x="1001389" y="4652941"/>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Cube 536">
                    <a:extLst>
                      <a:ext uri="{FF2B5EF4-FFF2-40B4-BE49-F238E27FC236}">
                        <a16:creationId xmlns:a16="http://schemas.microsoft.com/office/drawing/2014/main" id="{80B9D081-6FEA-61A1-991D-888989DA77CC}"/>
                      </a:ext>
                    </a:extLst>
                  </p:cNvPr>
                  <p:cNvSpPr/>
                  <p:nvPr/>
                </p:nvSpPr>
                <p:spPr>
                  <a:xfrm>
                    <a:off x="953720" y="487338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Cube 537">
                    <a:extLst>
                      <a:ext uri="{FF2B5EF4-FFF2-40B4-BE49-F238E27FC236}">
                        <a16:creationId xmlns:a16="http://schemas.microsoft.com/office/drawing/2014/main" id="{13C90C33-AA12-F2A9-C04C-E508ACE685F9}"/>
                      </a:ext>
                    </a:extLst>
                  </p:cNvPr>
                  <p:cNvSpPr/>
                  <p:nvPr/>
                </p:nvSpPr>
                <p:spPr>
                  <a:xfrm rot="20303079">
                    <a:off x="1136156" y="469892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Cube 538">
                    <a:extLst>
                      <a:ext uri="{FF2B5EF4-FFF2-40B4-BE49-F238E27FC236}">
                        <a16:creationId xmlns:a16="http://schemas.microsoft.com/office/drawing/2014/main" id="{D0F2076C-3DEB-3F90-3BD6-66E19AFAEAC8}"/>
                      </a:ext>
                    </a:extLst>
                  </p:cNvPr>
                  <p:cNvSpPr/>
                  <p:nvPr/>
                </p:nvSpPr>
                <p:spPr>
                  <a:xfrm rot="20303079">
                    <a:off x="1028296" y="4269007"/>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Cube 539">
                    <a:extLst>
                      <a:ext uri="{FF2B5EF4-FFF2-40B4-BE49-F238E27FC236}">
                        <a16:creationId xmlns:a16="http://schemas.microsoft.com/office/drawing/2014/main" id="{ADCAFCE5-AA58-3866-F31B-A1404695DCB4}"/>
                      </a:ext>
                    </a:extLst>
                  </p:cNvPr>
                  <p:cNvSpPr/>
                  <p:nvPr/>
                </p:nvSpPr>
                <p:spPr>
                  <a:xfrm rot="19838680">
                    <a:off x="1195454" y="4433120"/>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Cube 540">
                    <a:extLst>
                      <a:ext uri="{FF2B5EF4-FFF2-40B4-BE49-F238E27FC236}">
                        <a16:creationId xmlns:a16="http://schemas.microsoft.com/office/drawing/2014/main" id="{92E42783-50B7-5BB6-B6A9-A7D2BA0953F0}"/>
                      </a:ext>
                    </a:extLst>
                  </p:cNvPr>
                  <p:cNvSpPr/>
                  <p:nvPr/>
                </p:nvSpPr>
                <p:spPr>
                  <a:xfrm rot="470040">
                    <a:off x="964222" y="4478461"/>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Cube 541">
                    <a:extLst>
                      <a:ext uri="{FF2B5EF4-FFF2-40B4-BE49-F238E27FC236}">
                        <a16:creationId xmlns:a16="http://schemas.microsoft.com/office/drawing/2014/main" id="{7C3A58A3-26B0-7478-E18E-EF78C7EE9295}"/>
                      </a:ext>
                    </a:extLst>
                  </p:cNvPr>
                  <p:cNvSpPr/>
                  <p:nvPr/>
                </p:nvSpPr>
                <p:spPr>
                  <a:xfrm rot="1487726">
                    <a:off x="1256559" y="4216792"/>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Cube 542">
                    <a:extLst>
                      <a:ext uri="{FF2B5EF4-FFF2-40B4-BE49-F238E27FC236}">
                        <a16:creationId xmlns:a16="http://schemas.microsoft.com/office/drawing/2014/main" id="{4CC6E6C5-C97D-8A0F-7EB7-867EBD5A3EF0}"/>
                      </a:ext>
                    </a:extLst>
                  </p:cNvPr>
                  <p:cNvSpPr/>
                  <p:nvPr/>
                </p:nvSpPr>
                <p:spPr>
                  <a:xfrm rot="1487726">
                    <a:off x="1745272" y="4732508"/>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Cube 543">
                    <a:extLst>
                      <a:ext uri="{FF2B5EF4-FFF2-40B4-BE49-F238E27FC236}">
                        <a16:creationId xmlns:a16="http://schemas.microsoft.com/office/drawing/2014/main" id="{E7077792-9AA9-5344-6100-8CAF67FC4308}"/>
                      </a:ext>
                    </a:extLst>
                  </p:cNvPr>
                  <p:cNvSpPr/>
                  <p:nvPr/>
                </p:nvSpPr>
                <p:spPr>
                  <a:xfrm rot="21116793">
                    <a:off x="1375563" y="4697509"/>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Cube 544">
                    <a:extLst>
                      <a:ext uri="{FF2B5EF4-FFF2-40B4-BE49-F238E27FC236}">
                        <a16:creationId xmlns:a16="http://schemas.microsoft.com/office/drawing/2014/main" id="{7FC65FFF-2414-1B14-7EF1-BF68F5484E6F}"/>
                      </a:ext>
                    </a:extLst>
                  </p:cNvPr>
                  <p:cNvSpPr/>
                  <p:nvPr/>
                </p:nvSpPr>
                <p:spPr>
                  <a:xfrm rot="1487726">
                    <a:off x="1414860" y="4491753"/>
                    <a:ext cx="222069" cy="181619"/>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Cube 545">
                    <a:extLst>
                      <a:ext uri="{FF2B5EF4-FFF2-40B4-BE49-F238E27FC236}">
                        <a16:creationId xmlns:a16="http://schemas.microsoft.com/office/drawing/2014/main" id="{29F487E0-4FA6-2685-3F7B-88318D3C53EC}"/>
                      </a:ext>
                    </a:extLst>
                  </p:cNvPr>
                  <p:cNvSpPr/>
                  <p:nvPr/>
                </p:nvSpPr>
                <p:spPr>
                  <a:xfrm rot="1487726">
                    <a:off x="1588868" y="4661560"/>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Cube 546">
                    <a:extLst>
                      <a:ext uri="{FF2B5EF4-FFF2-40B4-BE49-F238E27FC236}">
                        <a16:creationId xmlns:a16="http://schemas.microsoft.com/office/drawing/2014/main" id="{AA4C8D19-36EE-F944-E68B-DFB90BD3EF82}"/>
                      </a:ext>
                    </a:extLst>
                  </p:cNvPr>
                  <p:cNvSpPr/>
                  <p:nvPr/>
                </p:nvSpPr>
                <p:spPr>
                  <a:xfrm rot="20246190">
                    <a:off x="1486531" y="428272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Cube 547">
                    <a:extLst>
                      <a:ext uri="{FF2B5EF4-FFF2-40B4-BE49-F238E27FC236}">
                        <a16:creationId xmlns:a16="http://schemas.microsoft.com/office/drawing/2014/main" id="{47FCE75D-51A6-8FEA-997C-F70B832A5AF3}"/>
                      </a:ext>
                    </a:extLst>
                  </p:cNvPr>
                  <p:cNvSpPr/>
                  <p:nvPr/>
                </p:nvSpPr>
                <p:spPr>
                  <a:xfrm rot="21158735">
                    <a:off x="1922737" y="426118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Cube 548">
                    <a:extLst>
                      <a:ext uri="{FF2B5EF4-FFF2-40B4-BE49-F238E27FC236}">
                        <a16:creationId xmlns:a16="http://schemas.microsoft.com/office/drawing/2014/main" id="{1B47EB9E-546D-0B12-05A6-A28B53558331}"/>
                      </a:ext>
                    </a:extLst>
                  </p:cNvPr>
                  <p:cNvSpPr/>
                  <p:nvPr/>
                </p:nvSpPr>
                <p:spPr>
                  <a:xfrm rot="20318561">
                    <a:off x="1657098" y="4455639"/>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Cube 549">
                    <a:extLst>
                      <a:ext uri="{FF2B5EF4-FFF2-40B4-BE49-F238E27FC236}">
                        <a16:creationId xmlns:a16="http://schemas.microsoft.com/office/drawing/2014/main" id="{E2868941-11A7-F51A-5802-43E76D932144}"/>
                      </a:ext>
                    </a:extLst>
                  </p:cNvPr>
                  <p:cNvSpPr/>
                  <p:nvPr/>
                </p:nvSpPr>
                <p:spPr>
                  <a:xfrm rot="20103509">
                    <a:off x="1898153" y="4474960"/>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Cube 550">
                    <a:extLst>
                      <a:ext uri="{FF2B5EF4-FFF2-40B4-BE49-F238E27FC236}">
                        <a16:creationId xmlns:a16="http://schemas.microsoft.com/office/drawing/2014/main" id="{5868421C-191D-498E-2FCF-4A8E6D9249CB}"/>
                      </a:ext>
                    </a:extLst>
                  </p:cNvPr>
                  <p:cNvSpPr/>
                  <p:nvPr/>
                </p:nvSpPr>
                <p:spPr>
                  <a:xfrm rot="1487726">
                    <a:off x="1694542" y="4251192"/>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Cube 551">
                    <a:extLst>
                      <a:ext uri="{FF2B5EF4-FFF2-40B4-BE49-F238E27FC236}">
                        <a16:creationId xmlns:a16="http://schemas.microsoft.com/office/drawing/2014/main" id="{E0C10392-8838-DE42-99B3-33C50A045265}"/>
                      </a:ext>
                    </a:extLst>
                  </p:cNvPr>
                  <p:cNvSpPr/>
                  <p:nvPr/>
                </p:nvSpPr>
                <p:spPr>
                  <a:xfrm rot="20332813">
                    <a:off x="1941384" y="4680512"/>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7" name="Group 466">
                  <a:extLst>
                    <a:ext uri="{FF2B5EF4-FFF2-40B4-BE49-F238E27FC236}">
                      <a16:creationId xmlns:a16="http://schemas.microsoft.com/office/drawing/2014/main" id="{51957875-573E-ED93-3FEE-17B98495E917}"/>
                    </a:ext>
                  </a:extLst>
                </p:cNvPr>
                <p:cNvGrpSpPr>
                  <a:grpSpLocks noChangeAspect="1"/>
                </p:cNvGrpSpPr>
                <p:nvPr/>
              </p:nvGrpSpPr>
              <p:grpSpPr>
                <a:xfrm>
                  <a:off x="7211267" y="3697595"/>
                  <a:ext cx="377978" cy="307875"/>
                  <a:chOff x="953720" y="4216792"/>
                  <a:chExt cx="1209733" cy="863036"/>
                </a:xfrm>
                <a:gradFill>
                  <a:gsLst>
                    <a:gs pos="86000">
                      <a:srgbClr val="FF0000"/>
                    </a:gs>
                    <a:gs pos="100000">
                      <a:schemeClr val="accent2"/>
                    </a:gs>
                  </a:gsLst>
                  <a:lin ang="5400000" scaled="1"/>
                </a:gradFill>
              </p:grpSpPr>
              <p:sp>
                <p:nvSpPr>
                  <p:cNvPr id="511" name="Cube 510">
                    <a:extLst>
                      <a:ext uri="{FF2B5EF4-FFF2-40B4-BE49-F238E27FC236}">
                        <a16:creationId xmlns:a16="http://schemas.microsoft.com/office/drawing/2014/main" id="{EC20B6CE-7F3D-2F4F-FCAE-C862B93864E2}"/>
                      </a:ext>
                    </a:extLst>
                  </p:cNvPr>
                  <p:cNvSpPr/>
                  <p:nvPr/>
                </p:nvSpPr>
                <p:spPr>
                  <a:xfrm>
                    <a:off x="1198996" y="4867629"/>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Cube 511">
                    <a:extLst>
                      <a:ext uri="{FF2B5EF4-FFF2-40B4-BE49-F238E27FC236}">
                        <a16:creationId xmlns:a16="http://schemas.microsoft.com/office/drawing/2014/main" id="{336C0305-EC27-2DBF-B0CA-916481A441C9}"/>
                      </a:ext>
                    </a:extLst>
                  </p:cNvPr>
                  <p:cNvSpPr/>
                  <p:nvPr/>
                </p:nvSpPr>
                <p:spPr>
                  <a:xfrm>
                    <a:off x="1689957" y="4898208"/>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Cube 512">
                    <a:extLst>
                      <a:ext uri="{FF2B5EF4-FFF2-40B4-BE49-F238E27FC236}">
                        <a16:creationId xmlns:a16="http://schemas.microsoft.com/office/drawing/2014/main" id="{F258ADDF-7623-7E07-6C72-5899F1FF3C15}"/>
                      </a:ext>
                    </a:extLst>
                  </p:cNvPr>
                  <p:cNvSpPr/>
                  <p:nvPr/>
                </p:nvSpPr>
                <p:spPr>
                  <a:xfrm>
                    <a:off x="1441374" y="487338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Cube 513">
                    <a:extLst>
                      <a:ext uri="{FF2B5EF4-FFF2-40B4-BE49-F238E27FC236}">
                        <a16:creationId xmlns:a16="http://schemas.microsoft.com/office/drawing/2014/main" id="{0F533FE5-C37E-C342-65D5-5EF77D8C5C6A}"/>
                      </a:ext>
                    </a:extLst>
                  </p:cNvPr>
                  <p:cNvSpPr/>
                  <p:nvPr/>
                </p:nvSpPr>
                <p:spPr>
                  <a:xfrm>
                    <a:off x="1920663" y="4887693"/>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Cube 514">
                    <a:extLst>
                      <a:ext uri="{FF2B5EF4-FFF2-40B4-BE49-F238E27FC236}">
                        <a16:creationId xmlns:a16="http://schemas.microsoft.com/office/drawing/2014/main" id="{A1099D89-1598-3C83-5CA6-6D11380B3CA3}"/>
                      </a:ext>
                    </a:extLst>
                  </p:cNvPr>
                  <p:cNvSpPr/>
                  <p:nvPr/>
                </p:nvSpPr>
                <p:spPr>
                  <a:xfrm rot="20536046">
                    <a:off x="1001389" y="4652942"/>
                    <a:ext cx="222069" cy="181619"/>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Cube 515">
                    <a:extLst>
                      <a:ext uri="{FF2B5EF4-FFF2-40B4-BE49-F238E27FC236}">
                        <a16:creationId xmlns:a16="http://schemas.microsoft.com/office/drawing/2014/main" id="{F54B1A44-3636-B8EB-CB97-628B704C9985}"/>
                      </a:ext>
                    </a:extLst>
                  </p:cNvPr>
                  <p:cNvSpPr/>
                  <p:nvPr/>
                </p:nvSpPr>
                <p:spPr>
                  <a:xfrm>
                    <a:off x="953720" y="487338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7" name="Cube 516">
                    <a:extLst>
                      <a:ext uri="{FF2B5EF4-FFF2-40B4-BE49-F238E27FC236}">
                        <a16:creationId xmlns:a16="http://schemas.microsoft.com/office/drawing/2014/main" id="{28903FF2-9B9A-9F86-0193-D5A00D68F20D}"/>
                      </a:ext>
                    </a:extLst>
                  </p:cNvPr>
                  <p:cNvSpPr/>
                  <p:nvPr/>
                </p:nvSpPr>
                <p:spPr>
                  <a:xfrm rot="20303079">
                    <a:off x="1136156" y="469892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Cube 517">
                    <a:extLst>
                      <a:ext uri="{FF2B5EF4-FFF2-40B4-BE49-F238E27FC236}">
                        <a16:creationId xmlns:a16="http://schemas.microsoft.com/office/drawing/2014/main" id="{3BC9BBEB-F5D6-141A-8585-41D64F4BE3C1}"/>
                      </a:ext>
                    </a:extLst>
                  </p:cNvPr>
                  <p:cNvSpPr/>
                  <p:nvPr/>
                </p:nvSpPr>
                <p:spPr>
                  <a:xfrm rot="20303079">
                    <a:off x="1028296" y="4269007"/>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Cube 518">
                    <a:extLst>
                      <a:ext uri="{FF2B5EF4-FFF2-40B4-BE49-F238E27FC236}">
                        <a16:creationId xmlns:a16="http://schemas.microsoft.com/office/drawing/2014/main" id="{2E22D3E2-D4D9-A41C-14B5-FB60BC63E512}"/>
                      </a:ext>
                    </a:extLst>
                  </p:cNvPr>
                  <p:cNvSpPr/>
                  <p:nvPr/>
                </p:nvSpPr>
                <p:spPr>
                  <a:xfrm rot="19838680">
                    <a:off x="1195454" y="4433120"/>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Cube 519">
                    <a:extLst>
                      <a:ext uri="{FF2B5EF4-FFF2-40B4-BE49-F238E27FC236}">
                        <a16:creationId xmlns:a16="http://schemas.microsoft.com/office/drawing/2014/main" id="{F99CFC78-02AB-7F57-4454-2F42397D8EC2}"/>
                      </a:ext>
                    </a:extLst>
                  </p:cNvPr>
                  <p:cNvSpPr/>
                  <p:nvPr/>
                </p:nvSpPr>
                <p:spPr>
                  <a:xfrm rot="470040">
                    <a:off x="964222" y="4478461"/>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Cube 520">
                    <a:extLst>
                      <a:ext uri="{FF2B5EF4-FFF2-40B4-BE49-F238E27FC236}">
                        <a16:creationId xmlns:a16="http://schemas.microsoft.com/office/drawing/2014/main" id="{8D1AF422-1DAA-1320-9D86-9CE07BDD5784}"/>
                      </a:ext>
                    </a:extLst>
                  </p:cNvPr>
                  <p:cNvSpPr/>
                  <p:nvPr/>
                </p:nvSpPr>
                <p:spPr>
                  <a:xfrm rot="1487726">
                    <a:off x="1256559" y="4216792"/>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Cube 521">
                    <a:extLst>
                      <a:ext uri="{FF2B5EF4-FFF2-40B4-BE49-F238E27FC236}">
                        <a16:creationId xmlns:a16="http://schemas.microsoft.com/office/drawing/2014/main" id="{B39BE532-436A-C69A-39A4-34B38F71B59E}"/>
                      </a:ext>
                    </a:extLst>
                  </p:cNvPr>
                  <p:cNvSpPr/>
                  <p:nvPr/>
                </p:nvSpPr>
                <p:spPr>
                  <a:xfrm rot="1487726">
                    <a:off x="1745272" y="4732508"/>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Cube 522">
                    <a:extLst>
                      <a:ext uri="{FF2B5EF4-FFF2-40B4-BE49-F238E27FC236}">
                        <a16:creationId xmlns:a16="http://schemas.microsoft.com/office/drawing/2014/main" id="{80A98B3E-D1E3-AD77-AF30-4922C5F4AF21}"/>
                      </a:ext>
                    </a:extLst>
                  </p:cNvPr>
                  <p:cNvSpPr/>
                  <p:nvPr/>
                </p:nvSpPr>
                <p:spPr>
                  <a:xfrm rot="21116793">
                    <a:off x="1375563" y="4697509"/>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Cube 523">
                    <a:extLst>
                      <a:ext uri="{FF2B5EF4-FFF2-40B4-BE49-F238E27FC236}">
                        <a16:creationId xmlns:a16="http://schemas.microsoft.com/office/drawing/2014/main" id="{1C6EE785-59A8-2908-8FE6-4DAD8DE47CB0}"/>
                      </a:ext>
                    </a:extLst>
                  </p:cNvPr>
                  <p:cNvSpPr/>
                  <p:nvPr/>
                </p:nvSpPr>
                <p:spPr>
                  <a:xfrm rot="1487726">
                    <a:off x="1414861" y="4491752"/>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Cube 524">
                    <a:extLst>
                      <a:ext uri="{FF2B5EF4-FFF2-40B4-BE49-F238E27FC236}">
                        <a16:creationId xmlns:a16="http://schemas.microsoft.com/office/drawing/2014/main" id="{18CE7559-B72E-B8CD-0312-46EA84FC8A27}"/>
                      </a:ext>
                    </a:extLst>
                  </p:cNvPr>
                  <p:cNvSpPr/>
                  <p:nvPr/>
                </p:nvSpPr>
                <p:spPr>
                  <a:xfrm rot="1487726">
                    <a:off x="1588868" y="4661560"/>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Cube 525">
                    <a:extLst>
                      <a:ext uri="{FF2B5EF4-FFF2-40B4-BE49-F238E27FC236}">
                        <a16:creationId xmlns:a16="http://schemas.microsoft.com/office/drawing/2014/main" id="{069D708E-1833-8807-EF12-44B3E01482E0}"/>
                      </a:ext>
                    </a:extLst>
                  </p:cNvPr>
                  <p:cNvSpPr/>
                  <p:nvPr/>
                </p:nvSpPr>
                <p:spPr>
                  <a:xfrm rot="20246190">
                    <a:off x="1486531" y="428272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Cube 526">
                    <a:extLst>
                      <a:ext uri="{FF2B5EF4-FFF2-40B4-BE49-F238E27FC236}">
                        <a16:creationId xmlns:a16="http://schemas.microsoft.com/office/drawing/2014/main" id="{66A9CC85-ADF1-8DF6-D35F-7F120F627441}"/>
                      </a:ext>
                    </a:extLst>
                  </p:cNvPr>
                  <p:cNvSpPr/>
                  <p:nvPr/>
                </p:nvSpPr>
                <p:spPr>
                  <a:xfrm rot="21158735">
                    <a:off x="1922737" y="4261184"/>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Cube 527">
                    <a:extLst>
                      <a:ext uri="{FF2B5EF4-FFF2-40B4-BE49-F238E27FC236}">
                        <a16:creationId xmlns:a16="http://schemas.microsoft.com/office/drawing/2014/main" id="{921FAB17-CBC7-7FBC-D9E6-AEE4A4A0A242}"/>
                      </a:ext>
                    </a:extLst>
                  </p:cNvPr>
                  <p:cNvSpPr/>
                  <p:nvPr/>
                </p:nvSpPr>
                <p:spPr>
                  <a:xfrm rot="20318561">
                    <a:off x="1657098" y="4455639"/>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Cube 528">
                    <a:extLst>
                      <a:ext uri="{FF2B5EF4-FFF2-40B4-BE49-F238E27FC236}">
                        <a16:creationId xmlns:a16="http://schemas.microsoft.com/office/drawing/2014/main" id="{D37D4022-F6D5-9435-3E6C-BE2DF3F98EB4}"/>
                      </a:ext>
                    </a:extLst>
                  </p:cNvPr>
                  <p:cNvSpPr/>
                  <p:nvPr/>
                </p:nvSpPr>
                <p:spPr>
                  <a:xfrm rot="20103509">
                    <a:off x="1898153" y="4474960"/>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Cube 529">
                    <a:extLst>
                      <a:ext uri="{FF2B5EF4-FFF2-40B4-BE49-F238E27FC236}">
                        <a16:creationId xmlns:a16="http://schemas.microsoft.com/office/drawing/2014/main" id="{AE578E07-D2D1-EFED-4D95-531135DCBC50}"/>
                      </a:ext>
                    </a:extLst>
                  </p:cNvPr>
                  <p:cNvSpPr/>
                  <p:nvPr/>
                </p:nvSpPr>
                <p:spPr>
                  <a:xfrm rot="1487726">
                    <a:off x="1694542" y="4251192"/>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Cube 530">
                    <a:extLst>
                      <a:ext uri="{FF2B5EF4-FFF2-40B4-BE49-F238E27FC236}">
                        <a16:creationId xmlns:a16="http://schemas.microsoft.com/office/drawing/2014/main" id="{04411182-CA63-1872-D6CB-AE8B50FC87CE}"/>
                      </a:ext>
                    </a:extLst>
                  </p:cNvPr>
                  <p:cNvSpPr/>
                  <p:nvPr/>
                </p:nvSpPr>
                <p:spPr>
                  <a:xfrm rot="20332813">
                    <a:off x="1941384" y="4680512"/>
                    <a:ext cx="222069" cy="181620"/>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8" name="TextBox 467">
                  <a:extLst>
                    <a:ext uri="{FF2B5EF4-FFF2-40B4-BE49-F238E27FC236}">
                      <a16:creationId xmlns:a16="http://schemas.microsoft.com/office/drawing/2014/main" id="{AE9CF3D7-788D-9F18-7D5C-0C6836BBDE44}"/>
                    </a:ext>
                  </a:extLst>
                </p:cNvPr>
                <p:cNvSpPr txBox="1"/>
                <p:nvPr/>
              </p:nvSpPr>
              <p:spPr>
                <a:xfrm>
                  <a:off x="8388583" y="4639282"/>
                  <a:ext cx="142883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Hot Producer Gas</a:t>
                  </a:r>
                </a:p>
              </p:txBody>
            </p:sp>
            <p:cxnSp>
              <p:nvCxnSpPr>
                <p:cNvPr id="469" name="Straight Arrow Connector 468">
                  <a:extLst>
                    <a:ext uri="{FF2B5EF4-FFF2-40B4-BE49-F238E27FC236}">
                      <a16:creationId xmlns:a16="http://schemas.microsoft.com/office/drawing/2014/main" id="{564D501A-3659-7580-8AEE-021323A3A327}"/>
                    </a:ext>
                  </a:extLst>
                </p:cNvPr>
                <p:cNvCxnSpPr>
                  <a:cxnSpLocks/>
                </p:cNvCxnSpPr>
                <p:nvPr/>
              </p:nvCxnSpPr>
              <p:spPr>
                <a:xfrm>
                  <a:off x="7262621" y="3514966"/>
                  <a:ext cx="0" cy="17715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015FD655-6EAF-8CD5-836A-FB1DDBD575F8}"/>
                    </a:ext>
                  </a:extLst>
                </p:cNvPr>
                <p:cNvCxnSpPr>
                  <a:cxnSpLocks/>
                </p:cNvCxnSpPr>
                <p:nvPr/>
              </p:nvCxnSpPr>
              <p:spPr>
                <a:xfrm>
                  <a:off x="7351225" y="3519300"/>
                  <a:ext cx="0" cy="17715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9BE52435-FE96-798E-7180-079191EFD82C}"/>
                    </a:ext>
                  </a:extLst>
                </p:cNvPr>
                <p:cNvCxnSpPr>
                  <a:cxnSpLocks/>
                </p:cNvCxnSpPr>
                <p:nvPr/>
              </p:nvCxnSpPr>
              <p:spPr>
                <a:xfrm>
                  <a:off x="7441167" y="3519300"/>
                  <a:ext cx="0" cy="17715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a:extLst>
                    <a:ext uri="{FF2B5EF4-FFF2-40B4-BE49-F238E27FC236}">
                      <a16:creationId xmlns:a16="http://schemas.microsoft.com/office/drawing/2014/main" id="{D9D4C6CD-17FB-FC85-498B-542DABB725D9}"/>
                    </a:ext>
                  </a:extLst>
                </p:cNvPr>
                <p:cNvCxnSpPr>
                  <a:cxnSpLocks/>
                </p:cNvCxnSpPr>
                <p:nvPr/>
              </p:nvCxnSpPr>
              <p:spPr>
                <a:xfrm>
                  <a:off x="7526505" y="3520996"/>
                  <a:ext cx="0" cy="17715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3" name="Rectangle 472">
                  <a:extLst>
                    <a:ext uri="{FF2B5EF4-FFF2-40B4-BE49-F238E27FC236}">
                      <a16:creationId xmlns:a16="http://schemas.microsoft.com/office/drawing/2014/main" id="{4234FAD1-608B-0DE9-5DB3-29F7F3BA2794}"/>
                    </a:ext>
                  </a:extLst>
                </p:cNvPr>
                <p:cNvSpPr/>
                <p:nvPr/>
              </p:nvSpPr>
              <p:spPr>
                <a:xfrm>
                  <a:off x="7042779" y="3435467"/>
                  <a:ext cx="722406" cy="137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4" name="Rectangle 473">
                  <a:extLst>
                    <a:ext uri="{FF2B5EF4-FFF2-40B4-BE49-F238E27FC236}">
                      <a16:creationId xmlns:a16="http://schemas.microsoft.com/office/drawing/2014/main" id="{88B583F3-FEF6-266E-F6E4-312121C40CB1}"/>
                    </a:ext>
                  </a:extLst>
                </p:cNvPr>
                <p:cNvSpPr/>
                <p:nvPr/>
              </p:nvSpPr>
              <p:spPr>
                <a:xfrm>
                  <a:off x="9157883" y="4093731"/>
                  <a:ext cx="36000" cy="489600"/>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blipFill>
                      <a:blip r:embed="rId3"/>
                      <a:tile tx="0" ty="0" sx="100000" sy="100000" flip="none" algn="tl"/>
                    </a:blipFill>
                  </a:endParaRPr>
                </a:p>
              </p:txBody>
            </p:sp>
            <p:sp>
              <p:nvSpPr>
                <p:cNvPr id="475" name="Rectangle 474">
                  <a:extLst>
                    <a:ext uri="{FF2B5EF4-FFF2-40B4-BE49-F238E27FC236}">
                      <a16:creationId xmlns:a16="http://schemas.microsoft.com/office/drawing/2014/main" id="{284184D0-37F3-C3EB-7188-FD29BBB7B683}"/>
                    </a:ext>
                  </a:extLst>
                </p:cNvPr>
                <p:cNvSpPr/>
                <p:nvPr/>
              </p:nvSpPr>
              <p:spPr>
                <a:xfrm>
                  <a:off x="7694611" y="4451576"/>
                  <a:ext cx="1548000" cy="89454"/>
                </a:xfrm>
                <a:prstGeom prst="rect">
                  <a:avLst/>
                </a:prstGeom>
                <a:gradFill>
                  <a:gsLst>
                    <a:gs pos="0">
                      <a:schemeClr val="accent2"/>
                    </a:gs>
                    <a:gs pos="74000">
                      <a:schemeClr val="accent2">
                        <a:lumMod val="60000"/>
                        <a:lumOff val="4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6" name="Straight Arrow Connector 475">
                  <a:extLst>
                    <a:ext uri="{FF2B5EF4-FFF2-40B4-BE49-F238E27FC236}">
                      <a16:creationId xmlns:a16="http://schemas.microsoft.com/office/drawing/2014/main" id="{34CEA8A4-2BA0-6B6C-A70D-D7A12BDD4BAE}"/>
                    </a:ext>
                  </a:extLst>
                </p:cNvPr>
                <p:cNvCxnSpPr>
                  <a:cxnSpLocks/>
                </p:cNvCxnSpPr>
                <p:nvPr/>
              </p:nvCxnSpPr>
              <p:spPr>
                <a:xfrm flipH="1" flipV="1">
                  <a:off x="8173433" y="4501024"/>
                  <a:ext cx="458947" cy="270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84F548DE-5D01-1857-6196-7BFC136FEF51}"/>
                    </a:ext>
                  </a:extLst>
                </p:cNvPr>
                <p:cNvCxnSpPr>
                  <a:cxnSpLocks/>
                </p:cNvCxnSpPr>
                <p:nvPr/>
              </p:nvCxnSpPr>
              <p:spPr>
                <a:xfrm rot="5400000">
                  <a:off x="7233881" y="1805070"/>
                  <a:ext cx="327972"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78" name="Rectangle 477">
                  <a:extLst>
                    <a:ext uri="{FF2B5EF4-FFF2-40B4-BE49-F238E27FC236}">
                      <a16:creationId xmlns:a16="http://schemas.microsoft.com/office/drawing/2014/main" id="{3375E3E3-E381-9F99-1BC7-2E1327DC1E6B}"/>
                    </a:ext>
                  </a:extLst>
                </p:cNvPr>
                <p:cNvSpPr/>
                <p:nvPr/>
              </p:nvSpPr>
              <p:spPr>
                <a:xfrm>
                  <a:off x="7216724" y="2773819"/>
                  <a:ext cx="385275" cy="246990"/>
                </a:xfrm>
                <a:prstGeom prst="rect">
                  <a:avLst/>
                </a:prstGeom>
                <a:solidFill>
                  <a:schemeClr val="accent6">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9" name="Straight Connector 478">
                  <a:extLst>
                    <a:ext uri="{FF2B5EF4-FFF2-40B4-BE49-F238E27FC236}">
                      <a16:creationId xmlns:a16="http://schemas.microsoft.com/office/drawing/2014/main" id="{B4CD6463-6715-4D2D-A027-30C86CEE5CE7}"/>
                    </a:ext>
                  </a:extLst>
                </p:cNvPr>
                <p:cNvCxnSpPr>
                  <a:cxnSpLocks/>
                </p:cNvCxnSpPr>
                <p:nvPr/>
              </p:nvCxnSpPr>
              <p:spPr>
                <a:xfrm>
                  <a:off x="7209381" y="2794972"/>
                  <a:ext cx="0" cy="396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9661351-7C05-C9A7-D894-B2249C574991}"/>
                    </a:ext>
                  </a:extLst>
                </p:cNvPr>
                <p:cNvCxnSpPr>
                  <a:cxnSpLocks/>
                </p:cNvCxnSpPr>
                <p:nvPr/>
              </p:nvCxnSpPr>
              <p:spPr>
                <a:xfrm>
                  <a:off x="7612000" y="2795707"/>
                  <a:ext cx="0" cy="396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8ABCED20-A6B1-D0D3-7759-30B3563083C8}"/>
                    </a:ext>
                  </a:extLst>
                </p:cNvPr>
                <p:cNvCxnSpPr>
                  <a:cxnSpLocks/>
                </p:cNvCxnSpPr>
                <p:nvPr/>
              </p:nvCxnSpPr>
              <p:spPr>
                <a:xfrm>
                  <a:off x="7220456" y="4310983"/>
                  <a:ext cx="365760" cy="0"/>
                </a:xfrm>
                <a:prstGeom prst="line">
                  <a:avLst/>
                </a:prstGeom>
                <a:ln w="28575">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2" name="Trapezoid 481">
                  <a:extLst>
                    <a:ext uri="{FF2B5EF4-FFF2-40B4-BE49-F238E27FC236}">
                      <a16:creationId xmlns:a16="http://schemas.microsoft.com/office/drawing/2014/main" id="{CF57A1B0-AA00-FBC3-DB4A-61F5D289C272}"/>
                    </a:ext>
                  </a:extLst>
                </p:cNvPr>
                <p:cNvSpPr/>
                <p:nvPr/>
              </p:nvSpPr>
              <p:spPr>
                <a:xfrm flipV="1">
                  <a:off x="7149252" y="2456098"/>
                  <a:ext cx="528946" cy="318816"/>
                </a:xfrm>
                <a:prstGeom prst="trapezoid">
                  <a:avLst/>
                </a:prstGeom>
                <a:solidFill>
                  <a:schemeClr val="accent6">
                    <a:alpha val="6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4" name="Rectangle 483">
                  <a:extLst>
                    <a:ext uri="{FF2B5EF4-FFF2-40B4-BE49-F238E27FC236}">
                      <a16:creationId xmlns:a16="http://schemas.microsoft.com/office/drawing/2014/main" id="{12FF01D3-4B4B-6251-17FA-1592E40B03AD}"/>
                    </a:ext>
                  </a:extLst>
                </p:cNvPr>
                <p:cNvSpPr/>
                <p:nvPr/>
              </p:nvSpPr>
              <p:spPr>
                <a:xfrm>
                  <a:off x="7042779" y="3017840"/>
                  <a:ext cx="722406" cy="137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5" name="Rectangle 484">
                  <a:extLst>
                    <a:ext uri="{FF2B5EF4-FFF2-40B4-BE49-F238E27FC236}">
                      <a16:creationId xmlns:a16="http://schemas.microsoft.com/office/drawing/2014/main" id="{A703D217-EBD2-CDFB-D157-346600CF9BB6}"/>
                    </a:ext>
                  </a:extLst>
                </p:cNvPr>
                <p:cNvSpPr/>
                <p:nvPr/>
              </p:nvSpPr>
              <p:spPr>
                <a:xfrm>
                  <a:off x="7042779" y="2665722"/>
                  <a:ext cx="722406" cy="13774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6" name="Rectangle 485">
                  <a:extLst>
                    <a:ext uri="{FF2B5EF4-FFF2-40B4-BE49-F238E27FC236}">
                      <a16:creationId xmlns:a16="http://schemas.microsoft.com/office/drawing/2014/main" id="{870ABE32-F9C5-520D-5EE4-64910D1BCABC}"/>
                    </a:ext>
                  </a:extLst>
                </p:cNvPr>
                <p:cNvSpPr/>
                <p:nvPr/>
              </p:nvSpPr>
              <p:spPr>
                <a:xfrm rot="10800000">
                  <a:off x="6279264" y="2722936"/>
                  <a:ext cx="860222"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7" name="Rectangle 486">
                  <a:extLst>
                    <a:ext uri="{FF2B5EF4-FFF2-40B4-BE49-F238E27FC236}">
                      <a16:creationId xmlns:a16="http://schemas.microsoft.com/office/drawing/2014/main" id="{3A823A77-E72D-57D8-E8B7-B89FCB78F4CE}"/>
                    </a:ext>
                  </a:extLst>
                </p:cNvPr>
                <p:cNvSpPr/>
                <p:nvPr/>
              </p:nvSpPr>
              <p:spPr>
                <a:xfrm rot="10800000">
                  <a:off x="6330221" y="3497816"/>
                  <a:ext cx="774993" cy="5242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96" name="Straight Connector 495">
                  <a:extLst>
                    <a:ext uri="{FF2B5EF4-FFF2-40B4-BE49-F238E27FC236}">
                      <a16:creationId xmlns:a16="http://schemas.microsoft.com/office/drawing/2014/main" id="{78800762-35AB-6DA0-DD39-E41228F8F771}"/>
                    </a:ext>
                  </a:extLst>
                </p:cNvPr>
                <p:cNvCxnSpPr>
                  <a:cxnSpLocks/>
                </p:cNvCxnSpPr>
                <p:nvPr/>
              </p:nvCxnSpPr>
              <p:spPr>
                <a:xfrm flipV="1">
                  <a:off x="7553669" y="2749178"/>
                  <a:ext cx="27432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502E8806-3D68-DCE5-A092-9B949CBF5E34}"/>
                    </a:ext>
                  </a:extLst>
                </p:cNvPr>
                <p:cNvCxnSpPr>
                  <a:cxnSpLocks/>
                </p:cNvCxnSpPr>
                <p:nvPr/>
              </p:nvCxnSpPr>
              <p:spPr>
                <a:xfrm flipV="1">
                  <a:off x="7558107" y="3325807"/>
                  <a:ext cx="27432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74A624F0-C0A2-7452-9EF5-E9D32D18801C}"/>
                    </a:ext>
                  </a:extLst>
                </p:cNvPr>
                <p:cNvCxnSpPr>
                  <a:cxnSpLocks/>
                </p:cNvCxnSpPr>
                <p:nvPr/>
              </p:nvCxnSpPr>
              <p:spPr>
                <a:xfrm flipV="1">
                  <a:off x="7561941" y="3556240"/>
                  <a:ext cx="27432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967F1605-9C07-35CE-26B7-E0966C9DAB22}"/>
                    </a:ext>
                  </a:extLst>
                </p:cNvPr>
                <p:cNvCxnSpPr>
                  <a:cxnSpLocks/>
                </p:cNvCxnSpPr>
                <p:nvPr/>
              </p:nvCxnSpPr>
              <p:spPr>
                <a:xfrm flipV="1">
                  <a:off x="7570889" y="3734967"/>
                  <a:ext cx="27432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75FE94BC-866E-0608-00A2-8A7D24240AF9}"/>
                    </a:ext>
                  </a:extLst>
                </p:cNvPr>
                <p:cNvCxnSpPr>
                  <a:cxnSpLocks/>
                </p:cNvCxnSpPr>
                <p:nvPr/>
              </p:nvCxnSpPr>
              <p:spPr>
                <a:xfrm flipV="1">
                  <a:off x="7553669" y="3936454"/>
                  <a:ext cx="27432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00C88829-E231-85C0-00F4-CF69532222E5}"/>
                    </a:ext>
                  </a:extLst>
                </p:cNvPr>
                <p:cNvCxnSpPr>
                  <a:cxnSpLocks/>
                </p:cNvCxnSpPr>
                <p:nvPr/>
              </p:nvCxnSpPr>
              <p:spPr>
                <a:xfrm flipV="1">
                  <a:off x="7570889" y="4147528"/>
                  <a:ext cx="27432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2" name="Rectangle 501">
                      <a:extLst>
                        <a:ext uri="{FF2B5EF4-FFF2-40B4-BE49-F238E27FC236}">
                          <a16:creationId xmlns:a16="http://schemas.microsoft.com/office/drawing/2014/main" id="{7C881918-BF25-F418-D072-898F68C45A15}"/>
                        </a:ext>
                      </a:extLst>
                    </p:cNvPr>
                    <p:cNvSpPr/>
                    <p:nvPr/>
                  </p:nvSpPr>
                  <p:spPr>
                    <a:xfrm>
                      <a:off x="7794768" y="2603664"/>
                      <a:ext cx="363305"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cs typeface="Arial" panose="020B0604020202020204" pitchFamily="34" charset="0"/>
                                  </a:rPr>
                                </m:ctrlPr>
                              </m:sSubPr>
                              <m:e>
                                <m:r>
                                  <a:rPr lang="en-US" sz="1200" b="0" i="1" dirty="0" smtClean="0">
                                    <a:latin typeface="Cambria Math" panose="02040503050406030204" pitchFamily="18" charset="0"/>
                                    <a:cs typeface="Arial" panose="020B0604020202020204" pitchFamily="34" charset="0"/>
                                  </a:rPr>
                                  <m:t>𝑇</m:t>
                                </m:r>
                              </m:e>
                              <m:sub>
                                <m:r>
                                  <a:rPr lang="en-US" sz="1200" b="0" i="0" dirty="0" smtClean="0">
                                    <a:latin typeface="Cambria Math" panose="02040503050406030204" pitchFamily="18" charset="0"/>
                                    <a:cs typeface="Arial" panose="020B0604020202020204" pitchFamily="34" charset="0"/>
                                  </a:rPr>
                                  <m:t>1</m:t>
                                </m:r>
                              </m:sub>
                            </m:sSub>
                          </m:oMath>
                        </m:oMathPara>
                      </a14:m>
                      <a:endParaRPr lang="en-US" sz="1200" dirty="0"/>
                    </a:p>
                  </p:txBody>
                </p:sp>
              </mc:Choice>
              <mc:Fallback xmlns="">
                <p:sp>
                  <p:nvSpPr>
                    <p:cNvPr id="502" name="Rectangle 501">
                      <a:extLst>
                        <a:ext uri="{FF2B5EF4-FFF2-40B4-BE49-F238E27FC236}">
                          <a16:creationId xmlns:a16="http://schemas.microsoft.com/office/drawing/2014/main" id="{7C881918-BF25-F418-D072-898F68C45A15}"/>
                        </a:ext>
                      </a:extLst>
                    </p:cNvPr>
                    <p:cNvSpPr>
                      <a:spLocks noRot="1" noChangeAspect="1" noMove="1" noResize="1" noEditPoints="1" noAdjustHandles="1" noChangeArrowheads="1" noChangeShapeType="1" noTextEdit="1"/>
                    </p:cNvSpPr>
                    <p:nvPr/>
                  </p:nvSpPr>
                  <p:spPr>
                    <a:xfrm>
                      <a:off x="7794768" y="2603664"/>
                      <a:ext cx="363305"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3" name="Rectangle 502">
                      <a:extLst>
                        <a:ext uri="{FF2B5EF4-FFF2-40B4-BE49-F238E27FC236}">
                          <a16:creationId xmlns:a16="http://schemas.microsoft.com/office/drawing/2014/main" id="{F6EBCF96-D2DB-0FD3-0A00-D92540FF7935}"/>
                        </a:ext>
                      </a:extLst>
                    </p:cNvPr>
                    <p:cNvSpPr/>
                    <p:nvPr/>
                  </p:nvSpPr>
                  <p:spPr>
                    <a:xfrm>
                      <a:off x="7793066" y="3175326"/>
                      <a:ext cx="366895"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cs typeface="Arial" panose="020B0604020202020204" pitchFamily="34" charset="0"/>
                                  </a:rPr>
                                </m:ctrlPr>
                              </m:sSubPr>
                              <m:e>
                                <m:r>
                                  <a:rPr lang="en-US" sz="1200" b="0" i="1" dirty="0" smtClean="0">
                                    <a:latin typeface="Cambria Math" panose="02040503050406030204" pitchFamily="18" charset="0"/>
                                    <a:cs typeface="Arial" panose="020B0604020202020204" pitchFamily="34" charset="0"/>
                                  </a:rPr>
                                  <m:t>𝑇</m:t>
                                </m:r>
                              </m:e>
                              <m:sub>
                                <m:r>
                                  <a:rPr lang="en-US" sz="1200" b="0" i="0" dirty="0" smtClean="0">
                                    <a:latin typeface="Cambria Math" panose="02040503050406030204" pitchFamily="18" charset="0"/>
                                    <a:cs typeface="Arial" panose="020B0604020202020204" pitchFamily="34" charset="0"/>
                                  </a:rPr>
                                  <m:t>3</m:t>
                                </m:r>
                              </m:sub>
                            </m:sSub>
                          </m:oMath>
                        </m:oMathPara>
                      </a14:m>
                      <a:endParaRPr lang="en-US" sz="1200" dirty="0"/>
                    </a:p>
                  </p:txBody>
                </p:sp>
              </mc:Choice>
              <mc:Fallback xmlns="">
                <p:sp>
                  <p:nvSpPr>
                    <p:cNvPr id="503" name="Rectangle 502">
                      <a:extLst>
                        <a:ext uri="{FF2B5EF4-FFF2-40B4-BE49-F238E27FC236}">
                          <a16:creationId xmlns:a16="http://schemas.microsoft.com/office/drawing/2014/main" id="{F6EBCF96-D2DB-0FD3-0A00-D92540FF7935}"/>
                        </a:ext>
                      </a:extLst>
                    </p:cNvPr>
                    <p:cNvSpPr>
                      <a:spLocks noRot="1" noChangeAspect="1" noMove="1" noResize="1" noEditPoints="1" noAdjustHandles="1" noChangeArrowheads="1" noChangeShapeType="1" noTextEdit="1"/>
                    </p:cNvSpPr>
                    <p:nvPr/>
                  </p:nvSpPr>
                  <p:spPr>
                    <a:xfrm>
                      <a:off x="7793066" y="3175326"/>
                      <a:ext cx="366895" cy="276999"/>
                    </a:xfrm>
                    <a:prstGeom prst="rect">
                      <a:avLst/>
                    </a:prstGeom>
                    <a:blipFill>
                      <a:blip r:embed="rId5"/>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4" name="Rectangle 503">
                      <a:extLst>
                        <a:ext uri="{FF2B5EF4-FFF2-40B4-BE49-F238E27FC236}">
                          <a16:creationId xmlns:a16="http://schemas.microsoft.com/office/drawing/2014/main" id="{9167334C-EC41-BC23-3663-8FBD6CA8178A}"/>
                        </a:ext>
                      </a:extLst>
                    </p:cNvPr>
                    <p:cNvSpPr/>
                    <p:nvPr/>
                  </p:nvSpPr>
                  <p:spPr>
                    <a:xfrm>
                      <a:off x="7768424" y="3415126"/>
                      <a:ext cx="36240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cs typeface="Arial" panose="020B0604020202020204" pitchFamily="34" charset="0"/>
                                  </a:rPr>
                                </m:ctrlPr>
                              </m:sSubPr>
                              <m:e>
                                <m:r>
                                  <a:rPr lang="en-US" sz="1200" b="0" i="1" dirty="0" smtClean="0">
                                    <a:latin typeface="Cambria Math" panose="02040503050406030204" pitchFamily="18" charset="0"/>
                                    <a:cs typeface="Arial" panose="020B0604020202020204" pitchFamily="34" charset="0"/>
                                  </a:rPr>
                                  <m:t>𝑇</m:t>
                                </m:r>
                              </m:e>
                              <m:sub>
                                <m:r>
                                  <a:rPr lang="en-US" sz="1200" b="0" i="0" dirty="0" smtClean="0">
                                    <a:latin typeface="Cambria Math" panose="02040503050406030204" pitchFamily="18" charset="0"/>
                                    <a:cs typeface="Arial" panose="020B0604020202020204" pitchFamily="34" charset="0"/>
                                  </a:rPr>
                                  <m:t>4</m:t>
                                </m:r>
                              </m:sub>
                            </m:sSub>
                          </m:oMath>
                        </m:oMathPara>
                      </a14:m>
                      <a:endParaRPr lang="en-US" sz="1200" dirty="0"/>
                    </a:p>
                  </p:txBody>
                </p:sp>
              </mc:Choice>
              <mc:Fallback xmlns="">
                <p:sp>
                  <p:nvSpPr>
                    <p:cNvPr id="504" name="Rectangle 503">
                      <a:extLst>
                        <a:ext uri="{FF2B5EF4-FFF2-40B4-BE49-F238E27FC236}">
                          <a16:creationId xmlns:a16="http://schemas.microsoft.com/office/drawing/2014/main" id="{9167334C-EC41-BC23-3663-8FBD6CA8178A}"/>
                        </a:ext>
                      </a:extLst>
                    </p:cNvPr>
                    <p:cNvSpPr>
                      <a:spLocks noRot="1" noChangeAspect="1" noMove="1" noResize="1" noEditPoints="1" noAdjustHandles="1" noChangeArrowheads="1" noChangeShapeType="1" noTextEdit="1"/>
                    </p:cNvSpPr>
                    <p:nvPr/>
                  </p:nvSpPr>
                  <p:spPr>
                    <a:xfrm>
                      <a:off x="7768424" y="3415126"/>
                      <a:ext cx="362407"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5" name="Rectangle 504">
                      <a:extLst>
                        <a:ext uri="{FF2B5EF4-FFF2-40B4-BE49-F238E27FC236}">
                          <a16:creationId xmlns:a16="http://schemas.microsoft.com/office/drawing/2014/main" id="{2CA6841B-283A-B194-3950-3C05558863E6}"/>
                        </a:ext>
                      </a:extLst>
                    </p:cNvPr>
                    <p:cNvSpPr/>
                    <p:nvPr/>
                  </p:nvSpPr>
                  <p:spPr>
                    <a:xfrm>
                      <a:off x="7783573" y="3604597"/>
                      <a:ext cx="366895"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cs typeface="Arial" panose="020B0604020202020204" pitchFamily="34" charset="0"/>
                                  </a:rPr>
                                </m:ctrlPr>
                              </m:sSubPr>
                              <m:e>
                                <m:r>
                                  <a:rPr lang="en-US" sz="1200" b="0" i="1" dirty="0" smtClean="0">
                                    <a:latin typeface="Cambria Math" panose="02040503050406030204" pitchFamily="18" charset="0"/>
                                    <a:cs typeface="Arial" panose="020B0604020202020204" pitchFamily="34" charset="0"/>
                                  </a:rPr>
                                  <m:t>𝑇</m:t>
                                </m:r>
                              </m:e>
                              <m:sub>
                                <m:r>
                                  <a:rPr lang="en-US" sz="1200" b="0" i="0" dirty="0" smtClean="0">
                                    <a:latin typeface="Cambria Math" panose="02040503050406030204" pitchFamily="18" charset="0"/>
                                    <a:cs typeface="Arial" panose="020B0604020202020204" pitchFamily="34" charset="0"/>
                                  </a:rPr>
                                  <m:t>5</m:t>
                                </m:r>
                              </m:sub>
                            </m:sSub>
                          </m:oMath>
                        </m:oMathPara>
                      </a14:m>
                      <a:endParaRPr lang="en-US" sz="1200" dirty="0"/>
                    </a:p>
                  </p:txBody>
                </p:sp>
              </mc:Choice>
              <mc:Fallback xmlns="">
                <p:sp>
                  <p:nvSpPr>
                    <p:cNvPr id="505" name="Rectangle 504">
                      <a:extLst>
                        <a:ext uri="{FF2B5EF4-FFF2-40B4-BE49-F238E27FC236}">
                          <a16:creationId xmlns:a16="http://schemas.microsoft.com/office/drawing/2014/main" id="{2CA6841B-283A-B194-3950-3C05558863E6}"/>
                        </a:ext>
                      </a:extLst>
                    </p:cNvPr>
                    <p:cNvSpPr>
                      <a:spLocks noRot="1" noChangeAspect="1" noMove="1" noResize="1" noEditPoints="1" noAdjustHandles="1" noChangeArrowheads="1" noChangeShapeType="1" noTextEdit="1"/>
                    </p:cNvSpPr>
                    <p:nvPr/>
                  </p:nvSpPr>
                  <p:spPr>
                    <a:xfrm>
                      <a:off x="7783573" y="3604597"/>
                      <a:ext cx="366895" cy="276999"/>
                    </a:xfrm>
                    <a:prstGeom prst="rect">
                      <a:avLst/>
                    </a:prstGeom>
                    <a:blipFill>
                      <a:blip r:embed="rId7"/>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6" name="Rectangle 505">
                      <a:extLst>
                        <a:ext uri="{FF2B5EF4-FFF2-40B4-BE49-F238E27FC236}">
                          <a16:creationId xmlns:a16="http://schemas.microsoft.com/office/drawing/2014/main" id="{9F8754C9-3F53-7034-25F1-12E2C16B12BF}"/>
                        </a:ext>
                      </a:extLst>
                    </p:cNvPr>
                    <p:cNvSpPr/>
                    <p:nvPr/>
                  </p:nvSpPr>
                  <p:spPr>
                    <a:xfrm>
                      <a:off x="7795307" y="3807162"/>
                      <a:ext cx="366895"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cs typeface="Arial" panose="020B0604020202020204" pitchFamily="34" charset="0"/>
                                  </a:rPr>
                                </m:ctrlPr>
                              </m:sSubPr>
                              <m:e>
                                <m:r>
                                  <a:rPr lang="en-US" sz="1200" b="0" i="1" dirty="0" smtClean="0">
                                    <a:latin typeface="Cambria Math" panose="02040503050406030204" pitchFamily="18" charset="0"/>
                                    <a:cs typeface="Arial" panose="020B0604020202020204" pitchFamily="34" charset="0"/>
                                  </a:rPr>
                                  <m:t>𝑇</m:t>
                                </m:r>
                              </m:e>
                              <m:sub>
                                <m:r>
                                  <a:rPr lang="en-US" sz="1200" b="0" i="0" dirty="0" smtClean="0">
                                    <a:latin typeface="Cambria Math" panose="02040503050406030204" pitchFamily="18" charset="0"/>
                                    <a:cs typeface="Arial" panose="020B0604020202020204" pitchFamily="34" charset="0"/>
                                  </a:rPr>
                                  <m:t>6</m:t>
                                </m:r>
                              </m:sub>
                            </m:sSub>
                          </m:oMath>
                        </m:oMathPara>
                      </a14:m>
                      <a:endParaRPr lang="en-US" sz="1200" dirty="0"/>
                    </a:p>
                  </p:txBody>
                </p:sp>
              </mc:Choice>
              <mc:Fallback xmlns="">
                <p:sp>
                  <p:nvSpPr>
                    <p:cNvPr id="506" name="Rectangle 505">
                      <a:extLst>
                        <a:ext uri="{FF2B5EF4-FFF2-40B4-BE49-F238E27FC236}">
                          <a16:creationId xmlns:a16="http://schemas.microsoft.com/office/drawing/2014/main" id="{9F8754C9-3F53-7034-25F1-12E2C16B12BF}"/>
                        </a:ext>
                      </a:extLst>
                    </p:cNvPr>
                    <p:cNvSpPr>
                      <a:spLocks noRot="1" noChangeAspect="1" noMove="1" noResize="1" noEditPoints="1" noAdjustHandles="1" noChangeArrowheads="1" noChangeShapeType="1" noTextEdit="1"/>
                    </p:cNvSpPr>
                    <p:nvPr/>
                  </p:nvSpPr>
                  <p:spPr>
                    <a:xfrm>
                      <a:off x="7795307" y="3807162"/>
                      <a:ext cx="366895" cy="27699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7" name="Rectangle 506">
                      <a:extLst>
                        <a:ext uri="{FF2B5EF4-FFF2-40B4-BE49-F238E27FC236}">
                          <a16:creationId xmlns:a16="http://schemas.microsoft.com/office/drawing/2014/main" id="{0DFD87A9-1D39-31A3-0801-4CCEB8664A74}"/>
                        </a:ext>
                      </a:extLst>
                    </p:cNvPr>
                    <p:cNvSpPr/>
                    <p:nvPr/>
                  </p:nvSpPr>
                  <p:spPr>
                    <a:xfrm>
                      <a:off x="7790093" y="3999997"/>
                      <a:ext cx="366895"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cs typeface="Arial" panose="020B0604020202020204" pitchFamily="34" charset="0"/>
                                  </a:rPr>
                                </m:ctrlPr>
                              </m:sSubPr>
                              <m:e>
                                <m:r>
                                  <a:rPr lang="en-US" sz="1200" b="0" i="1" dirty="0" smtClean="0">
                                    <a:latin typeface="Cambria Math" panose="02040503050406030204" pitchFamily="18" charset="0"/>
                                    <a:cs typeface="Arial" panose="020B0604020202020204" pitchFamily="34" charset="0"/>
                                  </a:rPr>
                                  <m:t>𝑇</m:t>
                                </m:r>
                              </m:e>
                              <m:sub>
                                <m:r>
                                  <a:rPr lang="en-US" sz="1200" b="0" i="0" dirty="0" smtClean="0">
                                    <a:latin typeface="Cambria Math" panose="02040503050406030204" pitchFamily="18" charset="0"/>
                                    <a:cs typeface="Arial" panose="020B0604020202020204" pitchFamily="34" charset="0"/>
                                  </a:rPr>
                                  <m:t>7</m:t>
                                </m:r>
                              </m:sub>
                            </m:sSub>
                          </m:oMath>
                        </m:oMathPara>
                      </a14:m>
                      <a:endParaRPr lang="en-US" sz="1200" dirty="0"/>
                    </a:p>
                  </p:txBody>
                </p:sp>
              </mc:Choice>
              <mc:Fallback xmlns="">
                <p:sp>
                  <p:nvSpPr>
                    <p:cNvPr id="507" name="Rectangle 506">
                      <a:extLst>
                        <a:ext uri="{FF2B5EF4-FFF2-40B4-BE49-F238E27FC236}">
                          <a16:creationId xmlns:a16="http://schemas.microsoft.com/office/drawing/2014/main" id="{0DFD87A9-1D39-31A3-0801-4CCEB8664A74}"/>
                        </a:ext>
                      </a:extLst>
                    </p:cNvPr>
                    <p:cNvSpPr>
                      <a:spLocks noRot="1" noChangeAspect="1" noMove="1" noResize="1" noEditPoints="1" noAdjustHandles="1" noChangeArrowheads="1" noChangeShapeType="1" noTextEdit="1"/>
                    </p:cNvSpPr>
                    <p:nvPr/>
                  </p:nvSpPr>
                  <p:spPr>
                    <a:xfrm>
                      <a:off x="7790093" y="3999997"/>
                      <a:ext cx="366895" cy="276999"/>
                    </a:xfrm>
                    <a:prstGeom prst="rect">
                      <a:avLst/>
                    </a:prstGeom>
                    <a:blipFill>
                      <a:blip r:embed="rId9"/>
                      <a:stretch>
                        <a:fillRect b="-2381"/>
                      </a:stretch>
                    </a:blipFill>
                  </p:spPr>
                  <p:txBody>
                    <a:bodyPr/>
                    <a:lstStyle/>
                    <a:p>
                      <a:r>
                        <a:rPr lang="en-US">
                          <a:noFill/>
                        </a:rPr>
                        <a:t> </a:t>
                      </a:r>
                    </a:p>
                  </p:txBody>
                </p:sp>
              </mc:Fallback>
            </mc:AlternateContent>
            <p:pic>
              <p:nvPicPr>
                <p:cNvPr id="508" name="Picture 507">
                  <a:extLst>
                    <a:ext uri="{FF2B5EF4-FFF2-40B4-BE49-F238E27FC236}">
                      <a16:creationId xmlns:a16="http://schemas.microsoft.com/office/drawing/2014/main" id="{6C16688E-F1E2-350B-A18F-477D1B7BB3D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322075" y="3263587"/>
                  <a:ext cx="505399" cy="307326"/>
                </a:xfrm>
                <a:prstGeom prst="rect">
                  <a:avLst/>
                </a:prstGeom>
              </p:spPr>
            </p:pic>
            <p:sp>
              <p:nvSpPr>
                <p:cNvPr id="509" name="Rectangle 508">
                  <a:extLst>
                    <a:ext uri="{FF2B5EF4-FFF2-40B4-BE49-F238E27FC236}">
                      <a16:creationId xmlns:a16="http://schemas.microsoft.com/office/drawing/2014/main" id="{3EF8DF1F-2423-9268-6A59-117B4DCA28F4}"/>
                    </a:ext>
                  </a:extLst>
                </p:cNvPr>
                <p:cNvSpPr/>
                <p:nvPr/>
              </p:nvSpPr>
              <p:spPr>
                <a:xfrm rot="10800000">
                  <a:off x="6091607" y="3067345"/>
                  <a:ext cx="969074" cy="583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10" name="Picture 509">
                  <a:extLst>
                    <a:ext uri="{FF2B5EF4-FFF2-40B4-BE49-F238E27FC236}">
                      <a16:creationId xmlns:a16="http://schemas.microsoft.com/office/drawing/2014/main" id="{87D4BE4E-E7B1-06F6-A05B-6D39DD77CA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368412" y="2854288"/>
                  <a:ext cx="469819" cy="285690"/>
                </a:xfrm>
                <a:prstGeom prst="rect">
                  <a:avLst/>
                </a:prstGeom>
              </p:spPr>
            </p:pic>
          </p:grpSp>
        </p:grpSp>
        <p:pic>
          <p:nvPicPr>
            <p:cNvPr id="430" name="Picture 429">
              <a:extLst>
                <a:ext uri="{FF2B5EF4-FFF2-40B4-BE49-F238E27FC236}">
                  <a16:creationId xmlns:a16="http://schemas.microsoft.com/office/drawing/2014/main" id="{C7713D96-A907-2CA8-D4C8-2D096E0E95A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7786948" y="2681054"/>
              <a:ext cx="558702" cy="339738"/>
            </a:xfrm>
            <a:prstGeom prst="rect">
              <a:avLst/>
            </a:prstGeom>
          </p:spPr>
        </p:pic>
        <p:cxnSp>
          <p:nvCxnSpPr>
            <p:cNvPr id="431" name="Straight Connector 430">
              <a:extLst>
                <a:ext uri="{FF2B5EF4-FFF2-40B4-BE49-F238E27FC236}">
                  <a16:creationId xmlns:a16="http://schemas.microsoft.com/office/drawing/2014/main" id="{6E7ECC18-DE7C-E82E-5744-9C675E3C9B7B}"/>
                </a:ext>
              </a:extLst>
            </p:cNvPr>
            <p:cNvCxnSpPr>
              <a:cxnSpLocks/>
            </p:cNvCxnSpPr>
            <p:nvPr/>
          </p:nvCxnSpPr>
          <p:spPr>
            <a:xfrm flipV="1">
              <a:off x="9234299" y="3442846"/>
              <a:ext cx="337196"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2" name="Rectangle 431">
                  <a:extLst>
                    <a:ext uri="{FF2B5EF4-FFF2-40B4-BE49-F238E27FC236}">
                      <a16:creationId xmlns:a16="http://schemas.microsoft.com/office/drawing/2014/main" id="{73DDB631-A3C6-E418-0BC2-AF85B56483EF}"/>
                    </a:ext>
                  </a:extLst>
                </p:cNvPr>
                <p:cNvSpPr/>
                <p:nvPr/>
              </p:nvSpPr>
              <p:spPr>
                <a:xfrm>
                  <a:off x="9542810" y="3225610"/>
                  <a:ext cx="450988" cy="3845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cs typeface="Arial" panose="020B0604020202020204" pitchFamily="34" charset="0"/>
                              </a:rPr>
                            </m:ctrlPr>
                          </m:sSubPr>
                          <m:e>
                            <m:r>
                              <a:rPr lang="en-US" sz="1200" b="0" i="1" dirty="0" smtClean="0">
                                <a:latin typeface="Cambria Math" panose="02040503050406030204" pitchFamily="18" charset="0"/>
                                <a:cs typeface="Arial" panose="020B0604020202020204" pitchFamily="34" charset="0"/>
                              </a:rPr>
                              <m:t>𝑇</m:t>
                            </m:r>
                          </m:e>
                          <m:sub>
                            <m:r>
                              <a:rPr lang="en-US" sz="1200" b="0" i="0" dirty="0" smtClean="0">
                                <a:latin typeface="Cambria Math" panose="02040503050406030204" pitchFamily="18" charset="0"/>
                                <a:cs typeface="Arial" panose="020B0604020202020204" pitchFamily="34" charset="0"/>
                              </a:rPr>
                              <m:t>2</m:t>
                            </m:r>
                          </m:sub>
                        </m:sSub>
                      </m:oMath>
                    </m:oMathPara>
                  </a14:m>
                  <a:endParaRPr lang="en-US" sz="1200" dirty="0"/>
                </a:p>
              </p:txBody>
            </p:sp>
          </mc:Choice>
          <mc:Fallback xmlns="">
            <p:sp>
              <p:nvSpPr>
                <p:cNvPr id="432" name="Rectangle 431">
                  <a:extLst>
                    <a:ext uri="{FF2B5EF4-FFF2-40B4-BE49-F238E27FC236}">
                      <a16:creationId xmlns:a16="http://schemas.microsoft.com/office/drawing/2014/main" id="{73DDB631-A3C6-E418-0BC2-AF85B56483EF}"/>
                    </a:ext>
                  </a:extLst>
                </p:cNvPr>
                <p:cNvSpPr>
                  <a:spLocks noRot="1" noChangeAspect="1" noMove="1" noResize="1" noEditPoints="1" noAdjustHandles="1" noChangeArrowheads="1" noChangeShapeType="1" noTextEdit="1"/>
                </p:cNvSpPr>
                <p:nvPr/>
              </p:nvSpPr>
              <p:spPr>
                <a:xfrm>
                  <a:off x="9542810" y="3225610"/>
                  <a:ext cx="450988" cy="384524"/>
                </a:xfrm>
                <a:prstGeom prst="rect">
                  <a:avLst/>
                </a:prstGeom>
                <a:blipFill>
                  <a:blip r:embed="rId13"/>
                  <a:stretch>
                    <a:fillRect b="-2439"/>
                  </a:stretch>
                </a:blipFill>
              </p:spPr>
              <p:txBody>
                <a:bodyPr/>
                <a:lstStyle/>
                <a:p>
                  <a:r>
                    <a:rPr lang="en-US">
                      <a:noFill/>
                    </a:rPr>
                    <a:t> </a:t>
                  </a:r>
                </a:p>
              </p:txBody>
            </p:sp>
          </mc:Fallback>
        </mc:AlternateContent>
        <p:pic>
          <p:nvPicPr>
            <p:cNvPr id="433" name="Picture 432">
              <a:extLst>
                <a:ext uri="{FF2B5EF4-FFF2-40B4-BE49-F238E27FC236}">
                  <a16:creationId xmlns:a16="http://schemas.microsoft.com/office/drawing/2014/main" id="{CC4A4C5E-BE19-050A-5DA9-03AB49AF9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6845302" y="3111380"/>
              <a:ext cx="626773" cy="430424"/>
            </a:xfrm>
            <a:prstGeom prst="rect">
              <a:avLst/>
            </a:prstGeom>
          </p:spPr>
        </p:pic>
      </p:grpSp>
      <p:pic>
        <p:nvPicPr>
          <p:cNvPr id="845" name="Picture 844">
            <a:extLst>
              <a:ext uri="{FF2B5EF4-FFF2-40B4-BE49-F238E27FC236}">
                <a16:creationId xmlns:a16="http://schemas.microsoft.com/office/drawing/2014/main" id="{79366A35-4A2E-D6C9-6E47-0875E0C18F99}"/>
              </a:ext>
            </a:extLst>
          </p:cNvPr>
          <p:cNvPicPr>
            <a:picLocks noChangeAspect="1"/>
          </p:cNvPicPr>
          <p:nvPr/>
        </p:nvPicPr>
        <p:blipFill rotWithShape="1">
          <a:blip r:embed="rId15"/>
          <a:srcRect l="24301" t="30474" r="35995"/>
          <a:stretch/>
        </p:blipFill>
        <p:spPr>
          <a:xfrm>
            <a:off x="7760074" y="2796522"/>
            <a:ext cx="1240136" cy="1358762"/>
          </a:xfrm>
          <a:prstGeom prst="rect">
            <a:avLst/>
          </a:prstGeom>
        </p:spPr>
      </p:pic>
      <p:pic>
        <p:nvPicPr>
          <p:cNvPr id="847" name="Picture 2">
            <a:extLst>
              <a:ext uri="{FF2B5EF4-FFF2-40B4-BE49-F238E27FC236}">
                <a16:creationId xmlns:a16="http://schemas.microsoft.com/office/drawing/2014/main" id="{9A7960C4-517C-3E20-C0FD-C1216B79207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43931" y="939211"/>
            <a:ext cx="1178831" cy="1894002"/>
          </a:xfrm>
          <a:prstGeom prst="rect">
            <a:avLst/>
          </a:prstGeom>
          <a:noFill/>
          <a:extLst>
            <a:ext uri="{909E8E84-426E-40DD-AFC4-6F175D3DCCD1}">
              <a14:hiddenFill xmlns:a14="http://schemas.microsoft.com/office/drawing/2010/main">
                <a:solidFill>
                  <a:srgbClr val="FFFFFF"/>
                </a:solidFill>
              </a14:hiddenFill>
            </a:ext>
          </a:extLst>
        </p:spPr>
      </p:pic>
      <p:pic>
        <p:nvPicPr>
          <p:cNvPr id="851" name="Picture 850">
            <a:extLst>
              <a:ext uri="{FF2B5EF4-FFF2-40B4-BE49-F238E27FC236}">
                <a16:creationId xmlns:a16="http://schemas.microsoft.com/office/drawing/2014/main" id="{061ED1CB-7304-20B0-DC0A-9EA75B6BACB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181609" y="3514642"/>
            <a:ext cx="461809" cy="2137348"/>
          </a:xfrm>
          <a:prstGeom prst="rect">
            <a:avLst/>
          </a:prstGeom>
        </p:spPr>
      </p:pic>
      <p:sp>
        <p:nvSpPr>
          <p:cNvPr id="853" name="Rectangle 852">
            <a:extLst>
              <a:ext uri="{FF2B5EF4-FFF2-40B4-BE49-F238E27FC236}">
                <a16:creationId xmlns:a16="http://schemas.microsoft.com/office/drawing/2014/main" id="{6848F24C-DB48-0419-69EE-D5D22950ADDA}"/>
              </a:ext>
            </a:extLst>
          </p:cNvPr>
          <p:cNvSpPr/>
          <p:nvPr/>
        </p:nvSpPr>
        <p:spPr>
          <a:xfrm flipH="1">
            <a:off x="7248016" y="1921911"/>
            <a:ext cx="1191829" cy="646331"/>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Heat Exchanger with chimney</a:t>
            </a:r>
          </a:p>
        </p:txBody>
      </p:sp>
      <p:grpSp>
        <p:nvGrpSpPr>
          <p:cNvPr id="858" name="Group 857">
            <a:extLst>
              <a:ext uri="{FF2B5EF4-FFF2-40B4-BE49-F238E27FC236}">
                <a16:creationId xmlns:a16="http://schemas.microsoft.com/office/drawing/2014/main" id="{5C0A304A-68D2-6BD4-0C41-3B56187D98BC}"/>
              </a:ext>
            </a:extLst>
          </p:cNvPr>
          <p:cNvGrpSpPr/>
          <p:nvPr/>
        </p:nvGrpSpPr>
        <p:grpSpPr>
          <a:xfrm>
            <a:off x="6948666" y="4072593"/>
            <a:ext cx="1201553" cy="1605071"/>
            <a:chOff x="6915316" y="4021025"/>
            <a:chExt cx="1368301" cy="1778705"/>
          </a:xfrm>
        </p:grpSpPr>
        <p:pic>
          <p:nvPicPr>
            <p:cNvPr id="854" name="Picture 2" descr="Stainless Steel Aluminum Air Blower 60 No">
              <a:extLst>
                <a:ext uri="{FF2B5EF4-FFF2-40B4-BE49-F238E27FC236}">
                  <a16:creationId xmlns:a16="http://schemas.microsoft.com/office/drawing/2014/main" id="{5B365240-196F-12D7-BB43-88236FC1A905}"/>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4658" t="8907" r="25520" b="7798"/>
            <a:stretch/>
          </p:blipFill>
          <p:spPr bwMode="auto">
            <a:xfrm>
              <a:off x="7525867" y="4392547"/>
              <a:ext cx="500179" cy="558597"/>
            </a:xfrm>
            <a:prstGeom prst="rect">
              <a:avLst/>
            </a:prstGeom>
            <a:noFill/>
            <a:extLst>
              <a:ext uri="{909E8E84-426E-40DD-AFC4-6F175D3DCCD1}">
                <a14:hiddenFill xmlns:a14="http://schemas.microsoft.com/office/drawing/2010/main">
                  <a:solidFill>
                    <a:srgbClr val="FFFFFF"/>
                  </a:solidFill>
                </a14:hiddenFill>
              </a:ext>
            </a:extLst>
          </p:spPr>
        </p:pic>
        <p:sp>
          <p:nvSpPr>
            <p:cNvPr id="855" name="Rectangle 854">
              <a:extLst>
                <a:ext uri="{FF2B5EF4-FFF2-40B4-BE49-F238E27FC236}">
                  <a16:creationId xmlns:a16="http://schemas.microsoft.com/office/drawing/2014/main" id="{9D5E91A0-24CC-F34B-6D41-3827EF70A914}"/>
                </a:ext>
              </a:extLst>
            </p:cNvPr>
            <p:cNvSpPr/>
            <p:nvPr/>
          </p:nvSpPr>
          <p:spPr>
            <a:xfrm rot="5400000">
              <a:off x="7220363" y="5180765"/>
              <a:ext cx="1182592" cy="55338"/>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856" name="Rectangle 855">
              <a:extLst>
                <a:ext uri="{FF2B5EF4-FFF2-40B4-BE49-F238E27FC236}">
                  <a16:creationId xmlns:a16="http://schemas.microsoft.com/office/drawing/2014/main" id="{A6D887EC-59F9-5450-2B60-04F58E861EAE}"/>
                </a:ext>
              </a:extLst>
            </p:cNvPr>
            <p:cNvSpPr/>
            <p:nvPr/>
          </p:nvSpPr>
          <p:spPr>
            <a:xfrm rot="10800000">
              <a:off x="6915316" y="4776574"/>
              <a:ext cx="621289" cy="5066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857" name="Rectangle 856">
              <a:extLst>
                <a:ext uri="{FF2B5EF4-FFF2-40B4-BE49-F238E27FC236}">
                  <a16:creationId xmlns:a16="http://schemas.microsoft.com/office/drawing/2014/main" id="{7800715E-7547-C1DE-5DE3-3AFE1A4941CE}"/>
                </a:ext>
              </a:extLst>
            </p:cNvPr>
            <p:cNvSpPr/>
            <p:nvPr/>
          </p:nvSpPr>
          <p:spPr>
            <a:xfrm flipH="1">
              <a:off x="7409912" y="4021025"/>
              <a:ext cx="873705" cy="511607"/>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Hot Air Blower</a:t>
              </a:r>
            </a:p>
          </p:txBody>
        </p:sp>
      </p:grpSp>
      <p:sp>
        <p:nvSpPr>
          <p:cNvPr id="861" name="Arrow: Right 860">
            <a:extLst>
              <a:ext uri="{FF2B5EF4-FFF2-40B4-BE49-F238E27FC236}">
                <a16:creationId xmlns:a16="http://schemas.microsoft.com/office/drawing/2014/main" id="{23AB8C99-C5BF-318F-F356-A8FB1B056D03}"/>
              </a:ext>
            </a:extLst>
          </p:cNvPr>
          <p:cNvSpPr/>
          <p:nvPr/>
        </p:nvSpPr>
        <p:spPr>
          <a:xfrm rot="16200000">
            <a:off x="7531493" y="4996533"/>
            <a:ext cx="407334" cy="143033"/>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864" name="Arrow: Right 863">
            <a:extLst>
              <a:ext uri="{FF2B5EF4-FFF2-40B4-BE49-F238E27FC236}">
                <a16:creationId xmlns:a16="http://schemas.microsoft.com/office/drawing/2014/main" id="{2143F18A-31F7-4BE9-1E0F-F89AB1F09119}"/>
              </a:ext>
            </a:extLst>
          </p:cNvPr>
          <p:cNvSpPr/>
          <p:nvPr/>
        </p:nvSpPr>
        <p:spPr>
          <a:xfrm>
            <a:off x="7160713" y="5636570"/>
            <a:ext cx="439224" cy="138836"/>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865" name="Arrow: Curved Up 864">
            <a:extLst>
              <a:ext uri="{FF2B5EF4-FFF2-40B4-BE49-F238E27FC236}">
                <a16:creationId xmlns:a16="http://schemas.microsoft.com/office/drawing/2014/main" id="{6F8D0D5B-CB8D-FAC5-DF53-5A47BB4C093E}"/>
              </a:ext>
            </a:extLst>
          </p:cNvPr>
          <p:cNvSpPr/>
          <p:nvPr/>
        </p:nvSpPr>
        <p:spPr>
          <a:xfrm rot="4146518">
            <a:off x="6588683" y="5460868"/>
            <a:ext cx="456723" cy="227944"/>
          </a:xfrm>
          <a:prstGeom prst="curved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rgbClr val="FF0000"/>
              </a:solidFill>
            </a:endParaRPr>
          </a:p>
        </p:txBody>
      </p:sp>
      <p:sp>
        <p:nvSpPr>
          <p:cNvPr id="1274" name="Rectangle 1273">
            <a:extLst>
              <a:ext uri="{FF2B5EF4-FFF2-40B4-BE49-F238E27FC236}">
                <a16:creationId xmlns:a16="http://schemas.microsoft.com/office/drawing/2014/main" id="{6DCE7300-FA1B-C349-C391-E876AB56E458}"/>
              </a:ext>
            </a:extLst>
          </p:cNvPr>
          <p:cNvSpPr/>
          <p:nvPr/>
        </p:nvSpPr>
        <p:spPr>
          <a:xfrm flipH="1">
            <a:off x="8250242" y="4314816"/>
            <a:ext cx="1191829" cy="726218"/>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Producer</a:t>
            </a:r>
          </a:p>
          <a:p>
            <a:pPr algn="ctr"/>
            <a:r>
              <a:rPr lang="en-US" sz="1200" dirty="0">
                <a:latin typeface="Arial" panose="020B0604020202020204" pitchFamily="34" charset="0"/>
                <a:cs typeface="Arial" panose="020B0604020202020204" pitchFamily="34" charset="0"/>
              </a:rPr>
              <a:t>Gas </a:t>
            </a:r>
          </a:p>
          <a:p>
            <a:pPr algn="ctr"/>
            <a:r>
              <a:rPr lang="en-US" sz="1200" dirty="0">
                <a:latin typeface="Arial" panose="020B0604020202020204" pitchFamily="34" charset="0"/>
                <a:cs typeface="Arial" panose="020B0604020202020204" pitchFamily="34" charset="0"/>
              </a:rPr>
              <a:t>Burner</a:t>
            </a:r>
          </a:p>
        </p:txBody>
      </p:sp>
      <p:pic>
        <p:nvPicPr>
          <p:cNvPr id="1275" name="Picture 1274">
            <a:extLst>
              <a:ext uri="{FF2B5EF4-FFF2-40B4-BE49-F238E27FC236}">
                <a16:creationId xmlns:a16="http://schemas.microsoft.com/office/drawing/2014/main" id="{DB8D4812-665D-B895-887B-29ADAEE49DC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704595" y="4063717"/>
            <a:ext cx="535720" cy="485069"/>
          </a:xfrm>
          <a:prstGeom prst="rect">
            <a:avLst/>
          </a:prstGeom>
        </p:spPr>
      </p:pic>
      <p:cxnSp>
        <p:nvCxnSpPr>
          <p:cNvPr id="1276" name="Straight Arrow Connector 1275">
            <a:extLst>
              <a:ext uri="{FF2B5EF4-FFF2-40B4-BE49-F238E27FC236}">
                <a16:creationId xmlns:a16="http://schemas.microsoft.com/office/drawing/2014/main" id="{FF0FE792-E9B2-2273-C499-00EA2FD266BA}"/>
              </a:ext>
            </a:extLst>
          </p:cNvPr>
          <p:cNvCxnSpPr>
            <a:cxnSpLocks/>
          </p:cNvCxnSpPr>
          <p:nvPr/>
        </p:nvCxnSpPr>
        <p:spPr>
          <a:xfrm flipH="1">
            <a:off x="5020437" y="3528550"/>
            <a:ext cx="254302" cy="560271"/>
          </a:xfrm>
          <a:prstGeom prst="straightConnector1">
            <a:avLst/>
          </a:prstGeom>
          <a:ln w="76200">
            <a:solidFill>
              <a:schemeClr val="accent1"/>
            </a:solidFill>
            <a:tailEnd type="triangle"/>
          </a:ln>
        </p:spPr>
        <p:style>
          <a:lnRef idx="2">
            <a:schemeClr val="dk1"/>
          </a:lnRef>
          <a:fillRef idx="0">
            <a:schemeClr val="dk1"/>
          </a:fillRef>
          <a:effectRef idx="1">
            <a:schemeClr val="dk1"/>
          </a:effectRef>
          <a:fontRef idx="minor">
            <a:schemeClr val="tx1"/>
          </a:fontRef>
        </p:style>
      </p:cxnSp>
      <p:sp>
        <p:nvSpPr>
          <p:cNvPr id="1279" name="TextBox 1278">
            <a:extLst>
              <a:ext uri="{FF2B5EF4-FFF2-40B4-BE49-F238E27FC236}">
                <a16:creationId xmlns:a16="http://schemas.microsoft.com/office/drawing/2014/main" id="{048D323F-48EB-5BAA-1F9B-26306A3B0A99}"/>
              </a:ext>
            </a:extLst>
          </p:cNvPr>
          <p:cNvSpPr txBox="1"/>
          <p:nvPr/>
        </p:nvSpPr>
        <p:spPr>
          <a:xfrm flipH="1">
            <a:off x="4982147" y="3134402"/>
            <a:ext cx="1152093" cy="461665"/>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Proportional valve</a:t>
            </a:r>
          </a:p>
        </p:txBody>
      </p:sp>
      <p:cxnSp>
        <p:nvCxnSpPr>
          <p:cNvPr id="1281" name="Straight Arrow Connector 1280">
            <a:extLst>
              <a:ext uri="{FF2B5EF4-FFF2-40B4-BE49-F238E27FC236}">
                <a16:creationId xmlns:a16="http://schemas.microsoft.com/office/drawing/2014/main" id="{F3931D9F-9672-8945-7A21-524EAB801AB5}"/>
              </a:ext>
            </a:extLst>
          </p:cNvPr>
          <p:cNvCxnSpPr>
            <a:cxnSpLocks/>
          </p:cNvCxnSpPr>
          <p:nvPr/>
        </p:nvCxnSpPr>
        <p:spPr>
          <a:xfrm flipH="1">
            <a:off x="7361859" y="3301528"/>
            <a:ext cx="56457" cy="656212"/>
          </a:xfrm>
          <a:prstGeom prst="straightConnector1">
            <a:avLst/>
          </a:prstGeom>
          <a:ln w="76200">
            <a:solidFill>
              <a:schemeClr val="accent1"/>
            </a:solidFill>
            <a:tailEnd type="triangle"/>
          </a:ln>
        </p:spPr>
        <p:style>
          <a:lnRef idx="2">
            <a:schemeClr val="dk1"/>
          </a:lnRef>
          <a:fillRef idx="0">
            <a:schemeClr val="dk1"/>
          </a:fillRef>
          <a:effectRef idx="1">
            <a:schemeClr val="dk1"/>
          </a:effectRef>
          <a:fontRef idx="minor">
            <a:schemeClr val="tx1"/>
          </a:fontRef>
        </p:style>
      </p:cxnSp>
      <p:sp>
        <p:nvSpPr>
          <p:cNvPr id="1282" name="TextBox 1281">
            <a:extLst>
              <a:ext uri="{FF2B5EF4-FFF2-40B4-BE49-F238E27FC236}">
                <a16:creationId xmlns:a16="http://schemas.microsoft.com/office/drawing/2014/main" id="{21DC01EE-2268-115C-177C-70A4E3B089C8}"/>
              </a:ext>
            </a:extLst>
          </p:cNvPr>
          <p:cNvSpPr txBox="1"/>
          <p:nvPr/>
        </p:nvSpPr>
        <p:spPr>
          <a:xfrm flipH="1">
            <a:off x="6959921" y="3014591"/>
            <a:ext cx="1313645" cy="276999"/>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Thermocouples</a:t>
            </a:r>
          </a:p>
        </p:txBody>
      </p:sp>
      <p:cxnSp>
        <p:nvCxnSpPr>
          <p:cNvPr id="1285" name="Straight Arrow Connector 1284">
            <a:extLst>
              <a:ext uri="{FF2B5EF4-FFF2-40B4-BE49-F238E27FC236}">
                <a16:creationId xmlns:a16="http://schemas.microsoft.com/office/drawing/2014/main" id="{66DC891F-4929-9423-EA12-365DD165877F}"/>
              </a:ext>
            </a:extLst>
          </p:cNvPr>
          <p:cNvCxnSpPr>
            <a:cxnSpLocks/>
          </p:cNvCxnSpPr>
          <p:nvPr/>
        </p:nvCxnSpPr>
        <p:spPr>
          <a:xfrm flipH="1">
            <a:off x="7947807" y="3835855"/>
            <a:ext cx="404814" cy="449076"/>
          </a:xfrm>
          <a:prstGeom prst="straightConnector1">
            <a:avLst/>
          </a:prstGeom>
          <a:ln w="76200">
            <a:solidFill>
              <a:schemeClr val="accent1"/>
            </a:solidFill>
            <a:tailEnd type="triangle"/>
          </a:ln>
        </p:spPr>
        <p:style>
          <a:lnRef idx="2">
            <a:schemeClr val="dk1"/>
          </a:lnRef>
          <a:fillRef idx="0">
            <a:schemeClr val="dk1"/>
          </a:fillRef>
          <a:effectRef idx="1">
            <a:schemeClr val="dk1"/>
          </a:effectRef>
          <a:fontRef idx="minor">
            <a:schemeClr val="tx1"/>
          </a:fontRef>
        </p:style>
      </p:cxnSp>
      <p:sp>
        <p:nvSpPr>
          <p:cNvPr id="1286" name="TextBox 1285">
            <a:extLst>
              <a:ext uri="{FF2B5EF4-FFF2-40B4-BE49-F238E27FC236}">
                <a16:creationId xmlns:a16="http://schemas.microsoft.com/office/drawing/2014/main" id="{CB3D27F5-4FBE-439D-0842-66034403FABE}"/>
              </a:ext>
            </a:extLst>
          </p:cNvPr>
          <p:cNvSpPr txBox="1"/>
          <p:nvPr/>
        </p:nvSpPr>
        <p:spPr>
          <a:xfrm flipH="1">
            <a:off x="8085010" y="3297671"/>
            <a:ext cx="1122326" cy="646331"/>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Producer Gas Recirculation</a:t>
            </a:r>
          </a:p>
          <a:p>
            <a:pPr algn="ctr"/>
            <a:r>
              <a:rPr lang="en-IN" sz="1200" dirty="0">
                <a:latin typeface="Arial" panose="020B0604020202020204" pitchFamily="34" charset="0"/>
                <a:cs typeface="Arial" panose="020B0604020202020204" pitchFamily="34" charset="0"/>
              </a:rPr>
              <a:t>(PGR)</a:t>
            </a:r>
          </a:p>
        </p:txBody>
      </p:sp>
      <p:sp>
        <p:nvSpPr>
          <p:cNvPr id="1287" name="Arrow: Right 1286">
            <a:extLst>
              <a:ext uri="{FF2B5EF4-FFF2-40B4-BE49-F238E27FC236}">
                <a16:creationId xmlns:a16="http://schemas.microsoft.com/office/drawing/2014/main" id="{0C97D494-5690-B6D9-0459-AA07FB0C6692}"/>
              </a:ext>
            </a:extLst>
          </p:cNvPr>
          <p:cNvSpPr/>
          <p:nvPr/>
        </p:nvSpPr>
        <p:spPr>
          <a:xfrm rot="10800000">
            <a:off x="7170064" y="4701429"/>
            <a:ext cx="203429" cy="139722"/>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grpSp>
        <p:nvGrpSpPr>
          <p:cNvPr id="1296" name="Group 1295">
            <a:extLst>
              <a:ext uri="{FF2B5EF4-FFF2-40B4-BE49-F238E27FC236}">
                <a16:creationId xmlns:a16="http://schemas.microsoft.com/office/drawing/2014/main" id="{610897E9-B43E-8CD3-2C2F-0FED0BF5D0F7}"/>
              </a:ext>
            </a:extLst>
          </p:cNvPr>
          <p:cNvGrpSpPr/>
          <p:nvPr/>
        </p:nvGrpSpPr>
        <p:grpSpPr>
          <a:xfrm>
            <a:off x="5215498" y="4373198"/>
            <a:ext cx="212278" cy="1198836"/>
            <a:chOff x="5215498" y="4373198"/>
            <a:chExt cx="212278" cy="1198836"/>
          </a:xfrm>
        </p:grpSpPr>
        <p:pic>
          <p:nvPicPr>
            <p:cNvPr id="1294" name="Picture 1293">
              <a:extLst>
                <a:ext uri="{FF2B5EF4-FFF2-40B4-BE49-F238E27FC236}">
                  <a16:creationId xmlns:a16="http://schemas.microsoft.com/office/drawing/2014/main" id="{B8B5D548-78DB-5EB5-CF09-B90EF0A19683}"/>
                </a:ext>
              </a:extLst>
            </p:cNvPr>
            <p:cNvPicPr>
              <a:picLocks noChangeAspect="1"/>
            </p:cNvPicPr>
            <p:nvPr/>
          </p:nvPicPr>
          <p:blipFill rotWithShape="1">
            <a:blip r:embed="rId20"/>
            <a:srcRect l="19961" r="15088" b="44630"/>
            <a:stretch/>
          </p:blipFill>
          <p:spPr>
            <a:xfrm>
              <a:off x="5297875" y="4373198"/>
              <a:ext cx="47524" cy="654152"/>
            </a:xfrm>
            <a:prstGeom prst="rect">
              <a:avLst/>
            </a:prstGeom>
          </p:spPr>
        </p:pic>
        <p:pic>
          <p:nvPicPr>
            <p:cNvPr id="1295" name="Picture 1294">
              <a:extLst>
                <a:ext uri="{FF2B5EF4-FFF2-40B4-BE49-F238E27FC236}">
                  <a16:creationId xmlns:a16="http://schemas.microsoft.com/office/drawing/2014/main" id="{2005E239-2FF6-89AC-2FF9-59CD4EF7F927}"/>
                </a:ext>
              </a:extLst>
            </p:cNvPr>
            <p:cNvPicPr>
              <a:picLocks noChangeAspect="1"/>
            </p:cNvPicPr>
            <p:nvPr/>
          </p:nvPicPr>
          <p:blipFill rotWithShape="1">
            <a:blip r:embed="rId21"/>
            <a:srcRect l="-5560" t="14261" r="44453"/>
            <a:stretch/>
          </p:blipFill>
          <p:spPr>
            <a:xfrm>
              <a:off x="5215498" y="4948629"/>
              <a:ext cx="212278" cy="623405"/>
            </a:xfrm>
            <a:prstGeom prst="rect">
              <a:avLst/>
            </a:prstGeom>
          </p:spPr>
        </p:pic>
      </p:grpSp>
      <p:cxnSp>
        <p:nvCxnSpPr>
          <p:cNvPr id="1297" name="Straight Arrow Connector 1296">
            <a:extLst>
              <a:ext uri="{FF2B5EF4-FFF2-40B4-BE49-F238E27FC236}">
                <a16:creationId xmlns:a16="http://schemas.microsoft.com/office/drawing/2014/main" id="{9A0DD192-BB25-6571-D2B1-80678D4A6DA4}"/>
              </a:ext>
            </a:extLst>
          </p:cNvPr>
          <p:cNvCxnSpPr>
            <a:cxnSpLocks/>
          </p:cNvCxnSpPr>
          <p:nvPr/>
        </p:nvCxnSpPr>
        <p:spPr>
          <a:xfrm flipV="1">
            <a:off x="4762328" y="5506048"/>
            <a:ext cx="439350" cy="257142"/>
          </a:xfrm>
          <a:prstGeom prst="straightConnector1">
            <a:avLst/>
          </a:prstGeom>
          <a:ln w="76200">
            <a:solidFill>
              <a:schemeClr val="accent1"/>
            </a:solidFill>
            <a:tailEnd type="triangle"/>
          </a:ln>
        </p:spPr>
        <p:style>
          <a:lnRef idx="2">
            <a:schemeClr val="dk1"/>
          </a:lnRef>
          <a:fillRef idx="0">
            <a:schemeClr val="dk1"/>
          </a:fillRef>
          <a:effectRef idx="1">
            <a:schemeClr val="dk1"/>
          </a:effectRef>
          <a:fontRef idx="minor">
            <a:schemeClr val="tx1"/>
          </a:fontRef>
        </p:style>
      </p:cxnSp>
      <p:sp>
        <p:nvSpPr>
          <p:cNvPr id="1298" name="TextBox 1297">
            <a:extLst>
              <a:ext uri="{FF2B5EF4-FFF2-40B4-BE49-F238E27FC236}">
                <a16:creationId xmlns:a16="http://schemas.microsoft.com/office/drawing/2014/main" id="{27BFD608-285E-9F1F-0CA7-FB37C5CF3280}"/>
              </a:ext>
            </a:extLst>
          </p:cNvPr>
          <p:cNvSpPr txBox="1"/>
          <p:nvPr/>
        </p:nvSpPr>
        <p:spPr>
          <a:xfrm flipH="1">
            <a:off x="4159039" y="5735596"/>
            <a:ext cx="1152093" cy="461665"/>
          </a:xfrm>
          <a:prstGeom prst="rect">
            <a:avLst/>
          </a:prstGeom>
          <a:noFill/>
        </p:spPr>
        <p:txBody>
          <a:bodyPr wrap="square" rtlCol="0">
            <a:spAutoFit/>
          </a:bodyPr>
          <a:lstStyle/>
          <a:p>
            <a:pPr algn="ctr"/>
            <a:r>
              <a:rPr lang="en-IN" sz="1200" dirty="0">
                <a:latin typeface="Arial" panose="020B0604020202020204" pitchFamily="34" charset="0"/>
                <a:cs typeface="Arial" panose="020B0604020202020204" pitchFamily="34" charset="0"/>
              </a:rPr>
              <a:t>Hot wire anemometer</a:t>
            </a:r>
          </a:p>
        </p:txBody>
      </p:sp>
    </p:spTree>
    <p:extLst>
      <p:ext uri="{BB962C8B-B14F-4D97-AF65-F5344CB8AC3E}">
        <p14:creationId xmlns:p14="http://schemas.microsoft.com/office/powerpoint/2010/main" val="393321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barn(inVertical)">
                                      <p:cBhvr>
                                        <p:cTn id="7" dur="500"/>
                                        <p:tgtEl>
                                          <p:spTgt spid="426"/>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arn(inVertic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arn(inVertical)">
                                      <p:cBhvr>
                                        <p:cTn id="15" dur="500"/>
                                        <p:tgtEl>
                                          <p:spTgt spid="5">
                                            <p:txEl>
                                              <p:pRg st="1" end="1"/>
                                            </p:txEl>
                                          </p:spTgt>
                                        </p:tgtEl>
                                      </p:cBhvr>
                                    </p:animEffect>
                                  </p:childTnLst>
                                  <p:subTnLst>
                                    <p:animClr clrSpc="rgb" dir="cw">
                                      <p:cBhvr override="childStyle">
                                        <p:cTn dur="1" fill="hold" display="0" masterRel="nextClick" afterEffect="1"/>
                                        <p:tgtEl>
                                          <p:spTgt spid="5">
                                            <p:txEl>
                                              <p:pRg st="1" end="1"/>
                                            </p:txEl>
                                          </p:spTgt>
                                        </p:tgtEl>
                                        <p:attrNameLst>
                                          <p:attrName>ppt_c</p:attrName>
                                        </p:attrNameLst>
                                      </p:cBhvr>
                                      <p:to>
                                        <a:schemeClr val="bg2"/>
                                      </p:to>
                                    </p:animClr>
                                  </p:subTnLst>
                                </p:cTn>
                              </p:par>
                              <p:par>
                                <p:cTn id="16" presetID="16" presetClass="entr" presetSubtype="21" fill="hold" nodeType="withEffect">
                                  <p:stCondLst>
                                    <p:cond delay="0"/>
                                  </p:stCondLst>
                                  <p:childTnLst>
                                    <p:set>
                                      <p:cBhvr>
                                        <p:cTn id="17" dur="1" fill="hold">
                                          <p:stCondLst>
                                            <p:cond delay="0"/>
                                          </p:stCondLst>
                                        </p:cTn>
                                        <p:tgtEl>
                                          <p:spTgt spid="1275"/>
                                        </p:tgtEl>
                                        <p:attrNameLst>
                                          <p:attrName>style.visibility</p:attrName>
                                        </p:attrNameLst>
                                      </p:cBhvr>
                                      <p:to>
                                        <p:strVal val="visible"/>
                                      </p:to>
                                    </p:set>
                                    <p:animEffect transition="in" filter="barn(inVertical)">
                                      <p:cBhvr>
                                        <p:cTn id="18" dur="500"/>
                                        <p:tgtEl>
                                          <p:spTgt spid="127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65"/>
                                        </p:tgtEl>
                                        <p:attrNameLst>
                                          <p:attrName>style.visibility</p:attrName>
                                        </p:attrNameLst>
                                      </p:cBhvr>
                                      <p:to>
                                        <p:strVal val="visible"/>
                                      </p:to>
                                    </p:set>
                                    <p:animEffect transition="in" filter="barn(inVertical)">
                                      <p:cBhvr>
                                        <p:cTn id="21" dur="500"/>
                                        <p:tgtEl>
                                          <p:spTgt spid="86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287"/>
                                        </p:tgtEl>
                                        <p:attrNameLst>
                                          <p:attrName>style.visibility</p:attrName>
                                        </p:attrNameLst>
                                      </p:cBhvr>
                                      <p:to>
                                        <p:strVal val="visible"/>
                                      </p:to>
                                    </p:set>
                                    <p:animEffect transition="in" filter="barn(inVertical)">
                                      <p:cBhvr>
                                        <p:cTn id="24" dur="500"/>
                                        <p:tgtEl>
                                          <p:spTgt spid="128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864"/>
                                        </p:tgtEl>
                                        <p:attrNameLst>
                                          <p:attrName>style.visibility</p:attrName>
                                        </p:attrNameLst>
                                      </p:cBhvr>
                                      <p:to>
                                        <p:strVal val="visible"/>
                                      </p:to>
                                    </p:set>
                                    <p:animEffect transition="in" filter="barn(inVertical)">
                                      <p:cBhvr>
                                        <p:cTn id="27" dur="500"/>
                                        <p:tgtEl>
                                          <p:spTgt spid="86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861"/>
                                        </p:tgtEl>
                                        <p:attrNameLst>
                                          <p:attrName>style.visibility</p:attrName>
                                        </p:attrNameLst>
                                      </p:cBhvr>
                                      <p:to>
                                        <p:strVal val="visible"/>
                                      </p:to>
                                    </p:set>
                                    <p:animEffect transition="in" filter="barn(inVertical)">
                                      <p:cBhvr>
                                        <p:cTn id="30" dur="500"/>
                                        <p:tgtEl>
                                          <p:spTgt spid="861"/>
                                        </p:tgtEl>
                                      </p:cBhvr>
                                    </p:animEffect>
                                  </p:childTnLst>
                                </p:cTn>
                              </p:par>
                              <p:par>
                                <p:cTn id="31" presetID="16" presetClass="entr" presetSubtype="21" fill="hold" nodeType="withEffect">
                                  <p:stCondLst>
                                    <p:cond delay="0"/>
                                  </p:stCondLst>
                                  <p:childTnLst>
                                    <p:set>
                                      <p:cBhvr>
                                        <p:cTn id="32" dur="1" fill="hold">
                                          <p:stCondLst>
                                            <p:cond delay="0"/>
                                          </p:stCondLst>
                                        </p:cTn>
                                        <p:tgtEl>
                                          <p:spTgt spid="858"/>
                                        </p:tgtEl>
                                        <p:attrNameLst>
                                          <p:attrName>style.visibility</p:attrName>
                                        </p:attrNameLst>
                                      </p:cBhvr>
                                      <p:to>
                                        <p:strVal val="visible"/>
                                      </p:to>
                                    </p:set>
                                    <p:animEffect transition="in" filter="barn(inVertical)">
                                      <p:cBhvr>
                                        <p:cTn id="33" dur="500"/>
                                        <p:tgtEl>
                                          <p:spTgt spid="858"/>
                                        </p:tgtEl>
                                      </p:cBhvr>
                                    </p:animEffect>
                                  </p:childTnLst>
                                </p:cTn>
                              </p:par>
                              <p:par>
                                <p:cTn id="34" presetID="2" presetClass="entr" presetSubtype="1" fill="hold" nodeType="withEffect">
                                  <p:stCondLst>
                                    <p:cond delay="1000"/>
                                  </p:stCondLst>
                                  <p:childTnLst>
                                    <p:set>
                                      <p:cBhvr>
                                        <p:cTn id="35" dur="1" fill="hold">
                                          <p:stCondLst>
                                            <p:cond delay="0"/>
                                          </p:stCondLst>
                                        </p:cTn>
                                        <p:tgtEl>
                                          <p:spTgt spid="1276"/>
                                        </p:tgtEl>
                                        <p:attrNameLst>
                                          <p:attrName>style.visibility</p:attrName>
                                        </p:attrNameLst>
                                      </p:cBhvr>
                                      <p:to>
                                        <p:strVal val="visible"/>
                                      </p:to>
                                    </p:set>
                                    <p:anim calcmode="lin" valueType="num">
                                      <p:cBhvr additive="base">
                                        <p:cTn id="36" dur="500" fill="hold"/>
                                        <p:tgtEl>
                                          <p:spTgt spid="1276"/>
                                        </p:tgtEl>
                                        <p:attrNameLst>
                                          <p:attrName>ppt_x</p:attrName>
                                        </p:attrNameLst>
                                      </p:cBhvr>
                                      <p:tavLst>
                                        <p:tav tm="0">
                                          <p:val>
                                            <p:strVal val="#ppt_x"/>
                                          </p:val>
                                        </p:tav>
                                        <p:tav tm="100000">
                                          <p:val>
                                            <p:strVal val="#ppt_x"/>
                                          </p:val>
                                        </p:tav>
                                      </p:tavLst>
                                    </p:anim>
                                    <p:anim calcmode="lin" valueType="num">
                                      <p:cBhvr additive="base">
                                        <p:cTn id="37" dur="500" fill="hold"/>
                                        <p:tgtEl>
                                          <p:spTgt spid="127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276"/>
                                        </p:tgtEl>
                                        <p:attrNameLst>
                                          <p:attrName>style.visibility</p:attrName>
                                        </p:attrNameLst>
                                      </p:cBhvr>
                                      <p:to>
                                        <p:strVal val="hidden"/>
                                      </p:to>
                                    </p:set>
                                  </p:subTnLst>
                                </p:cTn>
                              </p:par>
                              <p:par>
                                <p:cTn id="38" presetID="2" presetClass="entr" presetSubtype="1" fill="hold" nodeType="withEffect">
                                  <p:stCondLst>
                                    <p:cond delay="1000"/>
                                  </p:stCondLst>
                                  <p:childTnLst>
                                    <p:set>
                                      <p:cBhvr>
                                        <p:cTn id="39" dur="1" fill="hold">
                                          <p:stCondLst>
                                            <p:cond delay="0"/>
                                          </p:stCondLst>
                                        </p:cTn>
                                        <p:tgtEl>
                                          <p:spTgt spid="1281"/>
                                        </p:tgtEl>
                                        <p:attrNameLst>
                                          <p:attrName>style.visibility</p:attrName>
                                        </p:attrNameLst>
                                      </p:cBhvr>
                                      <p:to>
                                        <p:strVal val="visible"/>
                                      </p:to>
                                    </p:set>
                                    <p:anim calcmode="lin" valueType="num">
                                      <p:cBhvr additive="base">
                                        <p:cTn id="40" dur="500" fill="hold"/>
                                        <p:tgtEl>
                                          <p:spTgt spid="1281"/>
                                        </p:tgtEl>
                                        <p:attrNameLst>
                                          <p:attrName>ppt_x</p:attrName>
                                        </p:attrNameLst>
                                      </p:cBhvr>
                                      <p:tavLst>
                                        <p:tav tm="0">
                                          <p:val>
                                            <p:strVal val="#ppt_x"/>
                                          </p:val>
                                        </p:tav>
                                        <p:tav tm="100000">
                                          <p:val>
                                            <p:strVal val="#ppt_x"/>
                                          </p:val>
                                        </p:tav>
                                      </p:tavLst>
                                    </p:anim>
                                    <p:anim calcmode="lin" valueType="num">
                                      <p:cBhvr additive="base">
                                        <p:cTn id="41" dur="500" fill="hold"/>
                                        <p:tgtEl>
                                          <p:spTgt spid="1281"/>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281"/>
                                        </p:tgtEl>
                                        <p:attrNameLst>
                                          <p:attrName>style.visibility</p:attrName>
                                        </p:attrNameLst>
                                      </p:cBhvr>
                                      <p:to>
                                        <p:strVal val="hidden"/>
                                      </p:to>
                                    </p:set>
                                  </p:subTnLst>
                                </p:cTn>
                              </p:par>
                              <p:par>
                                <p:cTn id="42" presetID="2" presetClass="entr" presetSubtype="1" fill="hold" nodeType="withEffect">
                                  <p:stCondLst>
                                    <p:cond delay="1000"/>
                                  </p:stCondLst>
                                  <p:childTnLst>
                                    <p:set>
                                      <p:cBhvr>
                                        <p:cTn id="43" dur="1" fill="hold">
                                          <p:stCondLst>
                                            <p:cond delay="0"/>
                                          </p:stCondLst>
                                        </p:cTn>
                                        <p:tgtEl>
                                          <p:spTgt spid="1285"/>
                                        </p:tgtEl>
                                        <p:attrNameLst>
                                          <p:attrName>style.visibility</p:attrName>
                                        </p:attrNameLst>
                                      </p:cBhvr>
                                      <p:to>
                                        <p:strVal val="visible"/>
                                      </p:to>
                                    </p:set>
                                    <p:anim calcmode="lin" valueType="num">
                                      <p:cBhvr additive="base">
                                        <p:cTn id="44" dur="500" fill="hold"/>
                                        <p:tgtEl>
                                          <p:spTgt spid="1285"/>
                                        </p:tgtEl>
                                        <p:attrNameLst>
                                          <p:attrName>ppt_x</p:attrName>
                                        </p:attrNameLst>
                                      </p:cBhvr>
                                      <p:tavLst>
                                        <p:tav tm="0">
                                          <p:val>
                                            <p:strVal val="#ppt_x"/>
                                          </p:val>
                                        </p:tav>
                                        <p:tav tm="100000">
                                          <p:val>
                                            <p:strVal val="#ppt_x"/>
                                          </p:val>
                                        </p:tav>
                                      </p:tavLst>
                                    </p:anim>
                                    <p:anim calcmode="lin" valueType="num">
                                      <p:cBhvr additive="base">
                                        <p:cTn id="45" dur="500" fill="hold"/>
                                        <p:tgtEl>
                                          <p:spTgt spid="1285"/>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285"/>
                                        </p:tgtEl>
                                        <p:attrNameLst>
                                          <p:attrName>style.visibility</p:attrName>
                                        </p:attrNameLst>
                                      </p:cBhvr>
                                      <p:to>
                                        <p:strVal val="hidden"/>
                                      </p:to>
                                    </p:set>
                                  </p:subTnLst>
                                </p:cTn>
                              </p:par>
                              <p:par>
                                <p:cTn id="46" presetID="2" presetClass="entr" presetSubtype="1" fill="hold" grpId="0" nodeType="withEffect">
                                  <p:stCondLst>
                                    <p:cond delay="1000"/>
                                  </p:stCondLst>
                                  <p:childTnLst>
                                    <p:set>
                                      <p:cBhvr>
                                        <p:cTn id="47" dur="1" fill="hold">
                                          <p:stCondLst>
                                            <p:cond delay="0"/>
                                          </p:stCondLst>
                                        </p:cTn>
                                        <p:tgtEl>
                                          <p:spTgt spid="1279"/>
                                        </p:tgtEl>
                                        <p:attrNameLst>
                                          <p:attrName>style.visibility</p:attrName>
                                        </p:attrNameLst>
                                      </p:cBhvr>
                                      <p:to>
                                        <p:strVal val="visible"/>
                                      </p:to>
                                    </p:set>
                                    <p:anim calcmode="lin" valueType="num">
                                      <p:cBhvr additive="base">
                                        <p:cTn id="48" dur="500" fill="hold"/>
                                        <p:tgtEl>
                                          <p:spTgt spid="1279"/>
                                        </p:tgtEl>
                                        <p:attrNameLst>
                                          <p:attrName>ppt_x</p:attrName>
                                        </p:attrNameLst>
                                      </p:cBhvr>
                                      <p:tavLst>
                                        <p:tav tm="0">
                                          <p:val>
                                            <p:strVal val="#ppt_x"/>
                                          </p:val>
                                        </p:tav>
                                        <p:tav tm="100000">
                                          <p:val>
                                            <p:strVal val="#ppt_x"/>
                                          </p:val>
                                        </p:tav>
                                      </p:tavLst>
                                    </p:anim>
                                    <p:anim calcmode="lin" valueType="num">
                                      <p:cBhvr additive="base">
                                        <p:cTn id="49" dur="500" fill="hold"/>
                                        <p:tgtEl>
                                          <p:spTgt spid="1279"/>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279"/>
                                        </p:tgtEl>
                                        <p:attrNameLst>
                                          <p:attrName>style.visibility</p:attrName>
                                        </p:attrNameLst>
                                      </p:cBhvr>
                                      <p:to>
                                        <p:strVal val="hidden"/>
                                      </p:to>
                                    </p:set>
                                  </p:subTnLst>
                                </p:cTn>
                              </p:par>
                              <p:par>
                                <p:cTn id="50" presetID="2" presetClass="entr" presetSubtype="1" fill="hold" grpId="0" nodeType="withEffect">
                                  <p:stCondLst>
                                    <p:cond delay="1000"/>
                                  </p:stCondLst>
                                  <p:childTnLst>
                                    <p:set>
                                      <p:cBhvr>
                                        <p:cTn id="51" dur="1" fill="hold">
                                          <p:stCondLst>
                                            <p:cond delay="0"/>
                                          </p:stCondLst>
                                        </p:cTn>
                                        <p:tgtEl>
                                          <p:spTgt spid="1282"/>
                                        </p:tgtEl>
                                        <p:attrNameLst>
                                          <p:attrName>style.visibility</p:attrName>
                                        </p:attrNameLst>
                                      </p:cBhvr>
                                      <p:to>
                                        <p:strVal val="visible"/>
                                      </p:to>
                                    </p:set>
                                    <p:anim calcmode="lin" valueType="num">
                                      <p:cBhvr additive="base">
                                        <p:cTn id="52" dur="500" fill="hold"/>
                                        <p:tgtEl>
                                          <p:spTgt spid="1282"/>
                                        </p:tgtEl>
                                        <p:attrNameLst>
                                          <p:attrName>ppt_x</p:attrName>
                                        </p:attrNameLst>
                                      </p:cBhvr>
                                      <p:tavLst>
                                        <p:tav tm="0">
                                          <p:val>
                                            <p:strVal val="#ppt_x"/>
                                          </p:val>
                                        </p:tav>
                                        <p:tav tm="100000">
                                          <p:val>
                                            <p:strVal val="#ppt_x"/>
                                          </p:val>
                                        </p:tav>
                                      </p:tavLst>
                                    </p:anim>
                                    <p:anim calcmode="lin" valueType="num">
                                      <p:cBhvr additive="base">
                                        <p:cTn id="53" dur="500" fill="hold"/>
                                        <p:tgtEl>
                                          <p:spTgt spid="1282"/>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282"/>
                                        </p:tgtEl>
                                        <p:attrNameLst>
                                          <p:attrName>style.visibility</p:attrName>
                                        </p:attrNameLst>
                                      </p:cBhvr>
                                      <p:to>
                                        <p:strVal val="hidden"/>
                                      </p:to>
                                    </p:set>
                                  </p:subTnLst>
                                </p:cTn>
                              </p:par>
                              <p:par>
                                <p:cTn id="54" presetID="2" presetClass="entr" presetSubtype="1" fill="hold" grpId="0" nodeType="withEffect">
                                  <p:stCondLst>
                                    <p:cond delay="1000"/>
                                  </p:stCondLst>
                                  <p:childTnLst>
                                    <p:set>
                                      <p:cBhvr>
                                        <p:cTn id="55" dur="1" fill="hold">
                                          <p:stCondLst>
                                            <p:cond delay="0"/>
                                          </p:stCondLst>
                                        </p:cTn>
                                        <p:tgtEl>
                                          <p:spTgt spid="1286"/>
                                        </p:tgtEl>
                                        <p:attrNameLst>
                                          <p:attrName>style.visibility</p:attrName>
                                        </p:attrNameLst>
                                      </p:cBhvr>
                                      <p:to>
                                        <p:strVal val="visible"/>
                                      </p:to>
                                    </p:set>
                                    <p:anim calcmode="lin" valueType="num">
                                      <p:cBhvr additive="base">
                                        <p:cTn id="56" dur="500" fill="hold"/>
                                        <p:tgtEl>
                                          <p:spTgt spid="1286"/>
                                        </p:tgtEl>
                                        <p:attrNameLst>
                                          <p:attrName>ppt_x</p:attrName>
                                        </p:attrNameLst>
                                      </p:cBhvr>
                                      <p:tavLst>
                                        <p:tav tm="0">
                                          <p:val>
                                            <p:strVal val="#ppt_x"/>
                                          </p:val>
                                        </p:tav>
                                        <p:tav tm="100000">
                                          <p:val>
                                            <p:strVal val="#ppt_x"/>
                                          </p:val>
                                        </p:tav>
                                      </p:tavLst>
                                    </p:anim>
                                    <p:anim calcmode="lin" valueType="num">
                                      <p:cBhvr additive="base">
                                        <p:cTn id="57" dur="500" fill="hold"/>
                                        <p:tgtEl>
                                          <p:spTgt spid="128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286"/>
                                        </p:tgtEl>
                                        <p:attrNameLst>
                                          <p:attrName>style.visibility</p:attrName>
                                        </p:attrNameLst>
                                      </p:cBhvr>
                                      <p:to>
                                        <p:strVal val="hidden"/>
                                      </p:to>
                                    </p:set>
                                  </p:subTnLst>
                                </p:cTn>
                              </p:par>
                              <p:par>
                                <p:cTn id="58" presetID="2" presetClass="entr" presetSubtype="4" fill="hold" grpId="0" nodeType="withEffect">
                                  <p:stCondLst>
                                    <p:cond delay="1000"/>
                                  </p:stCondLst>
                                  <p:childTnLst>
                                    <p:set>
                                      <p:cBhvr>
                                        <p:cTn id="59" dur="1" fill="hold">
                                          <p:stCondLst>
                                            <p:cond delay="0"/>
                                          </p:stCondLst>
                                        </p:cTn>
                                        <p:tgtEl>
                                          <p:spTgt spid="1298"/>
                                        </p:tgtEl>
                                        <p:attrNameLst>
                                          <p:attrName>style.visibility</p:attrName>
                                        </p:attrNameLst>
                                      </p:cBhvr>
                                      <p:to>
                                        <p:strVal val="visible"/>
                                      </p:to>
                                    </p:set>
                                    <p:anim calcmode="lin" valueType="num">
                                      <p:cBhvr additive="base">
                                        <p:cTn id="60" dur="500" fill="hold"/>
                                        <p:tgtEl>
                                          <p:spTgt spid="1298"/>
                                        </p:tgtEl>
                                        <p:attrNameLst>
                                          <p:attrName>ppt_x</p:attrName>
                                        </p:attrNameLst>
                                      </p:cBhvr>
                                      <p:tavLst>
                                        <p:tav tm="0">
                                          <p:val>
                                            <p:strVal val="#ppt_x"/>
                                          </p:val>
                                        </p:tav>
                                        <p:tav tm="100000">
                                          <p:val>
                                            <p:strVal val="#ppt_x"/>
                                          </p:val>
                                        </p:tav>
                                      </p:tavLst>
                                    </p:anim>
                                    <p:anim calcmode="lin" valueType="num">
                                      <p:cBhvr additive="base">
                                        <p:cTn id="61" dur="500" fill="hold"/>
                                        <p:tgtEl>
                                          <p:spTgt spid="129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298"/>
                                        </p:tgtEl>
                                        <p:attrNameLst>
                                          <p:attrName>style.visibility</p:attrName>
                                        </p:attrNameLst>
                                      </p:cBhvr>
                                      <p:to>
                                        <p:strVal val="hidden"/>
                                      </p:to>
                                    </p:set>
                                  </p:subTnLst>
                                </p:cTn>
                              </p:par>
                              <p:par>
                                <p:cTn id="62" presetID="2" presetClass="entr" presetSubtype="4" fill="hold" nodeType="withEffect">
                                  <p:stCondLst>
                                    <p:cond delay="1000"/>
                                  </p:stCondLst>
                                  <p:childTnLst>
                                    <p:set>
                                      <p:cBhvr>
                                        <p:cTn id="63" dur="1" fill="hold">
                                          <p:stCondLst>
                                            <p:cond delay="0"/>
                                          </p:stCondLst>
                                        </p:cTn>
                                        <p:tgtEl>
                                          <p:spTgt spid="1297"/>
                                        </p:tgtEl>
                                        <p:attrNameLst>
                                          <p:attrName>style.visibility</p:attrName>
                                        </p:attrNameLst>
                                      </p:cBhvr>
                                      <p:to>
                                        <p:strVal val="visible"/>
                                      </p:to>
                                    </p:set>
                                    <p:anim calcmode="lin" valueType="num">
                                      <p:cBhvr additive="base">
                                        <p:cTn id="64" dur="500" fill="hold"/>
                                        <p:tgtEl>
                                          <p:spTgt spid="1297"/>
                                        </p:tgtEl>
                                        <p:attrNameLst>
                                          <p:attrName>ppt_x</p:attrName>
                                        </p:attrNameLst>
                                      </p:cBhvr>
                                      <p:tavLst>
                                        <p:tav tm="0">
                                          <p:val>
                                            <p:strVal val="#ppt_x"/>
                                          </p:val>
                                        </p:tav>
                                        <p:tav tm="100000">
                                          <p:val>
                                            <p:strVal val="#ppt_x"/>
                                          </p:val>
                                        </p:tav>
                                      </p:tavLst>
                                    </p:anim>
                                    <p:anim calcmode="lin" valueType="num">
                                      <p:cBhvr additive="base">
                                        <p:cTn id="65" dur="500" fill="hold"/>
                                        <p:tgtEl>
                                          <p:spTgt spid="129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297"/>
                                        </p:tgtEl>
                                        <p:attrNameLst>
                                          <p:attrName>style.visibility</p:attrName>
                                        </p:attrNameLst>
                                      </p:cBhvr>
                                      <p:to>
                                        <p:strVal val="hidden"/>
                                      </p:to>
                                    </p:set>
                                  </p:subTnLst>
                                </p:cTn>
                              </p:par>
                              <p:par>
                                <p:cTn id="66" presetID="16" presetClass="entr" presetSubtype="21" fill="hold" nodeType="withEffect">
                                  <p:stCondLst>
                                    <p:cond delay="0"/>
                                  </p:stCondLst>
                                  <p:childTnLst>
                                    <p:set>
                                      <p:cBhvr>
                                        <p:cTn id="67" dur="1" fill="hold">
                                          <p:stCondLst>
                                            <p:cond delay="0"/>
                                          </p:stCondLst>
                                        </p:cTn>
                                        <p:tgtEl>
                                          <p:spTgt spid="1296"/>
                                        </p:tgtEl>
                                        <p:attrNameLst>
                                          <p:attrName>style.visibility</p:attrName>
                                        </p:attrNameLst>
                                      </p:cBhvr>
                                      <p:to>
                                        <p:strVal val="visible"/>
                                      </p:to>
                                    </p:set>
                                    <p:animEffect transition="in" filter="barn(inVertical)">
                                      <p:cBhvr>
                                        <p:cTn id="68" dur="500"/>
                                        <p:tgtEl>
                                          <p:spTgt spid="1296"/>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5">
                                            <p:txEl>
                                              <p:pRg st="2" end="2"/>
                                            </p:txEl>
                                          </p:spTgt>
                                        </p:tgtEl>
                                        <p:attrNameLst>
                                          <p:attrName>style.visibility</p:attrName>
                                        </p:attrNameLst>
                                      </p:cBhvr>
                                      <p:to>
                                        <p:strVal val="visible"/>
                                      </p:to>
                                    </p:set>
                                    <p:animEffect transition="in" filter="barn(inVertical)">
                                      <p:cBhvr>
                                        <p:cTn id="73" dur="500"/>
                                        <p:tgtEl>
                                          <p:spTgt spid="5">
                                            <p:txEl>
                                              <p:pRg st="2" end="2"/>
                                            </p:txEl>
                                          </p:spTgt>
                                        </p:tgtEl>
                                      </p:cBhvr>
                                    </p:animEffect>
                                  </p:childTnLst>
                                  <p:subTnLst>
                                    <p:animClr clrSpc="rgb" dir="cw">
                                      <p:cBhvr override="childStyle">
                                        <p:cTn dur="1" fill="hold" display="0" masterRel="nextClick" afterEffect="1"/>
                                        <p:tgtEl>
                                          <p:spTgt spid="5">
                                            <p:txEl>
                                              <p:pRg st="2" end="2"/>
                                            </p:txEl>
                                          </p:spTgt>
                                        </p:tgtEl>
                                        <p:attrNameLst>
                                          <p:attrName>ppt_c</p:attrName>
                                        </p:attrNameLst>
                                      </p:cBhvr>
                                      <p:to>
                                        <a:schemeClr val="bg2"/>
                                      </p:to>
                                    </p:animClr>
                                  </p:subTnLst>
                                </p:cTn>
                              </p:par>
                              <p:par>
                                <p:cTn id="74" presetID="2" presetClass="entr" presetSubtype="2" fill="hold" nodeType="withEffect">
                                  <p:stCondLst>
                                    <p:cond delay="0"/>
                                  </p:stCondLst>
                                  <p:childTnLst>
                                    <p:set>
                                      <p:cBhvr>
                                        <p:cTn id="75" dur="1" fill="hold">
                                          <p:stCondLst>
                                            <p:cond delay="0"/>
                                          </p:stCondLst>
                                        </p:cTn>
                                        <p:tgtEl>
                                          <p:spTgt spid="851"/>
                                        </p:tgtEl>
                                        <p:attrNameLst>
                                          <p:attrName>style.visibility</p:attrName>
                                        </p:attrNameLst>
                                      </p:cBhvr>
                                      <p:to>
                                        <p:strVal val="visible"/>
                                      </p:to>
                                    </p:set>
                                    <p:anim calcmode="lin" valueType="num">
                                      <p:cBhvr additive="base">
                                        <p:cTn id="76" dur="500" fill="hold"/>
                                        <p:tgtEl>
                                          <p:spTgt spid="851"/>
                                        </p:tgtEl>
                                        <p:attrNameLst>
                                          <p:attrName>ppt_x</p:attrName>
                                        </p:attrNameLst>
                                      </p:cBhvr>
                                      <p:tavLst>
                                        <p:tav tm="0">
                                          <p:val>
                                            <p:strVal val="1+#ppt_w/2"/>
                                          </p:val>
                                        </p:tav>
                                        <p:tav tm="100000">
                                          <p:val>
                                            <p:strVal val="#ppt_x"/>
                                          </p:val>
                                        </p:tav>
                                      </p:tavLst>
                                    </p:anim>
                                    <p:anim calcmode="lin" valueType="num">
                                      <p:cBhvr additive="base">
                                        <p:cTn id="77" dur="500" fill="hold"/>
                                        <p:tgtEl>
                                          <p:spTgt spid="851"/>
                                        </p:tgtEl>
                                        <p:attrNameLst>
                                          <p:attrName>ppt_y</p:attrName>
                                        </p:attrNameLst>
                                      </p:cBhvr>
                                      <p:tavLst>
                                        <p:tav tm="0">
                                          <p:val>
                                            <p:strVal val="#ppt_y"/>
                                          </p:val>
                                        </p:tav>
                                        <p:tav tm="100000">
                                          <p:val>
                                            <p:strVal val="#ppt_y"/>
                                          </p:val>
                                        </p:tav>
                                      </p:tavLst>
                                    </p:anim>
                                  </p:childTnLst>
                                </p:cTn>
                              </p:par>
                              <p:par>
                                <p:cTn id="78" presetID="16" presetClass="entr" presetSubtype="21" fill="hold" grpId="0" nodeType="withEffect">
                                  <p:stCondLst>
                                    <p:cond delay="0"/>
                                  </p:stCondLst>
                                  <p:childTnLst>
                                    <p:set>
                                      <p:cBhvr>
                                        <p:cTn id="79" dur="1" fill="hold">
                                          <p:stCondLst>
                                            <p:cond delay="0"/>
                                          </p:stCondLst>
                                        </p:cTn>
                                        <p:tgtEl>
                                          <p:spTgt spid="1274"/>
                                        </p:tgtEl>
                                        <p:attrNameLst>
                                          <p:attrName>style.visibility</p:attrName>
                                        </p:attrNameLst>
                                      </p:cBhvr>
                                      <p:to>
                                        <p:strVal val="visible"/>
                                      </p:to>
                                    </p:set>
                                    <p:animEffect transition="in" filter="barn(inVertical)">
                                      <p:cBhvr>
                                        <p:cTn id="80" dur="500"/>
                                        <p:tgtEl>
                                          <p:spTgt spid="1274"/>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5">
                                            <p:txEl>
                                              <p:pRg st="3" end="3"/>
                                            </p:txEl>
                                          </p:spTgt>
                                        </p:tgtEl>
                                        <p:attrNameLst>
                                          <p:attrName>style.visibility</p:attrName>
                                        </p:attrNameLst>
                                      </p:cBhvr>
                                      <p:to>
                                        <p:strVal val="visible"/>
                                      </p:to>
                                    </p:set>
                                    <p:animEffect transition="in" filter="barn(inVertical)">
                                      <p:cBhvr>
                                        <p:cTn id="85" dur="500"/>
                                        <p:tgtEl>
                                          <p:spTgt spid="5">
                                            <p:txEl>
                                              <p:pRg st="3" end="3"/>
                                            </p:txEl>
                                          </p:spTgt>
                                        </p:tgtEl>
                                      </p:cBhvr>
                                    </p:animEffect>
                                  </p:childTnLst>
                                </p:cTn>
                              </p:par>
                              <p:par>
                                <p:cTn id="86" presetID="2" presetClass="entr" presetSubtype="2" fill="hold" nodeType="withEffect">
                                  <p:stCondLst>
                                    <p:cond delay="0"/>
                                  </p:stCondLst>
                                  <p:childTnLst>
                                    <p:set>
                                      <p:cBhvr>
                                        <p:cTn id="87" dur="1" fill="hold">
                                          <p:stCondLst>
                                            <p:cond delay="0"/>
                                          </p:stCondLst>
                                        </p:cTn>
                                        <p:tgtEl>
                                          <p:spTgt spid="845"/>
                                        </p:tgtEl>
                                        <p:attrNameLst>
                                          <p:attrName>style.visibility</p:attrName>
                                        </p:attrNameLst>
                                      </p:cBhvr>
                                      <p:to>
                                        <p:strVal val="visible"/>
                                      </p:to>
                                    </p:set>
                                    <p:anim calcmode="lin" valueType="num">
                                      <p:cBhvr additive="base">
                                        <p:cTn id="88" dur="500" fill="hold"/>
                                        <p:tgtEl>
                                          <p:spTgt spid="845"/>
                                        </p:tgtEl>
                                        <p:attrNameLst>
                                          <p:attrName>ppt_x</p:attrName>
                                        </p:attrNameLst>
                                      </p:cBhvr>
                                      <p:tavLst>
                                        <p:tav tm="0">
                                          <p:val>
                                            <p:strVal val="1+#ppt_w/2"/>
                                          </p:val>
                                        </p:tav>
                                        <p:tav tm="100000">
                                          <p:val>
                                            <p:strVal val="#ppt_x"/>
                                          </p:val>
                                        </p:tav>
                                      </p:tavLst>
                                    </p:anim>
                                    <p:anim calcmode="lin" valueType="num">
                                      <p:cBhvr additive="base">
                                        <p:cTn id="89" dur="500" fill="hold"/>
                                        <p:tgtEl>
                                          <p:spTgt spid="845"/>
                                        </p:tgtEl>
                                        <p:attrNameLst>
                                          <p:attrName>ppt_y</p:attrName>
                                        </p:attrNameLst>
                                      </p:cBhvr>
                                      <p:tavLst>
                                        <p:tav tm="0">
                                          <p:val>
                                            <p:strVal val="#ppt_y"/>
                                          </p:val>
                                        </p:tav>
                                        <p:tav tm="100000">
                                          <p:val>
                                            <p:strVal val="#ppt_y"/>
                                          </p:val>
                                        </p:tav>
                                      </p:tavLst>
                                    </p:anim>
                                  </p:childTnLst>
                                </p:cTn>
                              </p:par>
                              <p:par>
                                <p:cTn id="90" presetID="2" presetClass="entr" presetSubtype="2" fill="hold" nodeType="withEffect">
                                  <p:stCondLst>
                                    <p:cond delay="0"/>
                                  </p:stCondLst>
                                  <p:childTnLst>
                                    <p:set>
                                      <p:cBhvr>
                                        <p:cTn id="91" dur="1" fill="hold">
                                          <p:stCondLst>
                                            <p:cond delay="0"/>
                                          </p:stCondLst>
                                        </p:cTn>
                                        <p:tgtEl>
                                          <p:spTgt spid="847"/>
                                        </p:tgtEl>
                                        <p:attrNameLst>
                                          <p:attrName>style.visibility</p:attrName>
                                        </p:attrNameLst>
                                      </p:cBhvr>
                                      <p:to>
                                        <p:strVal val="visible"/>
                                      </p:to>
                                    </p:set>
                                    <p:anim calcmode="lin" valueType="num">
                                      <p:cBhvr additive="base">
                                        <p:cTn id="92" dur="500" fill="hold"/>
                                        <p:tgtEl>
                                          <p:spTgt spid="847"/>
                                        </p:tgtEl>
                                        <p:attrNameLst>
                                          <p:attrName>ppt_x</p:attrName>
                                        </p:attrNameLst>
                                      </p:cBhvr>
                                      <p:tavLst>
                                        <p:tav tm="0">
                                          <p:val>
                                            <p:strVal val="1+#ppt_w/2"/>
                                          </p:val>
                                        </p:tav>
                                        <p:tav tm="100000">
                                          <p:val>
                                            <p:strVal val="#ppt_x"/>
                                          </p:val>
                                        </p:tav>
                                      </p:tavLst>
                                    </p:anim>
                                    <p:anim calcmode="lin" valueType="num">
                                      <p:cBhvr additive="base">
                                        <p:cTn id="93" dur="500" fill="hold"/>
                                        <p:tgtEl>
                                          <p:spTgt spid="847"/>
                                        </p:tgtEl>
                                        <p:attrNameLst>
                                          <p:attrName>ppt_y</p:attrName>
                                        </p:attrNameLst>
                                      </p:cBhvr>
                                      <p:tavLst>
                                        <p:tav tm="0">
                                          <p:val>
                                            <p:strVal val="#ppt_y"/>
                                          </p:val>
                                        </p:tav>
                                        <p:tav tm="100000">
                                          <p:val>
                                            <p:strVal val="#ppt_y"/>
                                          </p:val>
                                        </p:tav>
                                      </p:tavLst>
                                    </p:anim>
                                  </p:childTnLst>
                                </p:cTn>
                              </p:par>
                              <p:par>
                                <p:cTn id="94" presetID="16" presetClass="entr" presetSubtype="21" fill="hold" grpId="0" nodeType="withEffect">
                                  <p:stCondLst>
                                    <p:cond delay="0"/>
                                  </p:stCondLst>
                                  <p:childTnLst>
                                    <p:set>
                                      <p:cBhvr>
                                        <p:cTn id="95" dur="1" fill="hold">
                                          <p:stCondLst>
                                            <p:cond delay="0"/>
                                          </p:stCondLst>
                                        </p:cTn>
                                        <p:tgtEl>
                                          <p:spTgt spid="853"/>
                                        </p:tgtEl>
                                        <p:attrNameLst>
                                          <p:attrName>style.visibility</p:attrName>
                                        </p:attrNameLst>
                                      </p:cBhvr>
                                      <p:to>
                                        <p:strVal val="visible"/>
                                      </p:to>
                                    </p:set>
                                    <p:animEffect transition="in" filter="barn(inVertical)">
                                      <p:cBhvr>
                                        <p:cTn id="96" dur="500"/>
                                        <p:tgtEl>
                                          <p:spTgt spid="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61" grpId="0" animBg="1"/>
      <p:bldP spid="864" grpId="0" animBg="1"/>
      <p:bldP spid="865" grpId="0" animBg="1"/>
      <p:bldP spid="1274" grpId="0"/>
      <p:bldP spid="1279" grpId="0"/>
      <p:bldP spid="1282" grpId="0"/>
      <p:bldP spid="1286" grpId="0"/>
      <p:bldP spid="1287" grpId="0" animBg="1"/>
      <p:bldP spid="129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FEC575-A336-46B2-4A48-E1A0C97CDBB1}"/>
              </a:ext>
            </a:extLst>
          </p:cNvPr>
          <p:cNvSpPr txBox="1"/>
          <p:nvPr/>
        </p:nvSpPr>
        <p:spPr>
          <a:xfrm>
            <a:off x="-21241" y="1613149"/>
            <a:ext cx="9144000" cy="338554"/>
          </a:xfrm>
          <a:prstGeom prst="rect">
            <a:avLst/>
          </a:prstGeom>
          <a:noFill/>
        </p:spPr>
        <p:txBody>
          <a:bodyPr wrap="square">
            <a:spAutoFit/>
          </a:bodyPr>
          <a:lstStyle/>
          <a:p>
            <a:pPr algn="ctr"/>
            <a:r>
              <a:rPr lang="en-IN" sz="1600" b="1" u="sng" dirty="0">
                <a:solidFill>
                  <a:srgbClr val="C00000"/>
                </a:solidFill>
              </a:rPr>
              <a:t>Designs and fabrications</a:t>
            </a:r>
          </a:p>
        </p:txBody>
      </p:sp>
      <p:sp>
        <p:nvSpPr>
          <p:cNvPr id="41" name="Rectangle 40">
            <a:extLst>
              <a:ext uri="{FF2B5EF4-FFF2-40B4-BE49-F238E27FC236}">
                <a16:creationId xmlns:a16="http://schemas.microsoft.com/office/drawing/2014/main" id="{69A85391-AFC6-4114-4CE0-133896DA12D3}"/>
              </a:ext>
            </a:extLst>
          </p:cNvPr>
          <p:cNvSpPr/>
          <p:nvPr/>
        </p:nvSpPr>
        <p:spPr>
          <a:xfrm>
            <a:off x="9717153" y="3018952"/>
            <a:ext cx="184731" cy="512593"/>
          </a:xfrm>
          <a:prstGeom prst="rect">
            <a:avLst/>
          </a:prstGeom>
        </p:spPr>
        <p:txBody>
          <a:bodyPr wrap="none">
            <a:spAutoFit/>
          </a:bodyPr>
          <a:lstStyle/>
          <a:p>
            <a:pPr>
              <a:lnSpc>
                <a:spcPct val="200000"/>
              </a:lnSpc>
            </a:pPr>
            <a:endParaRPr lang="en-US" b="1"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CF2A29F5-BD10-4128-862C-3E775B2DDB11}"/>
              </a:ext>
            </a:extLst>
          </p:cNvPr>
          <p:cNvSpPr txBox="1"/>
          <p:nvPr/>
        </p:nvSpPr>
        <p:spPr>
          <a:xfrm>
            <a:off x="3007834" y="-9833"/>
            <a:ext cx="5504330" cy="461665"/>
          </a:xfrm>
          <a:prstGeom prst="rect">
            <a:avLst/>
          </a:prstGeom>
          <a:noFill/>
        </p:spPr>
        <p:txBody>
          <a:bodyPr wrap="square">
            <a:spAutoFit/>
          </a:bodyPr>
          <a:lstStyle/>
          <a:p>
            <a:r>
              <a:rPr lang="en-IN" sz="2400" b="1" u="sng" dirty="0">
                <a:solidFill>
                  <a:srgbClr val="C00000"/>
                </a:solidFill>
              </a:rPr>
              <a:t>Equipment's required</a:t>
            </a:r>
          </a:p>
        </p:txBody>
      </p:sp>
      <mc:AlternateContent xmlns:mc="http://schemas.openxmlformats.org/markup-compatibility/2006" xmlns:p14="http://schemas.microsoft.com/office/powerpoint/2010/main">
        <mc:Choice Requires="p14">
          <p:contentPart p14:bwMode="auto" r:id="rId2">
            <p14:nvContentPartPr>
              <p14:cNvPr id="68" name="Ink 67">
                <a:extLst>
                  <a:ext uri="{FF2B5EF4-FFF2-40B4-BE49-F238E27FC236}">
                    <a16:creationId xmlns:a16="http://schemas.microsoft.com/office/drawing/2014/main" id="{5FB1AEA2-A4C3-ED52-B00D-55FDEC26C3C2}"/>
                  </a:ext>
                </a:extLst>
              </p14:cNvPr>
              <p14:cNvContentPartPr/>
              <p14:nvPr/>
            </p14:nvContentPartPr>
            <p14:xfrm>
              <a:off x="2147961" y="4125437"/>
              <a:ext cx="863640" cy="824040"/>
            </p14:xfrm>
          </p:contentPart>
        </mc:Choice>
        <mc:Fallback xmlns="">
          <p:pic>
            <p:nvPicPr>
              <p:cNvPr id="68" name="Ink 67">
                <a:extLst>
                  <a:ext uri="{FF2B5EF4-FFF2-40B4-BE49-F238E27FC236}">
                    <a16:creationId xmlns:a16="http://schemas.microsoft.com/office/drawing/2014/main" id="{5FB1AEA2-A4C3-ED52-B00D-55FDEC26C3C2}"/>
                  </a:ext>
                </a:extLst>
              </p:cNvPr>
              <p:cNvPicPr/>
              <p:nvPr/>
            </p:nvPicPr>
            <p:blipFill>
              <a:blip r:embed="rId12"/>
              <a:stretch>
                <a:fillRect/>
              </a:stretch>
            </p:blipFill>
            <p:spPr>
              <a:xfrm>
                <a:off x="2111946" y="4089437"/>
                <a:ext cx="935310" cy="89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0" name="Ink 69">
                <a:extLst>
                  <a:ext uri="{FF2B5EF4-FFF2-40B4-BE49-F238E27FC236}">
                    <a16:creationId xmlns:a16="http://schemas.microsoft.com/office/drawing/2014/main" id="{F8F5AB4D-B996-6540-A565-C19BDADC3440}"/>
                  </a:ext>
                </a:extLst>
              </p14:cNvPr>
              <p14:cNvContentPartPr/>
              <p14:nvPr/>
            </p14:nvContentPartPr>
            <p14:xfrm>
              <a:off x="866001" y="4578366"/>
              <a:ext cx="276480" cy="14040"/>
            </p14:xfrm>
          </p:contentPart>
        </mc:Choice>
        <mc:Fallback xmlns="">
          <p:pic>
            <p:nvPicPr>
              <p:cNvPr id="70" name="Ink 69">
                <a:extLst>
                  <a:ext uri="{FF2B5EF4-FFF2-40B4-BE49-F238E27FC236}">
                    <a16:creationId xmlns:a16="http://schemas.microsoft.com/office/drawing/2014/main" id="{F8F5AB4D-B996-6540-A565-C19BDADC3440}"/>
                  </a:ext>
                </a:extLst>
              </p:cNvPr>
              <p:cNvPicPr/>
              <p:nvPr/>
            </p:nvPicPr>
            <p:blipFill>
              <a:blip r:embed="rId14"/>
              <a:stretch>
                <a:fillRect/>
              </a:stretch>
            </p:blipFill>
            <p:spPr>
              <a:xfrm>
                <a:off x="830001" y="4542366"/>
                <a:ext cx="348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2" name="Ink 71">
                <a:extLst>
                  <a:ext uri="{FF2B5EF4-FFF2-40B4-BE49-F238E27FC236}">
                    <a16:creationId xmlns:a16="http://schemas.microsoft.com/office/drawing/2014/main" id="{14E6037F-5686-ACE1-D130-2A5F30A460FF}"/>
                  </a:ext>
                </a:extLst>
              </p14:cNvPr>
              <p14:cNvContentPartPr/>
              <p14:nvPr/>
            </p14:nvContentPartPr>
            <p14:xfrm>
              <a:off x="1101081" y="3401339"/>
              <a:ext cx="60840" cy="7920"/>
            </p14:xfrm>
          </p:contentPart>
        </mc:Choice>
        <mc:Fallback xmlns="">
          <p:pic>
            <p:nvPicPr>
              <p:cNvPr id="72" name="Ink 71">
                <a:extLst>
                  <a:ext uri="{FF2B5EF4-FFF2-40B4-BE49-F238E27FC236}">
                    <a16:creationId xmlns:a16="http://schemas.microsoft.com/office/drawing/2014/main" id="{14E6037F-5686-ACE1-D130-2A5F30A460FF}"/>
                  </a:ext>
                </a:extLst>
              </p:cNvPr>
              <p:cNvPicPr/>
              <p:nvPr/>
            </p:nvPicPr>
            <p:blipFill>
              <a:blip r:embed="rId16"/>
              <a:stretch>
                <a:fillRect/>
              </a:stretch>
            </p:blipFill>
            <p:spPr>
              <a:xfrm>
                <a:off x="1065081" y="3365339"/>
                <a:ext cx="1324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4" name="Ink 73">
                <a:extLst>
                  <a:ext uri="{FF2B5EF4-FFF2-40B4-BE49-F238E27FC236}">
                    <a16:creationId xmlns:a16="http://schemas.microsoft.com/office/drawing/2014/main" id="{FB99AFD7-7AE5-A13A-3E3D-B4F12C2C1C6B}"/>
                  </a:ext>
                </a:extLst>
              </p14:cNvPr>
              <p14:cNvContentPartPr/>
              <p14:nvPr/>
            </p14:nvContentPartPr>
            <p14:xfrm>
              <a:off x="268041" y="5471803"/>
              <a:ext cx="15840" cy="28080"/>
            </p14:xfrm>
          </p:contentPart>
        </mc:Choice>
        <mc:Fallback xmlns="">
          <p:pic>
            <p:nvPicPr>
              <p:cNvPr id="74" name="Ink 73">
                <a:extLst>
                  <a:ext uri="{FF2B5EF4-FFF2-40B4-BE49-F238E27FC236}">
                    <a16:creationId xmlns:a16="http://schemas.microsoft.com/office/drawing/2014/main" id="{FB99AFD7-7AE5-A13A-3E3D-B4F12C2C1C6B}"/>
                  </a:ext>
                </a:extLst>
              </p:cNvPr>
              <p:cNvPicPr/>
              <p:nvPr/>
            </p:nvPicPr>
            <p:blipFill>
              <a:blip r:embed="rId18"/>
              <a:stretch>
                <a:fillRect/>
              </a:stretch>
            </p:blipFill>
            <p:spPr>
              <a:xfrm>
                <a:off x="232041" y="5435803"/>
                <a:ext cx="87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7" name="Ink 76">
                <a:extLst>
                  <a:ext uri="{FF2B5EF4-FFF2-40B4-BE49-F238E27FC236}">
                    <a16:creationId xmlns:a16="http://schemas.microsoft.com/office/drawing/2014/main" id="{8D232FE4-4394-1730-2D3D-ECC877C464C9}"/>
                  </a:ext>
                </a:extLst>
              </p14:cNvPr>
              <p14:cNvContentPartPr/>
              <p14:nvPr/>
            </p14:nvContentPartPr>
            <p14:xfrm>
              <a:off x="246081" y="5494123"/>
              <a:ext cx="208800" cy="60840"/>
            </p14:xfrm>
          </p:contentPart>
        </mc:Choice>
        <mc:Fallback xmlns="">
          <p:pic>
            <p:nvPicPr>
              <p:cNvPr id="77" name="Ink 76">
                <a:extLst>
                  <a:ext uri="{FF2B5EF4-FFF2-40B4-BE49-F238E27FC236}">
                    <a16:creationId xmlns:a16="http://schemas.microsoft.com/office/drawing/2014/main" id="{8D232FE4-4394-1730-2D3D-ECC877C464C9}"/>
                  </a:ext>
                </a:extLst>
              </p:cNvPr>
              <p:cNvPicPr/>
              <p:nvPr/>
            </p:nvPicPr>
            <p:blipFill>
              <a:blip r:embed="rId20"/>
              <a:stretch>
                <a:fillRect/>
              </a:stretch>
            </p:blipFill>
            <p:spPr>
              <a:xfrm>
                <a:off x="210143" y="5458335"/>
                <a:ext cx="280317" cy="132059"/>
              </a:xfrm>
              <a:prstGeom prst="rect">
                <a:avLst/>
              </a:prstGeom>
            </p:spPr>
          </p:pic>
        </mc:Fallback>
      </mc:AlternateContent>
      <p:sp>
        <p:nvSpPr>
          <p:cNvPr id="3" name="Date Placeholder 2">
            <a:extLst>
              <a:ext uri="{FF2B5EF4-FFF2-40B4-BE49-F238E27FC236}">
                <a16:creationId xmlns:a16="http://schemas.microsoft.com/office/drawing/2014/main" id="{E50DBBC0-39E2-9198-F092-3AF1503B45AE}"/>
              </a:ext>
            </a:extLst>
          </p:cNvPr>
          <p:cNvSpPr>
            <a:spLocks noGrp="1"/>
          </p:cNvSpPr>
          <p:nvPr>
            <p:ph type="dt" sz="half" idx="10"/>
          </p:nvPr>
        </p:nvSpPr>
        <p:spPr/>
        <p:txBody>
          <a:bodyPr/>
          <a:lstStyle/>
          <a:p>
            <a:r>
              <a:rPr lang="en-US"/>
              <a:t>10/9/2023</a:t>
            </a:r>
            <a:endParaRPr lang="en-US" dirty="0"/>
          </a:p>
        </p:txBody>
      </p:sp>
      <p:sp>
        <p:nvSpPr>
          <p:cNvPr id="4" name="Slide Number Placeholder 3">
            <a:extLst>
              <a:ext uri="{FF2B5EF4-FFF2-40B4-BE49-F238E27FC236}">
                <a16:creationId xmlns:a16="http://schemas.microsoft.com/office/drawing/2014/main" id="{467D74F3-8E1E-9E12-C9FB-DF65DE7498A6}"/>
              </a:ext>
            </a:extLst>
          </p:cNvPr>
          <p:cNvSpPr>
            <a:spLocks noGrp="1"/>
          </p:cNvSpPr>
          <p:nvPr>
            <p:ph type="sldNum" sz="quarter" idx="12"/>
          </p:nvPr>
        </p:nvSpPr>
        <p:spPr/>
        <p:txBody>
          <a:bodyPr/>
          <a:lstStyle/>
          <a:p>
            <a:fld id="{3BD29BA5-4D91-4428-9154-B727B9C83D84}" type="slidenum">
              <a:rPr lang="en-US" smtClean="0"/>
              <a:pPr/>
              <a:t>6</a:t>
            </a:fld>
            <a:endParaRPr lang="en-US"/>
          </a:p>
        </p:txBody>
      </p:sp>
      <p:sp>
        <p:nvSpPr>
          <p:cNvPr id="5" name="Footer Placeholder 4">
            <a:extLst>
              <a:ext uri="{FF2B5EF4-FFF2-40B4-BE49-F238E27FC236}">
                <a16:creationId xmlns:a16="http://schemas.microsoft.com/office/drawing/2014/main" id="{A7C128EB-3CF0-51F1-BCDA-56807A8E2F78}"/>
              </a:ext>
            </a:extLst>
          </p:cNvPr>
          <p:cNvSpPr>
            <a:spLocks noGrp="1"/>
          </p:cNvSpPr>
          <p:nvPr>
            <p:ph type="ftr" sz="quarter" idx="11"/>
          </p:nvPr>
        </p:nvSpPr>
        <p:spPr/>
        <p:txBody>
          <a:bodyPr/>
          <a:lstStyle/>
          <a:p>
            <a:r>
              <a:rPr lang="en-US"/>
              <a:t>BTP Mid Term Presentation</a:t>
            </a:r>
            <a:endParaRPr lang="en-US" dirty="0"/>
          </a:p>
        </p:txBody>
      </p:sp>
      <p:sp>
        <p:nvSpPr>
          <p:cNvPr id="28" name="TextBox 27">
            <a:extLst>
              <a:ext uri="{FF2B5EF4-FFF2-40B4-BE49-F238E27FC236}">
                <a16:creationId xmlns:a16="http://schemas.microsoft.com/office/drawing/2014/main" id="{D689F9AA-98D9-550C-FAE2-AFDA06F82DC5}"/>
              </a:ext>
            </a:extLst>
          </p:cNvPr>
          <p:cNvSpPr txBox="1"/>
          <p:nvPr/>
        </p:nvSpPr>
        <p:spPr>
          <a:xfrm>
            <a:off x="838872" y="367019"/>
            <a:ext cx="8135788" cy="1384995"/>
          </a:xfrm>
          <a:prstGeom prst="rect">
            <a:avLst/>
          </a:prstGeom>
          <a:noFill/>
        </p:spPr>
        <p:txBody>
          <a:bodyPr wrap="square" rtlCol="0">
            <a:spAutoFit/>
          </a:bodyPr>
          <a:lstStyle/>
          <a:p>
            <a:pPr marL="285750" indent="-285750">
              <a:buFont typeface="Arial" panose="020B0604020202020204" pitchFamily="34" charset="0"/>
              <a:buChar char="•"/>
            </a:pPr>
            <a:r>
              <a:rPr lang="en-IN" sz="1400" b="1" dirty="0"/>
              <a:t>K-type thermocouple </a:t>
            </a:r>
            <a:r>
              <a:rPr lang="en-IN" sz="1400" dirty="0"/>
              <a:t>=&gt; suitable for there temperature range.</a:t>
            </a:r>
            <a:endParaRPr lang="en-IN" sz="1400" b="1" dirty="0"/>
          </a:p>
          <a:p>
            <a:pPr marL="285750" indent="-285750">
              <a:buFont typeface="Arial" panose="020B0604020202020204" pitchFamily="34" charset="0"/>
              <a:buChar char="•"/>
            </a:pPr>
            <a:r>
              <a:rPr lang="en-IN" sz="1400" b="1" dirty="0"/>
              <a:t>Hot wire anemometer </a:t>
            </a:r>
            <a:r>
              <a:rPr lang="en-IN" sz="1400" dirty="0"/>
              <a:t>=&gt; measures the air flow velocity,</a:t>
            </a:r>
            <a:endParaRPr lang="en-IN" sz="1400" b="1" dirty="0"/>
          </a:p>
          <a:p>
            <a:pPr marL="285750" indent="-285750">
              <a:buFont typeface="Arial" panose="020B0604020202020204" pitchFamily="34" charset="0"/>
              <a:buChar char="•"/>
            </a:pPr>
            <a:r>
              <a:rPr lang="en-IN" sz="1400" b="1" dirty="0"/>
              <a:t>Arduino</a:t>
            </a:r>
            <a:r>
              <a:rPr lang="en-IN" sz="1400" dirty="0"/>
              <a:t> =&gt; controls proportional valve,</a:t>
            </a:r>
          </a:p>
          <a:p>
            <a:pPr marL="285750" indent="-285750">
              <a:buFont typeface="Arial" panose="020B0604020202020204" pitchFamily="34" charset="0"/>
              <a:buChar char="•"/>
            </a:pPr>
            <a:r>
              <a:rPr lang="en-IN" sz="1400" b="1" dirty="0"/>
              <a:t>Proportional valve </a:t>
            </a:r>
            <a:r>
              <a:rPr lang="en-IN" sz="1400" dirty="0"/>
              <a:t>=&gt; controls air flow rate,</a:t>
            </a:r>
          </a:p>
          <a:p>
            <a:pPr marL="285750" indent="-285750">
              <a:buFont typeface="Arial" panose="020B0604020202020204" pitchFamily="34" charset="0"/>
              <a:buChar char="•"/>
            </a:pPr>
            <a:r>
              <a:rPr lang="en-IN" sz="1400" b="1" dirty="0"/>
              <a:t>Cooling tower </a:t>
            </a:r>
            <a:r>
              <a:rPr lang="en-IN" sz="1400" dirty="0"/>
              <a:t>=&gt; use for the hot water coming out of heat exchanger,</a:t>
            </a:r>
          </a:p>
          <a:p>
            <a:pPr marL="285750" indent="-285750">
              <a:buFont typeface="Arial" panose="020B0604020202020204" pitchFamily="34" charset="0"/>
              <a:buChar char="•"/>
            </a:pPr>
            <a:r>
              <a:rPr lang="en-IN" sz="1400" b="1" dirty="0"/>
              <a:t>Flow meter </a:t>
            </a:r>
            <a:r>
              <a:rPr lang="en-IN" sz="1400" dirty="0"/>
              <a:t>=&gt; measure water flow rate</a:t>
            </a:r>
          </a:p>
        </p:txBody>
      </p:sp>
      <p:pic>
        <p:nvPicPr>
          <p:cNvPr id="33" name="Picture 32">
            <a:extLst>
              <a:ext uri="{FF2B5EF4-FFF2-40B4-BE49-F238E27FC236}">
                <a16:creationId xmlns:a16="http://schemas.microsoft.com/office/drawing/2014/main" id="{1368419F-A43B-C589-A377-548A5DBD615E}"/>
              </a:ext>
            </a:extLst>
          </p:cNvPr>
          <p:cNvPicPr>
            <a:picLocks noChangeAspect="1"/>
          </p:cNvPicPr>
          <p:nvPr/>
        </p:nvPicPr>
        <p:blipFill>
          <a:blip r:embed="rId21"/>
          <a:stretch>
            <a:fillRect/>
          </a:stretch>
        </p:blipFill>
        <p:spPr>
          <a:xfrm>
            <a:off x="3673125" y="1954784"/>
            <a:ext cx="1865538" cy="1255885"/>
          </a:xfrm>
          <a:prstGeom prst="rect">
            <a:avLst/>
          </a:prstGeom>
        </p:spPr>
      </p:pic>
      <p:grpSp>
        <p:nvGrpSpPr>
          <p:cNvPr id="45" name="Group 44">
            <a:extLst>
              <a:ext uri="{FF2B5EF4-FFF2-40B4-BE49-F238E27FC236}">
                <a16:creationId xmlns:a16="http://schemas.microsoft.com/office/drawing/2014/main" id="{F8C3B67E-5E7F-5B8B-3B17-1F56A9667B9F}"/>
              </a:ext>
            </a:extLst>
          </p:cNvPr>
          <p:cNvGrpSpPr/>
          <p:nvPr/>
        </p:nvGrpSpPr>
        <p:grpSpPr>
          <a:xfrm>
            <a:off x="-45644" y="2132238"/>
            <a:ext cx="4776184" cy="4188396"/>
            <a:chOff x="-67568" y="2102551"/>
            <a:chExt cx="4776184" cy="4188396"/>
          </a:xfrm>
        </p:grpSpPr>
        <p:grpSp>
          <p:nvGrpSpPr>
            <p:cNvPr id="32" name="Group 31">
              <a:extLst>
                <a:ext uri="{FF2B5EF4-FFF2-40B4-BE49-F238E27FC236}">
                  <a16:creationId xmlns:a16="http://schemas.microsoft.com/office/drawing/2014/main" id="{33CCF710-6A41-B3A5-6F1D-2F4470F354CD}"/>
                </a:ext>
              </a:extLst>
            </p:cNvPr>
            <p:cNvGrpSpPr/>
            <p:nvPr/>
          </p:nvGrpSpPr>
          <p:grpSpPr>
            <a:xfrm>
              <a:off x="-67568" y="2102551"/>
              <a:ext cx="4776184" cy="4188396"/>
              <a:chOff x="-67568" y="2102551"/>
              <a:chExt cx="4776184" cy="4188396"/>
            </a:xfrm>
          </p:grpSpPr>
          <p:grpSp>
            <p:nvGrpSpPr>
              <p:cNvPr id="31" name="Group 30">
                <a:extLst>
                  <a:ext uri="{FF2B5EF4-FFF2-40B4-BE49-F238E27FC236}">
                    <a16:creationId xmlns:a16="http://schemas.microsoft.com/office/drawing/2014/main" id="{DC80631A-0E88-2A53-D7A0-BE9BA2F0DC9E}"/>
                  </a:ext>
                </a:extLst>
              </p:cNvPr>
              <p:cNvGrpSpPr/>
              <p:nvPr/>
            </p:nvGrpSpPr>
            <p:grpSpPr>
              <a:xfrm>
                <a:off x="178690" y="2102551"/>
                <a:ext cx="4529926" cy="4060517"/>
                <a:chOff x="178690" y="2102551"/>
                <a:chExt cx="4529926" cy="4060517"/>
              </a:xfrm>
            </p:grpSpPr>
            <p:grpSp>
              <p:nvGrpSpPr>
                <p:cNvPr id="10" name="Group 9">
                  <a:extLst>
                    <a:ext uri="{FF2B5EF4-FFF2-40B4-BE49-F238E27FC236}">
                      <a16:creationId xmlns:a16="http://schemas.microsoft.com/office/drawing/2014/main" id="{1F29C63D-62BA-48DF-72DB-5A70108C82A8}"/>
                    </a:ext>
                  </a:extLst>
                </p:cNvPr>
                <p:cNvGrpSpPr/>
                <p:nvPr/>
              </p:nvGrpSpPr>
              <p:grpSpPr>
                <a:xfrm>
                  <a:off x="1081714" y="3117830"/>
                  <a:ext cx="3626902" cy="3045238"/>
                  <a:chOff x="5567011" y="824550"/>
                  <a:chExt cx="6346049" cy="4953807"/>
                </a:xfrm>
              </p:grpSpPr>
              <p:pic>
                <p:nvPicPr>
                  <p:cNvPr id="11" name="Picture 10">
                    <a:extLst>
                      <a:ext uri="{FF2B5EF4-FFF2-40B4-BE49-F238E27FC236}">
                        <a16:creationId xmlns:a16="http://schemas.microsoft.com/office/drawing/2014/main" id="{798777EC-B559-F1F8-D693-86CF5398F0EC}"/>
                      </a:ext>
                    </a:extLst>
                  </p:cNvPr>
                  <p:cNvPicPr>
                    <a:picLocks noChangeAspect="1"/>
                  </p:cNvPicPr>
                  <p:nvPr/>
                </p:nvPicPr>
                <p:blipFill>
                  <a:blip r:embed="rId22"/>
                  <a:stretch>
                    <a:fillRect/>
                  </a:stretch>
                </p:blipFill>
                <p:spPr>
                  <a:xfrm>
                    <a:off x="6241044" y="866378"/>
                    <a:ext cx="3789714" cy="4870150"/>
                  </a:xfrm>
                  <a:prstGeom prst="rect">
                    <a:avLst/>
                  </a:prstGeom>
                </p:spPr>
              </p:pic>
              <p:sp>
                <p:nvSpPr>
                  <p:cNvPr id="13" name="TextBox 12">
                    <a:extLst>
                      <a:ext uri="{FF2B5EF4-FFF2-40B4-BE49-F238E27FC236}">
                        <a16:creationId xmlns:a16="http://schemas.microsoft.com/office/drawing/2014/main" id="{3B9249D7-4D6D-1A63-B0FC-B096BD6B7F46}"/>
                      </a:ext>
                    </a:extLst>
                  </p:cNvPr>
                  <p:cNvSpPr txBox="1"/>
                  <p:nvPr/>
                </p:nvSpPr>
                <p:spPr>
                  <a:xfrm>
                    <a:off x="5567011" y="1133359"/>
                    <a:ext cx="1849600" cy="471412"/>
                  </a:xfrm>
                  <a:prstGeom prst="rect">
                    <a:avLst/>
                  </a:prstGeom>
                  <a:noFill/>
                </p:spPr>
                <p:txBody>
                  <a:bodyPr wrap="square" rtlCol="0">
                    <a:spAutoFit/>
                  </a:bodyPr>
                  <a:lstStyle/>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FBA18450-7C22-B6A5-54E4-D604777141EB}"/>
                      </a:ext>
                    </a:extLst>
                  </p:cNvPr>
                  <p:cNvPicPr>
                    <a:picLocks noChangeAspect="1"/>
                  </p:cNvPicPr>
                  <p:nvPr/>
                </p:nvPicPr>
                <p:blipFill rotWithShape="1">
                  <a:blip r:embed="rId23"/>
                  <a:srcRect l="24828" t="7382" r="28375" b="21836"/>
                  <a:stretch/>
                </p:blipFill>
                <p:spPr>
                  <a:xfrm>
                    <a:off x="10070798" y="824550"/>
                    <a:ext cx="1842262" cy="4953807"/>
                  </a:xfrm>
                  <a:prstGeom prst="rect">
                    <a:avLst/>
                  </a:prstGeom>
                </p:spPr>
              </p:pic>
            </p:grpSp>
            <p:grpSp>
              <p:nvGrpSpPr>
                <p:cNvPr id="65" name="Group 64">
                  <a:extLst>
                    <a:ext uri="{FF2B5EF4-FFF2-40B4-BE49-F238E27FC236}">
                      <a16:creationId xmlns:a16="http://schemas.microsoft.com/office/drawing/2014/main" id="{49E81ED9-1A54-76C4-7FAA-6C32E3E64859}"/>
                    </a:ext>
                  </a:extLst>
                </p:cNvPr>
                <p:cNvGrpSpPr/>
                <p:nvPr/>
              </p:nvGrpSpPr>
              <p:grpSpPr>
                <a:xfrm>
                  <a:off x="178690" y="2969599"/>
                  <a:ext cx="984520" cy="3116896"/>
                  <a:chOff x="372988" y="942674"/>
                  <a:chExt cx="1446122" cy="5018124"/>
                </a:xfrm>
              </p:grpSpPr>
              <p:pic>
                <p:nvPicPr>
                  <p:cNvPr id="66" name="Picture 65">
                    <a:extLst>
                      <a:ext uri="{FF2B5EF4-FFF2-40B4-BE49-F238E27FC236}">
                        <a16:creationId xmlns:a16="http://schemas.microsoft.com/office/drawing/2014/main" id="{9275FED4-9B4D-B79F-B71E-E625EC2B5B30}"/>
                      </a:ext>
                    </a:extLst>
                  </p:cNvPr>
                  <p:cNvPicPr>
                    <a:picLocks noChangeAspect="1"/>
                  </p:cNvPicPr>
                  <p:nvPr/>
                </p:nvPicPr>
                <p:blipFill rotWithShape="1">
                  <a:blip r:embed="rId24"/>
                  <a:srcRect t="4134"/>
                  <a:stretch/>
                </p:blipFill>
                <p:spPr>
                  <a:xfrm>
                    <a:off x="372988" y="942674"/>
                    <a:ext cx="1410046" cy="3913930"/>
                  </a:xfrm>
                  <a:prstGeom prst="rect">
                    <a:avLst/>
                  </a:prstGeom>
                </p:spPr>
              </p:pic>
              <p:pic>
                <p:nvPicPr>
                  <p:cNvPr id="67" name="Picture 66">
                    <a:extLst>
                      <a:ext uri="{FF2B5EF4-FFF2-40B4-BE49-F238E27FC236}">
                        <a16:creationId xmlns:a16="http://schemas.microsoft.com/office/drawing/2014/main" id="{1B7B1354-0BDF-422E-2D15-C0F4350A1E8D}"/>
                      </a:ext>
                    </a:extLst>
                  </p:cNvPr>
                  <p:cNvPicPr>
                    <a:picLocks noChangeAspect="1"/>
                  </p:cNvPicPr>
                  <p:nvPr/>
                </p:nvPicPr>
                <p:blipFill>
                  <a:blip r:embed="rId25"/>
                  <a:stretch>
                    <a:fillRect/>
                  </a:stretch>
                </p:blipFill>
                <p:spPr>
                  <a:xfrm>
                    <a:off x="409064" y="3472959"/>
                    <a:ext cx="1410046" cy="2487839"/>
                  </a:xfrm>
                  <a:prstGeom prst="rect">
                    <a:avLst/>
                  </a:prstGeom>
                </p:spPr>
              </p:pic>
            </p:grpSp>
            <p:grpSp>
              <p:nvGrpSpPr>
                <p:cNvPr id="29" name="Group 28">
                  <a:extLst>
                    <a:ext uri="{FF2B5EF4-FFF2-40B4-BE49-F238E27FC236}">
                      <a16:creationId xmlns:a16="http://schemas.microsoft.com/office/drawing/2014/main" id="{6A3D3DC8-17CA-3BF1-90AD-928E72A9E016}"/>
                    </a:ext>
                  </a:extLst>
                </p:cNvPr>
                <p:cNvGrpSpPr/>
                <p:nvPr/>
              </p:nvGrpSpPr>
              <p:grpSpPr>
                <a:xfrm>
                  <a:off x="1044241" y="2102551"/>
                  <a:ext cx="2183083" cy="1582883"/>
                  <a:chOff x="1044241" y="2102551"/>
                  <a:chExt cx="2183083" cy="1582883"/>
                </a:xfrm>
              </p:grpSpPr>
              <p:grpSp>
                <p:nvGrpSpPr>
                  <p:cNvPr id="15" name="Group 14">
                    <a:extLst>
                      <a:ext uri="{FF2B5EF4-FFF2-40B4-BE49-F238E27FC236}">
                        <a16:creationId xmlns:a16="http://schemas.microsoft.com/office/drawing/2014/main" id="{31AECB72-142C-7A69-2639-22066CE1C695}"/>
                      </a:ext>
                    </a:extLst>
                  </p:cNvPr>
                  <p:cNvGrpSpPr/>
                  <p:nvPr/>
                </p:nvGrpSpPr>
                <p:grpSpPr>
                  <a:xfrm>
                    <a:off x="1044241" y="2102551"/>
                    <a:ext cx="2183083" cy="1364648"/>
                    <a:chOff x="3173547" y="68924"/>
                    <a:chExt cx="3406827" cy="1935054"/>
                  </a:xfrm>
                </p:grpSpPr>
                <p:sp>
                  <p:nvSpPr>
                    <p:cNvPr id="16" name="TextBox 15">
                      <a:extLst>
                        <a:ext uri="{FF2B5EF4-FFF2-40B4-BE49-F238E27FC236}">
                          <a16:creationId xmlns:a16="http://schemas.microsoft.com/office/drawing/2014/main" id="{0074EB79-698E-D0AE-DAFE-2D81873BCDE7}"/>
                        </a:ext>
                      </a:extLst>
                    </p:cNvPr>
                    <p:cNvSpPr txBox="1"/>
                    <p:nvPr/>
                  </p:nvSpPr>
                  <p:spPr>
                    <a:xfrm>
                      <a:off x="3173547" y="158849"/>
                      <a:ext cx="1099981"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½ inch pipe</a:t>
                      </a:r>
                    </a:p>
                  </p:txBody>
                </p:sp>
                <p:sp>
                  <p:nvSpPr>
                    <p:cNvPr id="17" name="TextBox 16">
                      <a:extLst>
                        <a:ext uri="{FF2B5EF4-FFF2-40B4-BE49-F238E27FC236}">
                          <a16:creationId xmlns:a16="http://schemas.microsoft.com/office/drawing/2014/main" id="{F1FD6359-5D6B-EECE-BB90-0098DEF9F2BC}"/>
                        </a:ext>
                      </a:extLst>
                    </p:cNvPr>
                    <p:cNvSpPr txBox="1"/>
                    <p:nvPr/>
                  </p:nvSpPr>
                  <p:spPr>
                    <a:xfrm>
                      <a:off x="5381007" y="68924"/>
                      <a:ext cx="119936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1½ inch pipe</a:t>
                      </a:r>
                    </a:p>
                  </p:txBody>
                </p:sp>
                <p:grpSp>
                  <p:nvGrpSpPr>
                    <p:cNvPr id="18" name="Group 17">
                      <a:extLst>
                        <a:ext uri="{FF2B5EF4-FFF2-40B4-BE49-F238E27FC236}">
                          <a16:creationId xmlns:a16="http://schemas.microsoft.com/office/drawing/2014/main" id="{78268702-CEB5-0B2C-929F-D8159B7745F0}"/>
                        </a:ext>
                      </a:extLst>
                    </p:cNvPr>
                    <p:cNvGrpSpPr/>
                    <p:nvPr/>
                  </p:nvGrpSpPr>
                  <p:grpSpPr>
                    <a:xfrm>
                      <a:off x="4094449" y="509725"/>
                      <a:ext cx="1822792" cy="1494253"/>
                      <a:chOff x="4094449" y="509725"/>
                      <a:chExt cx="1822792" cy="1494253"/>
                    </a:xfrm>
                  </p:grpSpPr>
                  <p:pic>
                    <p:nvPicPr>
                      <p:cNvPr id="21" name="Picture 20">
                        <a:extLst>
                          <a:ext uri="{FF2B5EF4-FFF2-40B4-BE49-F238E27FC236}">
                            <a16:creationId xmlns:a16="http://schemas.microsoft.com/office/drawing/2014/main" id="{002E77B1-ABF4-818A-B580-08070F5F59F8}"/>
                          </a:ext>
                        </a:extLst>
                      </p:cNvPr>
                      <p:cNvPicPr>
                        <a:picLocks noChangeAspect="1"/>
                      </p:cNvPicPr>
                      <p:nvPr/>
                    </p:nvPicPr>
                    <p:blipFill>
                      <a:blip r:embed="rId26"/>
                      <a:stretch>
                        <a:fillRect/>
                      </a:stretch>
                    </p:blipFill>
                    <p:spPr>
                      <a:xfrm>
                        <a:off x="4094449" y="509725"/>
                        <a:ext cx="1822792" cy="1415918"/>
                      </a:xfrm>
                      <a:prstGeom prst="rect">
                        <a:avLst/>
                      </a:prstGeom>
                    </p:spPr>
                  </p:pic>
                  <p:grpSp>
                    <p:nvGrpSpPr>
                      <p:cNvPr id="22" name="Group 21">
                        <a:extLst>
                          <a:ext uri="{FF2B5EF4-FFF2-40B4-BE49-F238E27FC236}">
                            <a16:creationId xmlns:a16="http://schemas.microsoft.com/office/drawing/2014/main" id="{5BEE4505-F592-9349-F21D-292A949C7CAF}"/>
                          </a:ext>
                        </a:extLst>
                      </p:cNvPr>
                      <p:cNvGrpSpPr/>
                      <p:nvPr/>
                    </p:nvGrpSpPr>
                    <p:grpSpPr>
                      <a:xfrm>
                        <a:off x="4676549" y="541812"/>
                        <a:ext cx="1221821" cy="1462166"/>
                        <a:chOff x="4855221" y="1469800"/>
                        <a:chExt cx="1221821" cy="1462166"/>
                      </a:xfrm>
                    </p:grpSpPr>
                    <p:sp>
                      <p:nvSpPr>
                        <p:cNvPr id="23" name="Arc 22">
                          <a:extLst>
                            <a:ext uri="{FF2B5EF4-FFF2-40B4-BE49-F238E27FC236}">
                              <a16:creationId xmlns:a16="http://schemas.microsoft.com/office/drawing/2014/main" id="{1448DD7C-A1C5-BDD8-22A1-E9FDA2D19C90}"/>
                            </a:ext>
                          </a:extLst>
                        </p:cNvPr>
                        <p:cNvSpPr/>
                        <p:nvPr/>
                      </p:nvSpPr>
                      <p:spPr>
                        <a:xfrm rot="5870109">
                          <a:off x="4855222" y="1469799"/>
                          <a:ext cx="914400" cy="914401"/>
                        </a:xfrm>
                        <a:prstGeom prst="arc">
                          <a:avLst>
                            <a:gd name="adj1" fmla="val 18501961"/>
                            <a:gd name="adj2" fmla="val 19640525"/>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26FD60A-CF80-511F-7EB8-E70F63C62622}"/>
                            </a:ext>
                          </a:extLst>
                        </p:cNvPr>
                        <p:cNvCxnSpPr>
                          <a:cxnSpLocks/>
                        </p:cNvCxnSpPr>
                        <p:nvPr/>
                      </p:nvCxnSpPr>
                      <p:spPr>
                        <a:xfrm flipH="1">
                          <a:off x="5501956" y="2041366"/>
                          <a:ext cx="8123" cy="890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07CE4E-4213-2499-1406-C629DCCAA278}"/>
                            </a:ext>
                          </a:extLst>
                        </p:cNvPr>
                        <p:cNvCxnSpPr>
                          <a:cxnSpLocks/>
                        </p:cNvCxnSpPr>
                        <p:nvPr/>
                      </p:nvCxnSpPr>
                      <p:spPr>
                        <a:xfrm>
                          <a:off x="5505533" y="2041366"/>
                          <a:ext cx="571509" cy="8681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Arrow Connector 18">
                      <a:extLst>
                        <a:ext uri="{FF2B5EF4-FFF2-40B4-BE49-F238E27FC236}">
                          <a16:creationId xmlns:a16="http://schemas.microsoft.com/office/drawing/2014/main" id="{71DE2F5B-ED79-64C2-73B5-6708273435D3}"/>
                        </a:ext>
                      </a:extLst>
                    </p:cNvPr>
                    <p:cNvCxnSpPr>
                      <a:cxnSpLocks/>
                      <a:stCxn id="16" idx="2"/>
                    </p:cNvCxnSpPr>
                    <p:nvPr/>
                  </p:nvCxnSpPr>
                  <p:spPr>
                    <a:xfrm>
                      <a:off x="3723537" y="466626"/>
                      <a:ext cx="730402" cy="10821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97D8ACD-C064-8544-6013-D7A4F7495AA3}"/>
                        </a:ext>
                      </a:extLst>
                    </p:cNvPr>
                    <p:cNvCxnSpPr>
                      <a:cxnSpLocks/>
                      <a:stCxn id="17" idx="2"/>
                    </p:cNvCxnSpPr>
                    <p:nvPr/>
                  </p:nvCxnSpPr>
                  <p:spPr>
                    <a:xfrm flipH="1">
                      <a:off x="5127396" y="376701"/>
                      <a:ext cx="853294" cy="389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668FF35-0F3D-188F-3931-B51B0EFE04B2}"/>
                          </a:ext>
                        </a:extLst>
                      </p:cNvPr>
                      <p:cNvSpPr txBox="1"/>
                      <p:nvPr/>
                    </p:nvSpPr>
                    <p:spPr>
                      <a:xfrm>
                        <a:off x="2346549" y="3377657"/>
                        <a:ext cx="5159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cs typeface="Arial" panose="020B0604020202020204" pitchFamily="34" charset="0"/>
                                    </a:rPr>
                                  </m:ctrlPr>
                                </m:sSupPr>
                                <m:e>
                                  <m:r>
                                    <a:rPr lang="en-IN" sz="1400" b="0" i="1" smtClean="0">
                                      <a:latin typeface="Cambria Math" panose="02040503050406030204" pitchFamily="18" charset="0"/>
                                      <a:cs typeface="Arial" panose="020B0604020202020204" pitchFamily="34" charset="0"/>
                                    </a:rPr>
                                    <m:t>30</m:t>
                                  </m:r>
                                </m:e>
                                <m:sup>
                                  <m:r>
                                    <a:rPr lang="en-IN" sz="1400" b="0" i="1" smtClean="0">
                                      <a:latin typeface="Cambria Math" panose="02040503050406030204" pitchFamily="18" charset="0"/>
                                      <a:cs typeface="Arial" panose="020B0604020202020204" pitchFamily="34" charset="0"/>
                                    </a:rPr>
                                    <m:t>0</m:t>
                                  </m:r>
                                </m:sup>
                              </m:sSup>
                            </m:oMath>
                          </m:oMathPara>
                        </a14:m>
                        <a:endParaRPr lang="en-US" sz="1400" dirty="0">
                          <a:latin typeface="Arial" panose="020B0604020202020204" pitchFamily="34" charset="0"/>
                          <a:cs typeface="Arial" panose="020B0604020202020204" pitchFamily="34" charset="0"/>
                        </a:endParaRPr>
                      </a:p>
                    </p:txBody>
                  </p:sp>
                </mc:Choice>
                <mc:Fallback xmlns="">
                  <p:sp>
                    <p:nvSpPr>
                      <p:cNvPr id="98" name="TextBox 97">
                        <a:extLst>
                          <a:ext uri="{FF2B5EF4-FFF2-40B4-BE49-F238E27FC236}">
                            <a16:creationId xmlns:a16="http://schemas.microsoft.com/office/drawing/2014/main" id="{8668FF35-0F3D-188F-3931-B51B0EFE04B2}"/>
                          </a:ext>
                        </a:extLst>
                      </p:cNvPr>
                      <p:cNvSpPr txBox="1">
                        <a:spLocks noRot="1" noChangeAspect="1" noMove="1" noResize="1" noEditPoints="1" noAdjustHandles="1" noChangeArrowheads="1" noChangeShapeType="1" noTextEdit="1"/>
                      </p:cNvSpPr>
                      <p:nvPr/>
                    </p:nvSpPr>
                    <p:spPr>
                      <a:xfrm>
                        <a:off x="2346549" y="3377657"/>
                        <a:ext cx="515910" cy="307777"/>
                      </a:xfrm>
                      <a:prstGeom prst="rect">
                        <a:avLst/>
                      </a:prstGeom>
                      <a:blipFill>
                        <a:blip r:embed="rId27"/>
                        <a:stretch>
                          <a:fillRect/>
                        </a:stretch>
                      </a:blipFill>
                    </p:spPr>
                    <p:txBody>
                      <a:bodyPr/>
                      <a:lstStyle/>
                      <a:p>
                        <a:r>
                          <a:rPr lang="en-IN">
                            <a:noFill/>
                          </a:rPr>
                          <a:t> </a:t>
                        </a:r>
                      </a:p>
                    </p:txBody>
                  </p:sp>
                </mc:Fallback>
              </mc:AlternateContent>
            </p:grpSp>
          </p:grpSp>
          <p:sp>
            <p:nvSpPr>
              <p:cNvPr id="26" name="TextBox 25">
                <a:extLst>
                  <a:ext uri="{FF2B5EF4-FFF2-40B4-BE49-F238E27FC236}">
                    <a16:creationId xmlns:a16="http://schemas.microsoft.com/office/drawing/2014/main" id="{9618A6C2-8C9F-CB45-BCC9-18E6191A394E}"/>
                  </a:ext>
                </a:extLst>
              </p:cNvPr>
              <p:cNvSpPr txBox="1"/>
              <p:nvPr/>
            </p:nvSpPr>
            <p:spPr>
              <a:xfrm>
                <a:off x="-67568" y="6037031"/>
                <a:ext cx="2371860" cy="253916"/>
              </a:xfrm>
              <a:prstGeom prst="rect">
                <a:avLst/>
              </a:prstGeom>
              <a:noFill/>
            </p:spPr>
            <p:txBody>
              <a:bodyPr wrap="square">
                <a:spAutoFit/>
              </a:bodyPr>
              <a:lstStyle/>
              <a:p>
                <a:r>
                  <a:rPr lang="en-US" sz="1000" dirty="0">
                    <a:solidFill>
                      <a:srgbClr val="FF0000"/>
                    </a:solidFill>
                    <a:latin typeface="Arial" panose="020B0604020202020204" pitchFamily="34" charset="0"/>
                    <a:cs typeface="Arial" panose="020B0604020202020204" pitchFamily="34" charset="0"/>
                  </a:rPr>
                  <a:t>Source:</a:t>
                </a:r>
                <a:r>
                  <a:rPr lang="en-US" sz="1000" dirty="0">
                    <a:latin typeface="Arial" panose="020B0604020202020204" pitchFamily="34" charset="0"/>
                    <a:cs typeface="Arial" panose="020B0604020202020204" pitchFamily="34" charset="0"/>
                  </a:rPr>
                  <a:t> </a:t>
                </a:r>
                <a:r>
                  <a:rPr lang="en-US" sz="1000" dirty="0">
                    <a:solidFill>
                      <a:srgbClr val="00B0F0"/>
                    </a:solidFill>
                    <a:latin typeface="Arial" panose="020B0604020202020204" pitchFamily="34" charset="0"/>
                    <a:cs typeface="Arial" panose="020B0604020202020204" pitchFamily="34" charset="0"/>
                  </a:rPr>
                  <a:t>Sutar et. al., Energy (2016)</a:t>
                </a:r>
              </a:p>
            </p:txBody>
          </p:sp>
        </p:grpSp>
        <p:cxnSp>
          <p:nvCxnSpPr>
            <p:cNvPr id="39" name="Straight Arrow Connector 38">
              <a:extLst>
                <a:ext uri="{FF2B5EF4-FFF2-40B4-BE49-F238E27FC236}">
                  <a16:creationId xmlns:a16="http://schemas.microsoft.com/office/drawing/2014/main" id="{B5AAC66D-9C46-FD3A-748D-BA335A6324B7}"/>
                </a:ext>
              </a:extLst>
            </p:cNvPr>
            <p:cNvCxnSpPr>
              <a:cxnSpLocks/>
            </p:cNvCxnSpPr>
            <p:nvPr/>
          </p:nvCxnSpPr>
          <p:spPr>
            <a:xfrm>
              <a:off x="742369" y="5416302"/>
              <a:ext cx="715997" cy="327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55B115-5330-CA27-BD63-D520FB4DF4DA}"/>
                </a:ext>
              </a:extLst>
            </p:cNvPr>
            <p:cNvCxnSpPr>
              <a:cxnSpLocks/>
            </p:cNvCxnSpPr>
            <p:nvPr/>
          </p:nvCxnSpPr>
          <p:spPr>
            <a:xfrm>
              <a:off x="784897" y="4589211"/>
              <a:ext cx="715997" cy="327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7F730B75-DC62-6D8A-C5A2-83F0D1BCFD59}"/>
              </a:ext>
            </a:extLst>
          </p:cNvPr>
          <p:cNvCxnSpPr>
            <a:cxnSpLocks/>
          </p:cNvCxnSpPr>
          <p:nvPr/>
        </p:nvCxnSpPr>
        <p:spPr>
          <a:xfrm flipV="1">
            <a:off x="4834415" y="2165968"/>
            <a:ext cx="10504" cy="4200443"/>
          </a:xfrm>
          <a:prstGeom prst="line">
            <a:avLst/>
          </a:prstGeom>
          <a:ln w="38100">
            <a:solidFill>
              <a:schemeClr val="tx1"/>
            </a:solidFill>
            <a:prstDash val="dashDot"/>
            <a:headEnd type="none" w="med" len="med"/>
            <a:tailEnd type="none" w="med" len="med"/>
          </a:ln>
        </p:spPr>
        <p:style>
          <a:lnRef idx="3">
            <a:schemeClr val="accent2"/>
          </a:lnRef>
          <a:fillRef idx="0">
            <a:schemeClr val="accent2"/>
          </a:fillRef>
          <a:effectRef idx="2">
            <a:schemeClr val="accent2"/>
          </a:effectRef>
          <a:fontRef idx="minor">
            <a:schemeClr val="tx1"/>
          </a:fontRef>
        </p:style>
      </p:cxnSp>
      <p:pic>
        <p:nvPicPr>
          <p:cNvPr id="60" name="Picture 59">
            <a:extLst>
              <a:ext uri="{FF2B5EF4-FFF2-40B4-BE49-F238E27FC236}">
                <a16:creationId xmlns:a16="http://schemas.microsoft.com/office/drawing/2014/main" id="{673772DD-4242-035E-134B-AA0F1D8AE7B5}"/>
              </a:ext>
            </a:extLst>
          </p:cNvPr>
          <p:cNvPicPr>
            <a:picLocks noChangeAspect="1"/>
          </p:cNvPicPr>
          <p:nvPr/>
        </p:nvPicPr>
        <p:blipFill>
          <a:blip r:embed="rId28"/>
          <a:stretch>
            <a:fillRect/>
          </a:stretch>
        </p:blipFill>
        <p:spPr>
          <a:xfrm>
            <a:off x="505454" y="2464837"/>
            <a:ext cx="3167671" cy="2580786"/>
          </a:xfrm>
          <a:prstGeom prst="rect">
            <a:avLst/>
          </a:prstGeom>
        </p:spPr>
      </p:pic>
      <p:sp>
        <p:nvSpPr>
          <p:cNvPr id="62" name="TextBox 61">
            <a:extLst>
              <a:ext uri="{FF2B5EF4-FFF2-40B4-BE49-F238E27FC236}">
                <a16:creationId xmlns:a16="http://schemas.microsoft.com/office/drawing/2014/main" id="{CC88D673-8E92-E2DB-E626-18862BA92284}"/>
              </a:ext>
            </a:extLst>
          </p:cNvPr>
          <p:cNvSpPr txBox="1"/>
          <p:nvPr/>
        </p:nvSpPr>
        <p:spPr>
          <a:xfrm>
            <a:off x="212329" y="1873429"/>
            <a:ext cx="4518211" cy="369332"/>
          </a:xfrm>
          <a:prstGeom prst="rect">
            <a:avLst/>
          </a:prstGeom>
          <a:noFill/>
        </p:spPr>
        <p:txBody>
          <a:bodyPr wrap="square">
            <a:spAutoFit/>
          </a:bodyPr>
          <a:lstStyle/>
          <a:p>
            <a:pPr algn="ctr"/>
            <a:r>
              <a:rPr lang="en-IN" sz="1600" b="1" u="sng" dirty="0"/>
              <a:t>Producer Gas Burner</a:t>
            </a:r>
            <a:r>
              <a:rPr lang="en-IN" b="1" u="sng" dirty="0">
                <a:solidFill>
                  <a:srgbClr val="C00000"/>
                </a:solidFill>
              </a:rPr>
              <a:t> </a:t>
            </a:r>
          </a:p>
        </p:txBody>
      </p:sp>
      <p:sp>
        <p:nvSpPr>
          <p:cNvPr id="63" name="TextBox 62">
            <a:extLst>
              <a:ext uri="{FF2B5EF4-FFF2-40B4-BE49-F238E27FC236}">
                <a16:creationId xmlns:a16="http://schemas.microsoft.com/office/drawing/2014/main" id="{0F12FA32-D389-9BA4-D51A-7465E3E5875A}"/>
              </a:ext>
            </a:extLst>
          </p:cNvPr>
          <p:cNvSpPr txBox="1"/>
          <p:nvPr/>
        </p:nvSpPr>
        <p:spPr>
          <a:xfrm>
            <a:off x="4973620" y="2382949"/>
            <a:ext cx="4058369" cy="954107"/>
          </a:xfrm>
          <a:prstGeom prst="rect">
            <a:avLst/>
          </a:prstGeom>
          <a:noFill/>
        </p:spPr>
        <p:txBody>
          <a:bodyPr wrap="square">
            <a:spAutoFit/>
          </a:bodyPr>
          <a:lstStyle/>
          <a:p>
            <a:r>
              <a:rPr lang="en-IN" sz="1400" dirty="0">
                <a:latin typeface="+mj-lt"/>
              </a:rPr>
              <a:t>Mass Flow Rate of Flue Gas</a:t>
            </a:r>
          </a:p>
          <a:p>
            <a:r>
              <a:rPr lang="en-IN" sz="1400" dirty="0">
                <a:latin typeface="+mj-lt"/>
              </a:rPr>
              <a:t>Flame Temperature of Flue Gas</a:t>
            </a:r>
          </a:p>
          <a:p>
            <a:r>
              <a:rPr lang="en-IN" sz="1400" dirty="0">
                <a:latin typeface="+mj-lt"/>
              </a:rPr>
              <a:t>Heat Transfer Area required</a:t>
            </a:r>
          </a:p>
          <a:p>
            <a:r>
              <a:rPr lang="en-US" sz="1400" dirty="0">
                <a:latin typeface="+mj-lt"/>
              </a:rPr>
              <a:t>Sizing of the Heat Exchanger: </a:t>
            </a:r>
            <a:r>
              <a:rPr lang="en-US" sz="1400" dirty="0">
                <a:solidFill>
                  <a:srgbClr val="FF0000"/>
                </a:solidFill>
                <a:latin typeface="+mj-lt"/>
              </a:rPr>
              <a:t>Red-Bag</a:t>
            </a:r>
            <a:r>
              <a:rPr lang="en-US" sz="1400" dirty="0">
                <a:latin typeface="+mj-lt"/>
              </a:rPr>
              <a:t> software</a:t>
            </a:r>
            <a:endParaRPr lang="en-IN" sz="1400" dirty="0">
              <a:latin typeface="+mj-lt"/>
            </a:endParaRPr>
          </a:p>
        </p:txBody>
      </p:sp>
      <p:sp>
        <p:nvSpPr>
          <p:cNvPr id="69" name="TextBox 68">
            <a:extLst>
              <a:ext uri="{FF2B5EF4-FFF2-40B4-BE49-F238E27FC236}">
                <a16:creationId xmlns:a16="http://schemas.microsoft.com/office/drawing/2014/main" id="{51C9B98A-DC54-7B6F-98AD-8CDFB17E9B6F}"/>
              </a:ext>
            </a:extLst>
          </p:cNvPr>
          <p:cNvSpPr txBox="1"/>
          <p:nvPr/>
        </p:nvSpPr>
        <p:spPr>
          <a:xfrm>
            <a:off x="4816486" y="1937251"/>
            <a:ext cx="4518211" cy="338554"/>
          </a:xfrm>
          <a:prstGeom prst="rect">
            <a:avLst/>
          </a:prstGeom>
          <a:noFill/>
        </p:spPr>
        <p:txBody>
          <a:bodyPr wrap="square">
            <a:spAutoFit/>
          </a:bodyPr>
          <a:lstStyle/>
          <a:p>
            <a:pPr algn="ctr"/>
            <a:r>
              <a:rPr lang="en-IN" sz="1600" b="1" u="sng" dirty="0"/>
              <a:t>Heat exchanger  </a:t>
            </a:r>
          </a:p>
        </p:txBody>
      </p:sp>
      <p:pic>
        <p:nvPicPr>
          <p:cNvPr id="73" name="Picture 72">
            <a:extLst>
              <a:ext uri="{FF2B5EF4-FFF2-40B4-BE49-F238E27FC236}">
                <a16:creationId xmlns:a16="http://schemas.microsoft.com/office/drawing/2014/main" id="{380046E7-53A0-AD36-B948-A81614922415}"/>
              </a:ext>
            </a:extLst>
          </p:cNvPr>
          <p:cNvPicPr>
            <a:picLocks noChangeAspect="1"/>
          </p:cNvPicPr>
          <p:nvPr/>
        </p:nvPicPr>
        <p:blipFill>
          <a:blip r:embed="rId29"/>
          <a:stretch>
            <a:fillRect/>
          </a:stretch>
        </p:blipFill>
        <p:spPr>
          <a:xfrm>
            <a:off x="5658395" y="3627140"/>
            <a:ext cx="2441020" cy="2541647"/>
          </a:xfrm>
          <a:prstGeom prst="rect">
            <a:avLst/>
          </a:prstGeom>
        </p:spPr>
      </p:pic>
      <p:grpSp>
        <p:nvGrpSpPr>
          <p:cNvPr id="78" name="Group 77">
            <a:extLst>
              <a:ext uri="{FF2B5EF4-FFF2-40B4-BE49-F238E27FC236}">
                <a16:creationId xmlns:a16="http://schemas.microsoft.com/office/drawing/2014/main" id="{BCBEE601-A0E5-728C-A051-C85913E69054}"/>
              </a:ext>
            </a:extLst>
          </p:cNvPr>
          <p:cNvGrpSpPr/>
          <p:nvPr/>
        </p:nvGrpSpPr>
        <p:grpSpPr>
          <a:xfrm>
            <a:off x="4856026" y="2367251"/>
            <a:ext cx="5301990" cy="3939311"/>
            <a:chOff x="4856026" y="2367251"/>
            <a:chExt cx="5301990" cy="3939311"/>
          </a:xfrm>
        </p:grpSpPr>
        <p:sp>
          <p:nvSpPr>
            <p:cNvPr id="79" name="TextBox 78">
              <a:extLst>
                <a:ext uri="{FF2B5EF4-FFF2-40B4-BE49-F238E27FC236}">
                  <a16:creationId xmlns:a16="http://schemas.microsoft.com/office/drawing/2014/main" id="{0D8265EE-90BC-5C62-1E08-0B3109B3699B}"/>
                </a:ext>
              </a:extLst>
            </p:cNvPr>
            <p:cNvSpPr txBox="1"/>
            <p:nvPr/>
          </p:nvSpPr>
          <p:spPr>
            <a:xfrm>
              <a:off x="5009853" y="2392642"/>
              <a:ext cx="88133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Top view</a:t>
              </a:r>
            </a:p>
          </p:txBody>
        </p:sp>
        <p:grpSp>
          <p:nvGrpSpPr>
            <p:cNvPr id="80" name="Group 79">
              <a:extLst>
                <a:ext uri="{FF2B5EF4-FFF2-40B4-BE49-F238E27FC236}">
                  <a16:creationId xmlns:a16="http://schemas.microsoft.com/office/drawing/2014/main" id="{1C9C2B07-6551-BC26-2DCF-C6FA35D779A6}"/>
                </a:ext>
              </a:extLst>
            </p:cNvPr>
            <p:cNvGrpSpPr/>
            <p:nvPr/>
          </p:nvGrpSpPr>
          <p:grpSpPr>
            <a:xfrm>
              <a:off x="4856026" y="2367251"/>
              <a:ext cx="5301990" cy="3939311"/>
              <a:chOff x="4856026" y="2367251"/>
              <a:chExt cx="5301990" cy="3939311"/>
            </a:xfrm>
          </p:grpSpPr>
          <p:cxnSp>
            <p:nvCxnSpPr>
              <p:cNvPr id="81" name="Straight Arrow Connector 80">
                <a:extLst>
                  <a:ext uri="{FF2B5EF4-FFF2-40B4-BE49-F238E27FC236}">
                    <a16:creationId xmlns:a16="http://schemas.microsoft.com/office/drawing/2014/main" id="{83A44604-0B64-4202-AF24-C66E10EFE9C0}"/>
                  </a:ext>
                </a:extLst>
              </p:cNvPr>
              <p:cNvCxnSpPr>
                <a:cxnSpLocks/>
              </p:cNvCxnSpPr>
              <p:nvPr/>
            </p:nvCxnSpPr>
            <p:spPr>
              <a:xfrm flipH="1">
                <a:off x="6389659" y="2909118"/>
                <a:ext cx="665775" cy="6885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84" name="Group 83">
                <a:extLst>
                  <a:ext uri="{FF2B5EF4-FFF2-40B4-BE49-F238E27FC236}">
                    <a16:creationId xmlns:a16="http://schemas.microsoft.com/office/drawing/2014/main" id="{D0CF9DA0-7A34-52DC-93F6-9278F5D0C6AB}"/>
                  </a:ext>
                </a:extLst>
              </p:cNvPr>
              <p:cNvGrpSpPr/>
              <p:nvPr/>
            </p:nvGrpSpPr>
            <p:grpSpPr>
              <a:xfrm>
                <a:off x="4856026" y="2367251"/>
                <a:ext cx="5301990" cy="3939311"/>
                <a:chOff x="4856026" y="2367251"/>
                <a:chExt cx="5301990" cy="3939311"/>
              </a:xfrm>
            </p:grpSpPr>
            <p:pic>
              <p:nvPicPr>
                <p:cNvPr id="85" name="Picture 84">
                  <a:extLst>
                    <a:ext uri="{FF2B5EF4-FFF2-40B4-BE49-F238E27FC236}">
                      <a16:creationId xmlns:a16="http://schemas.microsoft.com/office/drawing/2014/main" id="{E55ED852-2F8B-AD58-0EE1-A9D8F84AE7C3}"/>
                    </a:ext>
                  </a:extLst>
                </p:cNvPr>
                <p:cNvPicPr>
                  <a:picLocks noChangeAspect="1"/>
                </p:cNvPicPr>
                <p:nvPr/>
              </p:nvPicPr>
              <p:blipFill>
                <a:blip r:embed="rId30"/>
                <a:stretch>
                  <a:fillRect/>
                </a:stretch>
              </p:blipFill>
              <p:spPr>
                <a:xfrm>
                  <a:off x="4902943" y="4146230"/>
                  <a:ext cx="3123471" cy="1954319"/>
                </a:xfrm>
                <a:prstGeom prst="rect">
                  <a:avLst/>
                </a:prstGeom>
              </p:spPr>
            </p:pic>
            <p:pic>
              <p:nvPicPr>
                <p:cNvPr id="86" name="Picture 85">
                  <a:extLst>
                    <a:ext uri="{FF2B5EF4-FFF2-40B4-BE49-F238E27FC236}">
                      <a16:creationId xmlns:a16="http://schemas.microsoft.com/office/drawing/2014/main" id="{B947FE4F-ACFD-4CC0-D91C-7896D0EA425C}"/>
                    </a:ext>
                  </a:extLst>
                </p:cNvPr>
                <p:cNvPicPr>
                  <a:picLocks noChangeAspect="1"/>
                </p:cNvPicPr>
                <p:nvPr/>
              </p:nvPicPr>
              <p:blipFill>
                <a:blip r:embed="rId31"/>
                <a:stretch>
                  <a:fillRect/>
                </a:stretch>
              </p:blipFill>
              <p:spPr>
                <a:xfrm rot="21405241">
                  <a:off x="7309604" y="2493121"/>
                  <a:ext cx="2848412" cy="3795692"/>
                </a:xfrm>
                <a:prstGeom prst="rect">
                  <a:avLst/>
                </a:prstGeom>
              </p:spPr>
            </p:pic>
            <p:pic>
              <p:nvPicPr>
                <p:cNvPr id="87" name="Picture 86">
                  <a:extLst>
                    <a:ext uri="{FF2B5EF4-FFF2-40B4-BE49-F238E27FC236}">
                      <a16:creationId xmlns:a16="http://schemas.microsoft.com/office/drawing/2014/main" id="{F5E71122-6BA6-B576-6787-1B5ED99DD9A5}"/>
                    </a:ext>
                  </a:extLst>
                </p:cNvPr>
                <p:cNvPicPr>
                  <a:picLocks noChangeAspect="1"/>
                </p:cNvPicPr>
                <p:nvPr/>
              </p:nvPicPr>
              <p:blipFill>
                <a:blip r:embed="rId32"/>
                <a:stretch>
                  <a:fillRect/>
                </a:stretch>
              </p:blipFill>
              <p:spPr>
                <a:xfrm>
                  <a:off x="4856026" y="2644536"/>
                  <a:ext cx="1268078" cy="1231499"/>
                </a:xfrm>
                <a:prstGeom prst="rect">
                  <a:avLst/>
                </a:prstGeom>
              </p:spPr>
            </p:pic>
            <p:sp>
              <p:nvSpPr>
                <p:cNvPr id="88" name="TextBox 87">
                  <a:extLst>
                    <a:ext uri="{FF2B5EF4-FFF2-40B4-BE49-F238E27FC236}">
                      <a16:creationId xmlns:a16="http://schemas.microsoft.com/office/drawing/2014/main" id="{C52825E1-1DD3-E647-CF0A-2A24DECF2703}"/>
                    </a:ext>
                  </a:extLst>
                </p:cNvPr>
                <p:cNvSpPr txBox="1"/>
                <p:nvPr/>
              </p:nvSpPr>
              <p:spPr>
                <a:xfrm>
                  <a:off x="6984178" y="2669255"/>
                  <a:ext cx="891591"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Chimney</a:t>
                  </a:r>
                </a:p>
              </p:txBody>
            </p:sp>
            <p:cxnSp>
              <p:nvCxnSpPr>
                <p:cNvPr id="89" name="Straight Arrow Connector 88">
                  <a:extLst>
                    <a:ext uri="{FF2B5EF4-FFF2-40B4-BE49-F238E27FC236}">
                      <a16:creationId xmlns:a16="http://schemas.microsoft.com/office/drawing/2014/main" id="{6E89AE79-B39D-5D89-4049-532166BF7CA5}"/>
                    </a:ext>
                  </a:extLst>
                </p:cNvPr>
                <p:cNvCxnSpPr>
                  <a:cxnSpLocks/>
                </p:cNvCxnSpPr>
                <p:nvPr/>
              </p:nvCxnSpPr>
              <p:spPr>
                <a:xfrm>
                  <a:off x="7784405" y="2935520"/>
                  <a:ext cx="661909" cy="7692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0" name="TextBox 89">
                  <a:extLst>
                    <a:ext uri="{FF2B5EF4-FFF2-40B4-BE49-F238E27FC236}">
                      <a16:creationId xmlns:a16="http://schemas.microsoft.com/office/drawing/2014/main" id="{FB1D395F-37EA-A24B-7B12-C8859A50D803}"/>
                    </a:ext>
                  </a:extLst>
                </p:cNvPr>
                <p:cNvSpPr txBox="1"/>
                <p:nvPr/>
              </p:nvSpPr>
              <p:spPr>
                <a:xfrm>
                  <a:off x="6816756" y="3357117"/>
                  <a:ext cx="144783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Heat exchanger</a:t>
                  </a:r>
                </a:p>
              </p:txBody>
            </p:sp>
            <p:cxnSp>
              <p:nvCxnSpPr>
                <p:cNvPr id="91" name="Straight Arrow Connector 90">
                  <a:extLst>
                    <a:ext uri="{FF2B5EF4-FFF2-40B4-BE49-F238E27FC236}">
                      <a16:creationId xmlns:a16="http://schemas.microsoft.com/office/drawing/2014/main" id="{B0E6EE03-79CB-CC1B-B0C3-B96121541DCC}"/>
                    </a:ext>
                  </a:extLst>
                </p:cNvPr>
                <p:cNvCxnSpPr>
                  <a:cxnSpLocks/>
                </p:cNvCxnSpPr>
                <p:nvPr/>
              </p:nvCxnSpPr>
              <p:spPr>
                <a:xfrm flipH="1">
                  <a:off x="6816756" y="3661800"/>
                  <a:ext cx="424934" cy="11822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A085D22E-F977-C31E-76AE-772302419118}"/>
                    </a:ext>
                  </a:extLst>
                </p:cNvPr>
                <p:cNvCxnSpPr>
                  <a:cxnSpLocks/>
                </p:cNvCxnSpPr>
                <p:nvPr/>
              </p:nvCxnSpPr>
              <p:spPr>
                <a:xfrm>
                  <a:off x="7829319" y="3601503"/>
                  <a:ext cx="435269" cy="1788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4" name="Picture 2">
                  <a:extLst>
                    <a:ext uri="{FF2B5EF4-FFF2-40B4-BE49-F238E27FC236}">
                      <a16:creationId xmlns:a16="http://schemas.microsoft.com/office/drawing/2014/main" id="{7B0C17C4-EEBA-2CF3-7378-3FAA1CDF8A2F}"/>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811611" y="2367251"/>
                  <a:ext cx="1022689" cy="2396710"/>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A67E68CF-37B6-8A5B-6301-CAB6BDE3C462}"/>
                    </a:ext>
                  </a:extLst>
                </p:cNvPr>
                <p:cNvSpPr txBox="1"/>
                <p:nvPr/>
              </p:nvSpPr>
              <p:spPr>
                <a:xfrm>
                  <a:off x="6276061" y="6060341"/>
                  <a:ext cx="2794355" cy="246221"/>
                </a:xfrm>
                <a:prstGeom prst="rect">
                  <a:avLst/>
                </a:prstGeom>
                <a:noFill/>
              </p:spPr>
              <p:txBody>
                <a:bodyPr wrap="none" rtlCol="0">
                  <a:spAutoFit/>
                </a:bodyPr>
                <a:lstStyle/>
                <a:p>
                  <a:r>
                    <a:rPr lang="en-US" sz="1000" b="1" dirty="0">
                      <a:solidFill>
                        <a:srgbClr val="C00000"/>
                      </a:solidFill>
                      <a:latin typeface="Arial" panose="020B0604020202020204" pitchFamily="34" charset="0"/>
                      <a:cs typeface="Arial" panose="020B0604020202020204" pitchFamily="34" charset="0"/>
                    </a:rPr>
                    <a:t>Source :</a:t>
                  </a:r>
                  <a:r>
                    <a:rPr lang="en-US" sz="1000" b="1" dirty="0">
                      <a:solidFill>
                        <a:srgbClr val="0070C0"/>
                      </a:solidFill>
                      <a:latin typeface="Arial" panose="020B0604020202020204" pitchFamily="34" charset="0"/>
                      <a:cs typeface="Arial" panose="020B0604020202020204" pitchFamily="34" charset="0"/>
                    </a:rPr>
                    <a:t> Anil K. Rajvanshi  et al., FAO 2014</a:t>
                  </a:r>
                </a:p>
              </p:txBody>
            </p:sp>
          </p:grpSp>
        </p:grpSp>
      </p:grpSp>
    </p:spTree>
    <p:extLst>
      <p:ext uri="{BB962C8B-B14F-4D97-AF65-F5344CB8AC3E}">
        <p14:creationId xmlns:p14="http://schemas.microsoft.com/office/powerpoint/2010/main" val="192226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barn(inVertical)">
                                      <p:cBhvr>
                                        <p:cTn id="10" dur="500"/>
                                        <p:tgtEl>
                                          <p:spTgt spid="60"/>
                                        </p:tgtEl>
                                      </p:cBhvr>
                                    </p:animEffect>
                                  </p:childTnLst>
                                  <p:subTnLst>
                                    <p:set>
                                      <p:cBhvr override="childStyle">
                                        <p:cTn dur="1" fill="hold" display="0" masterRel="nextClick" afterEffect="1"/>
                                        <p:tgtEl>
                                          <p:spTgt spid="60"/>
                                        </p:tgtEl>
                                        <p:attrNameLst>
                                          <p:attrName>style.visibility</p:attrName>
                                        </p:attrNameLst>
                                      </p:cBhvr>
                                      <p:to>
                                        <p:strVal val="hidden"/>
                                      </p:to>
                                    </p:set>
                                  </p:subTnLst>
                                </p:cTn>
                              </p:par>
                              <p:par>
                                <p:cTn id="11" presetID="16" presetClass="entr" presetSubtype="21"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barn(inVertical)">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arn(inVertical)">
                                      <p:cBhvr>
                                        <p:cTn id="18" dur="500"/>
                                        <p:tgtEl>
                                          <p:spTgt spid="45"/>
                                        </p:tgtEl>
                                      </p:cBhvr>
                                    </p:animEffect>
                                  </p:childTnLst>
                                </p:cTn>
                              </p:par>
                              <p:par>
                                <p:cTn id="19" presetID="16" presetClass="entr" presetSubtype="21"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barn(inVertical)">
                                      <p:cBhvr>
                                        <p:cTn id="21"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barn(inVertical)">
                                      <p:cBhvr>
                                        <p:cTn id="26" dur="500"/>
                                        <p:tgtEl>
                                          <p:spTgt spid="51"/>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barn(inVertical)">
                                      <p:cBhvr>
                                        <p:cTn id="29" dur="500"/>
                                        <p:tgtEl>
                                          <p:spTgt spid="69"/>
                                        </p:tgtEl>
                                      </p:cBhvr>
                                    </p:animEffect>
                                  </p:childTnLst>
                                </p:cTn>
                              </p:par>
                              <p:par>
                                <p:cTn id="30" presetID="16" presetClass="entr" presetSubtype="21" fill="hold" nodeType="with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barn(inVertical)">
                                      <p:cBhvr>
                                        <p:cTn id="32" dur="500"/>
                                        <p:tgtEl>
                                          <p:spTgt spid="73"/>
                                        </p:tgtEl>
                                      </p:cBhvr>
                                    </p:animEffect>
                                  </p:childTnLst>
                                  <p:subTnLst>
                                    <p:set>
                                      <p:cBhvr override="childStyle">
                                        <p:cTn dur="1" fill="hold" display="0" masterRel="nextClick" afterEffect="1"/>
                                        <p:tgtEl>
                                          <p:spTgt spid="73"/>
                                        </p:tgtEl>
                                        <p:attrNameLst>
                                          <p:attrName>style.visibility</p:attrName>
                                        </p:attrNameLst>
                                      </p:cBhvr>
                                      <p:to>
                                        <p:strVal val="hidden"/>
                                      </p:to>
                                    </p:set>
                                  </p:subTnLst>
                                </p:cTn>
                              </p:par>
                              <p:par>
                                <p:cTn id="33" presetID="16" presetClass="entr" presetSubtype="21"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barn(inVertical)">
                                      <p:cBhvr>
                                        <p:cTn id="35" dur="500"/>
                                        <p:tgtEl>
                                          <p:spTgt spid="63"/>
                                        </p:tgtEl>
                                      </p:cBhvr>
                                    </p:animEffec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barn(inVertical)">
                                      <p:cBhvr>
                                        <p:cTn id="4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2" grpId="0"/>
      <p:bldP spid="63" grpId="0"/>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3B76A-A3FC-77EB-2FEA-B7D2348BD7F4}"/>
              </a:ext>
            </a:extLst>
          </p:cNvPr>
          <p:cNvPicPr>
            <a:picLocks noChangeAspect="1"/>
          </p:cNvPicPr>
          <p:nvPr/>
        </p:nvPicPr>
        <p:blipFill>
          <a:blip r:embed="rId2"/>
          <a:stretch>
            <a:fillRect/>
          </a:stretch>
        </p:blipFill>
        <p:spPr>
          <a:xfrm>
            <a:off x="-316102" y="1122664"/>
            <a:ext cx="9460102" cy="4276484"/>
          </a:xfrm>
          <a:prstGeom prst="rect">
            <a:avLst/>
          </a:prstGeom>
        </p:spPr>
      </p:pic>
      <p:sp>
        <p:nvSpPr>
          <p:cNvPr id="3" name="TextBox 2">
            <a:extLst>
              <a:ext uri="{FF2B5EF4-FFF2-40B4-BE49-F238E27FC236}">
                <a16:creationId xmlns:a16="http://schemas.microsoft.com/office/drawing/2014/main" id="{95B22F4B-766B-F1C3-C34D-FC3B20CCE2DD}"/>
              </a:ext>
            </a:extLst>
          </p:cNvPr>
          <p:cNvSpPr txBox="1"/>
          <p:nvPr/>
        </p:nvSpPr>
        <p:spPr>
          <a:xfrm>
            <a:off x="130099" y="312178"/>
            <a:ext cx="9144000" cy="461665"/>
          </a:xfrm>
          <a:prstGeom prst="rect">
            <a:avLst/>
          </a:prstGeom>
          <a:noFill/>
        </p:spPr>
        <p:txBody>
          <a:bodyPr wrap="square" rtlCol="0">
            <a:spAutoFit/>
          </a:bodyPr>
          <a:lstStyle/>
          <a:p>
            <a:pPr algn="ctr"/>
            <a:r>
              <a:rPr lang="en-US" sz="2400" b="1" u="sng" dirty="0">
                <a:solidFill>
                  <a:srgbClr val="C00000"/>
                </a:solidFill>
                <a:latin typeface="Arial" panose="020B0604020202020204" pitchFamily="34" charset="0"/>
                <a:cs typeface="Arial" panose="020B0604020202020204" pitchFamily="34" charset="0"/>
              </a:rPr>
              <a:t>Schematic of Set-up</a:t>
            </a:r>
            <a:endParaRPr lang="en-IN" sz="2400"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730FF6BF-1A16-CF11-57D7-932B095E7330}"/>
              </a:ext>
            </a:extLst>
          </p:cNvPr>
          <p:cNvSpPr>
            <a:spLocks noGrp="1"/>
          </p:cNvSpPr>
          <p:nvPr>
            <p:ph type="dt" sz="half" idx="10"/>
          </p:nvPr>
        </p:nvSpPr>
        <p:spPr/>
        <p:txBody>
          <a:bodyPr/>
          <a:lstStyle/>
          <a:p>
            <a:r>
              <a:rPr lang="en-US"/>
              <a:t>10/9/2023</a:t>
            </a:r>
            <a:endParaRPr lang="en-US" dirty="0"/>
          </a:p>
        </p:txBody>
      </p:sp>
      <p:sp>
        <p:nvSpPr>
          <p:cNvPr id="5" name="Slide Number Placeholder 4">
            <a:extLst>
              <a:ext uri="{FF2B5EF4-FFF2-40B4-BE49-F238E27FC236}">
                <a16:creationId xmlns:a16="http://schemas.microsoft.com/office/drawing/2014/main" id="{F856CCCB-0EF7-E024-96DD-8E80D4DCDE9A}"/>
              </a:ext>
            </a:extLst>
          </p:cNvPr>
          <p:cNvSpPr>
            <a:spLocks noGrp="1"/>
          </p:cNvSpPr>
          <p:nvPr>
            <p:ph type="sldNum" sz="quarter" idx="12"/>
          </p:nvPr>
        </p:nvSpPr>
        <p:spPr/>
        <p:txBody>
          <a:bodyPr/>
          <a:lstStyle/>
          <a:p>
            <a:fld id="{3BD29BA5-4D91-4428-9154-B727B9C83D84}" type="slidenum">
              <a:rPr lang="en-US" smtClean="0"/>
              <a:pPr/>
              <a:t>7</a:t>
            </a:fld>
            <a:endParaRPr lang="en-US"/>
          </a:p>
        </p:txBody>
      </p:sp>
      <p:sp>
        <p:nvSpPr>
          <p:cNvPr id="6" name="Footer Placeholder 5">
            <a:extLst>
              <a:ext uri="{FF2B5EF4-FFF2-40B4-BE49-F238E27FC236}">
                <a16:creationId xmlns:a16="http://schemas.microsoft.com/office/drawing/2014/main" id="{947AC04D-55C6-4F4A-2B23-7F46DBFF5EF5}"/>
              </a:ext>
            </a:extLst>
          </p:cNvPr>
          <p:cNvSpPr>
            <a:spLocks noGrp="1"/>
          </p:cNvSpPr>
          <p:nvPr>
            <p:ph type="ftr" sz="quarter" idx="11"/>
          </p:nvPr>
        </p:nvSpPr>
        <p:spPr/>
        <p:txBody>
          <a:bodyPr/>
          <a:lstStyle/>
          <a:p>
            <a:r>
              <a:rPr lang="en-US"/>
              <a:t>BTP Mid Term Presentation</a:t>
            </a:r>
            <a:endParaRPr lang="en-US" dirty="0"/>
          </a:p>
        </p:txBody>
      </p:sp>
      <p:grpSp>
        <p:nvGrpSpPr>
          <p:cNvPr id="9" name="Group 8">
            <a:extLst>
              <a:ext uri="{FF2B5EF4-FFF2-40B4-BE49-F238E27FC236}">
                <a16:creationId xmlns:a16="http://schemas.microsoft.com/office/drawing/2014/main" id="{8E306A79-7DC6-5AB0-65CD-8F74B1D42074}"/>
              </a:ext>
            </a:extLst>
          </p:cNvPr>
          <p:cNvGrpSpPr/>
          <p:nvPr/>
        </p:nvGrpSpPr>
        <p:grpSpPr>
          <a:xfrm>
            <a:off x="0" y="312178"/>
            <a:ext cx="9144000" cy="5619343"/>
            <a:chOff x="0" y="270815"/>
            <a:chExt cx="9144000" cy="5619343"/>
          </a:xfrm>
        </p:grpSpPr>
        <p:pic>
          <p:nvPicPr>
            <p:cNvPr id="10" name="Picture 9">
              <a:extLst>
                <a:ext uri="{FF2B5EF4-FFF2-40B4-BE49-F238E27FC236}">
                  <a16:creationId xmlns:a16="http://schemas.microsoft.com/office/drawing/2014/main" id="{82AB2ACB-9EE2-DFC8-77BC-4C509AB815B7}"/>
                </a:ext>
              </a:extLst>
            </p:cNvPr>
            <p:cNvPicPr>
              <a:picLocks noChangeAspect="1"/>
            </p:cNvPicPr>
            <p:nvPr/>
          </p:nvPicPr>
          <p:blipFill>
            <a:blip r:embed="rId3"/>
            <a:stretch>
              <a:fillRect/>
            </a:stretch>
          </p:blipFill>
          <p:spPr>
            <a:xfrm>
              <a:off x="260758" y="967841"/>
              <a:ext cx="8622483" cy="4922317"/>
            </a:xfrm>
            <a:prstGeom prst="rect">
              <a:avLst/>
            </a:prstGeom>
          </p:spPr>
        </p:pic>
        <p:sp>
          <p:nvSpPr>
            <p:cNvPr id="11" name="TextBox 10">
              <a:extLst>
                <a:ext uri="{FF2B5EF4-FFF2-40B4-BE49-F238E27FC236}">
                  <a16:creationId xmlns:a16="http://schemas.microsoft.com/office/drawing/2014/main" id="{F673F8BB-0332-A2D5-60B5-DC4700CE179E}"/>
                </a:ext>
              </a:extLst>
            </p:cNvPr>
            <p:cNvSpPr txBox="1"/>
            <p:nvPr/>
          </p:nvSpPr>
          <p:spPr>
            <a:xfrm>
              <a:off x="0" y="270815"/>
              <a:ext cx="9144000" cy="461665"/>
            </a:xfrm>
            <a:prstGeom prst="rect">
              <a:avLst/>
            </a:prstGeom>
            <a:noFill/>
          </p:spPr>
          <p:txBody>
            <a:bodyPr wrap="square" rtlCol="0">
              <a:spAutoFit/>
            </a:bodyPr>
            <a:lstStyle/>
            <a:p>
              <a:pPr algn="ctr"/>
              <a:r>
                <a:rPr lang="en-US" sz="2400" b="1" u="sng" dirty="0">
                  <a:solidFill>
                    <a:srgbClr val="C00000"/>
                  </a:solidFill>
                  <a:latin typeface="Arial" panose="020B0604020202020204" pitchFamily="34" charset="0"/>
                  <a:cs typeface="Arial" panose="020B0604020202020204" pitchFamily="34" charset="0"/>
                </a:rPr>
                <a:t>Physical Set-up</a:t>
              </a:r>
              <a:endParaRPr lang="en-IN" sz="2400" dirty="0">
                <a:latin typeface="Arial" panose="020B0604020202020204" pitchFamily="34" charset="0"/>
                <a:cs typeface="Arial" panose="020B0604020202020204" pitchFamily="34" charset="0"/>
              </a:endParaRPr>
            </a:p>
          </p:txBody>
        </p:sp>
      </p:grpSp>
      <p:cxnSp>
        <p:nvCxnSpPr>
          <p:cNvPr id="7" name="Straight Arrow Connector 6">
            <a:extLst>
              <a:ext uri="{FF2B5EF4-FFF2-40B4-BE49-F238E27FC236}">
                <a16:creationId xmlns:a16="http://schemas.microsoft.com/office/drawing/2014/main" id="{B21BF117-7E5F-E66B-9811-2DB5F5A5D769}"/>
              </a:ext>
            </a:extLst>
          </p:cNvPr>
          <p:cNvCxnSpPr>
            <a:cxnSpLocks/>
            <a:stCxn id="8" idx="0"/>
          </p:cNvCxnSpPr>
          <p:nvPr/>
        </p:nvCxnSpPr>
        <p:spPr>
          <a:xfrm flipV="1">
            <a:off x="7641328" y="1670670"/>
            <a:ext cx="443438" cy="4680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B5436DE-55CE-3F41-BD68-CC2417ED3C1F}"/>
              </a:ext>
            </a:extLst>
          </p:cNvPr>
          <p:cNvSpPr/>
          <p:nvPr/>
        </p:nvSpPr>
        <p:spPr>
          <a:xfrm>
            <a:off x="7197889" y="2138698"/>
            <a:ext cx="886877" cy="479220"/>
          </a:xfrm>
          <a:prstGeom prst="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926FE76-2EAC-8214-D446-8AB109396F4F}"/>
              </a:ext>
            </a:extLst>
          </p:cNvPr>
          <p:cNvSpPr txBox="1"/>
          <p:nvPr/>
        </p:nvSpPr>
        <p:spPr>
          <a:xfrm>
            <a:off x="7540124" y="1160424"/>
            <a:ext cx="1445825" cy="523220"/>
          </a:xfrm>
          <a:prstGeom prst="rect">
            <a:avLst/>
          </a:prstGeom>
          <a:noFill/>
        </p:spPr>
        <p:txBody>
          <a:bodyPr wrap="square" rtlCol="0">
            <a:spAutoFit/>
          </a:bodyPr>
          <a:lstStyle/>
          <a:p>
            <a:r>
              <a:rPr lang="en-IN" sz="1400" dirty="0"/>
              <a:t>Arduino control system</a:t>
            </a:r>
          </a:p>
        </p:txBody>
      </p:sp>
    </p:spTree>
    <p:extLst>
      <p:ext uri="{BB962C8B-B14F-4D97-AF65-F5344CB8AC3E}">
        <p14:creationId xmlns:p14="http://schemas.microsoft.com/office/powerpoint/2010/main" val="306507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17" presetID="16" presetClass="entr" presetSubtype="2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TextBox 453">
            <a:extLst>
              <a:ext uri="{FF2B5EF4-FFF2-40B4-BE49-F238E27FC236}">
                <a16:creationId xmlns:a16="http://schemas.microsoft.com/office/drawing/2014/main" id="{3D8FA94E-D838-80CA-B8EB-7C1C9393BC01}"/>
              </a:ext>
            </a:extLst>
          </p:cNvPr>
          <p:cNvSpPr txBox="1"/>
          <p:nvPr/>
        </p:nvSpPr>
        <p:spPr>
          <a:xfrm>
            <a:off x="-7679" y="145014"/>
            <a:ext cx="9144000" cy="461665"/>
          </a:xfrm>
          <a:prstGeom prst="rect">
            <a:avLst/>
          </a:prstGeom>
          <a:noFill/>
        </p:spPr>
        <p:txBody>
          <a:bodyPr wrap="square" rtlCol="0">
            <a:spAutoFit/>
          </a:bodyPr>
          <a:lstStyle/>
          <a:p>
            <a:pPr algn="ctr"/>
            <a:r>
              <a:rPr lang="en-IN" sz="2400" b="1" u="sng" dirty="0">
                <a:solidFill>
                  <a:srgbClr val="C00000"/>
                </a:solidFill>
              </a:rPr>
              <a:t>Testing of proportional valve with empty gasifier</a:t>
            </a:r>
          </a:p>
        </p:txBody>
      </p:sp>
      <p:sp>
        <p:nvSpPr>
          <p:cNvPr id="491" name="TextBox 490">
            <a:extLst>
              <a:ext uri="{FF2B5EF4-FFF2-40B4-BE49-F238E27FC236}">
                <a16:creationId xmlns:a16="http://schemas.microsoft.com/office/drawing/2014/main" id="{18390AC9-BB2C-8E4A-E0EC-7302B7D96761}"/>
              </a:ext>
            </a:extLst>
          </p:cNvPr>
          <p:cNvSpPr txBox="1"/>
          <p:nvPr/>
        </p:nvSpPr>
        <p:spPr>
          <a:xfrm>
            <a:off x="70445" y="889345"/>
            <a:ext cx="4156343" cy="115467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mj-lt"/>
              </a:rPr>
              <a:t>We are using this to control air flow rate.</a:t>
            </a:r>
          </a:p>
          <a:p>
            <a:pPr marL="285750" indent="-285750">
              <a:lnSpc>
                <a:spcPct val="150000"/>
              </a:lnSpc>
              <a:buFont typeface="Arial" panose="020B0604020202020204" pitchFamily="34" charset="0"/>
              <a:buChar char="•"/>
            </a:pPr>
            <a:r>
              <a:rPr lang="en-US" sz="1600" dirty="0">
                <a:latin typeface="+mj-lt"/>
              </a:rPr>
              <a:t>Percentage of opening of this valve depends on provided input current.</a:t>
            </a:r>
          </a:p>
        </p:txBody>
      </p:sp>
      <p:grpSp>
        <p:nvGrpSpPr>
          <p:cNvPr id="40" name="Group 39">
            <a:extLst>
              <a:ext uri="{FF2B5EF4-FFF2-40B4-BE49-F238E27FC236}">
                <a16:creationId xmlns:a16="http://schemas.microsoft.com/office/drawing/2014/main" id="{B98EF37D-D219-38B2-44A3-5DFBDF262F0B}"/>
              </a:ext>
            </a:extLst>
          </p:cNvPr>
          <p:cNvGrpSpPr/>
          <p:nvPr/>
        </p:nvGrpSpPr>
        <p:grpSpPr>
          <a:xfrm>
            <a:off x="628650" y="864394"/>
            <a:ext cx="8405872" cy="4712792"/>
            <a:chOff x="879679" y="1246417"/>
            <a:chExt cx="8405872" cy="4712792"/>
          </a:xfrm>
        </p:grpSpPr>
        <p:grpSp>
          <p:nvGrpSpPr>
            <p:cNvPr id="488" name="Group 487">
              <a:extLst>
                <a:ext uri="{FF2B5EF4-FFF2-40B4-BE49-F238E27FC236}">
                  <a16:creationId xmlns:a16="http://schemas.microsoft.com/office/drawing/2014/main" id="{F1864EB5-EA38-A4A1-AE09-4344785E2E6C}"/>
                </a:ext>
              </a:extLst>
            </p:cNvPr>
            <p:cNvGrpSpPr/>
            <p:nvPr/>
          </p:nvGrpSpPr>
          <p:grpSpPr>
            <a:xfrm>
              <a:off x="7320835" y="1246417"/>
              <a:ext cx="1964716" cy="1359993"/>
              <a:chOff x="1001242" y="762804"/>
              <a:chExt cx="1964716" cy="1359993"/>
            </a:xfrm>
          </p:grpSpPr>
          <p:sp>
            <p:nvSpPr>
              <p:cNvPr id="476" name="Rectangle 475">
                <a:extLst>
                  <a:ext uri="{FF2B5EF4-FFF2-40B4-BE49-F238E27FC236}">
                    <a16:creationId xmlns:a16="http://schemas.microsoft.com/office/drawing/2014/main" id="{45F7FFC2-FAE6-C981-DD3D-DC2394871488}"/>
                  </a:ext>
                </a:extLst>
              </p:cNvPr>
              <p:cNvSpPr/>
              <p:nvPr/>
            </p:nvSpPr>
            <p:spPr>
              <a:xfrm>
                <a:off x="1001242" y="762804"/>
                <a:ext cx="1678456" cy="13599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7" name="Group 476">
                <a:extLst>
                  <a:ext uri="{FF2B5EF4-FFF2-40B4-BE49-F238E27FC236}">
                    <a16:creationId xmlns:a16="http://schemas.microsoft.com/office/drawing/2014/main" id="{65F144E2-3E57-3DFB-424E-33AB0536B1A2}"/>
                  </a:ext>
                </a:extLst>
              </p:cNvPr>
              <p:cNvGrpSpPr>
                <a:grpSpLocks noChangeAspect="1"/>
              </p:cNvGrpSpPr>
              <p:nvPr/>
            </p:nvGrpSpPr>
            <p:grpSpPr>
              <a:xfrm>
                <a:off x="1099198" y="785560"/>
                <a:ext cx="1866760" cy="1317131"/>
                <a:chOff x="252685" y="3486520"/>
                <a:chExt cx="2489013" cy="1756178"/>
              </a:xfrm>
            </p:grpSpPr>
            <p:pic>
              <p:nvPicPr>
                <p:cNvPr id="478" name="Picture 477">
                  <a:extLst>
                    <a:ext uri="{FF2B5EF4-FFF2-40B4-BE49-F238E27FC236}">
                      <a16:creationId xmlns:a16="http://schemas.microsoft.com/office/drawing/2014/main" id="{0E0472F2-4D62-0F24-ADBA-9E536F4A77A2}"/>
                    </a:ext>
                  </a:extLst>
                </p:cNvPr>
                <p:cNvPicPr>
                  <a:picLocks noChangeAspect="1"/>
                </p:cNvPicPr>
                <p:nvPr/>
              </p:nvPicPr>
              <p:blipFill>
                <a:blip r:embed="rId2"/>
                <a:stretch>
                  <a:fillRect/>
                </a:stretch>
              </p:blipFill>
              <p:spPr>
                <a:xfrm>
                  <a:off x="374184" y="3845635"/>
                  <a:ext cx="274427" cy="273207"/>
                </a:xfrm>
                <a:prstGeom prst="rect">
                  <a:avLst/>
                </a:prstGeom>
              </p:spPr>
            </p:pic>
            <p:pic>
              <p:nvPicPr>
                <p:cNvPr id="479" name="Picture 478">
                  <a:extLst>
                    <a:ext uri="{FF2B5EF4-FFF2-40B4-BE49-F238E27FC236}">
                      <a16:creationId xmlns:a16="http://schemas.microsoft.com/office/drawing/2014/main" id="{7E7C7425-78A6-6AB9-4831-3BAE313DB3D0}"/>
                    </a:ext>
                  </a:extLst>
                </p:cNvPr>
                <p:cNvPicPr>
                  <a:picLocks noChangeAspect="1"/>
                </p:cNvPicPr>
                <p:nvPr/>
              </p:nvPicPr>
              <p:blipFill>
                <a:blip r:embed="rId3"/>
                <a:stretch>
                  <a:fillRect/>
                </a:stretch>
              </p:blipFill>
              <p:spPr>
                <a:xfrm>
                  <a:off x="388820" y="3486520"/>
                  <a:ext cx="328768" cy="328768"/>
                </a:xfrm>
                <a:prstGeom prst="rect">
                  <a:avLst/>
                </a:prstGeom>
              </p:spPr>
            </p:pic>
            <p:sp>
              <p:nvSpPr>
                <p:cNvPr id="480" name="Rectangle 479">
                  <a:extLst>
                    <a:ext uri="{FF2B5EF4-FFF2-40B4-BE49-F238E27FC236}">
                      <a16:creationId xmlns:a16="http://schemas.microsoft.com/office/drawing/2014/main" id="{BFCD2923-E998-0902-DA4D-FDAD6A375830}"/>
                    </a:ext>
                  </a:extLst>
                </p:cNvPr>
                <p:cNvSpPr/>
                <p:nvPr/>
              </p:nvSpPr>
              <p:spPr>
                <a:xfrm flipH="1">
                  <a:off x="735773" y="3526271"/>
                  <a:ext cx="1226080" cy="307776"/>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Air Blower</a:t>
                  </a:r>
                </a:p>
              </p:txBody>
            </p:sp>
            <p:sp>
              <p:nvSpPr>
                <p:cNvPr id="481" name="Rectangle 480">
                  <a:extLst>
                    <a:ext uri="{FF2B5EF4-FFF2-40B4-BE49-F238E27FC236}">
                      <a16:creationId xmlns:a16="http://schemas.microsoft.com/office/drawing/2014/main" id="{8EEC0A12-9027-CBB1-0BDD-0815279D749B}"/>
                    </a:ext>
                  </a:extLst>
                </p:cNvPr>
                <p:cNvSpPr/>
                <p:nvPr/>
              </p:nvSpPr>
              <p:spPr>
                <a:xfrm flipH="1">
                  <a:off x="637930" y="3813928"/>
                  <a:ext cx="1830224" cy="307776"/>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Proportional Ball Valve</a:t>
                  </a:r>
                </a:p>
              </p:txBody>
            </p:sp>
            <p:sp>
              <p:nvSpPr>
                <p:cNvPr id="482" name="Rectangle 481">
                  <a:extLst>
                    <a:ext uri="{FF2B5EF4-FFF2-40B4-BE49-F238E27FC236}">
                      <a16:creationId xmlns:a16="http://schemas.microsoft.com/office/drawing/2014/main" id="{D9DED1F0-4960-FAB7-D0D9-21FAF07989F4}"/>
                    </a:ext>
                  </a:extLst>
                </p:cNvPr>
                <p:cNvSpPr/>
                <p:nvPr/>
              </p:nvSpPr>
              <p:spPr>
                <a:xfrm flipH="1">
                  <a:off x="628378" y="4225141"/>
                  <a:ext cx="2113320" cy="307776"/>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Hot wire Anemometer</a:t>
                  </a:r>
                </a:p>
              </p:txBody>
            </p:sp>
            <p:cxnSp>
              <p:nvCxnSpPr>
                <p:cNvPr id="483" name="Straight Connector 482">
                  <a:extLst>
                    <a:ext uri="{FF2B5EF4-FFF2-40B4-BE49-F238E27FC236}">
                      <a16:creationId xmlns:a16="http://schemas.microsoft.com/office/drawing/2014/main" id="{4FE1C69B-4FE5-6A3A-32FC-B5ABF4C48BC0}"/>
                    </a:ext>
                  </a:extLst>
                </p:cNvPr>
                <p:cNvCxnSpPr>
                  <a:cxnSpLocks/>
                </p:cNvCxnSpPr>
                <p:nvPr/>
              </p:nvCxnSpPr>
              <p:spPr>
                <a:xfrm flipV="1">
                  <a:off x="374184" y="4768239"/>
                  <a:ext cx="27432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84" name="Rectangle 483">
                  <a:extLst>
                    <a:ext uri="{FF2B5EF4-FFF2-40B4-BE49-F238E27FC236}">
                      <a16:creationId xmlns:a16="http://schemas.microsoft.com/office/drawing/2014/main" id="{12240283-27FA-6B4C-3B36-E7378DDFB240}"/>
                    </a:ext>
                  </a:extLst>
                </p:cNvPr>
                <p:cNvSpPr/>
                <p:nvPr/>
              </p:nvSpPr>
              <p:spPr>
                <a:xfrm flipH="1">
                  <a:off x="717588" y="4600348"/>
                  <a:ext cx="1830224" cy="307776"/>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Thermocouple</a:t>
                  </a:r>
                </a:p>
              </p:txBody>
            </p:sp>
            <p:pic>
              <p:nvPicPr>
                <p:cNvPr id="485" name="Picture 484">
                  <a:extLst>
                    <a:ext uri="{FF2B5EF4-FFF2-40B4-BE49-F238E27FC236}">
                      <a16:creationId xmlns:a16="http://schemas.microsoft.com/office/drawing/2014/main" id="{D492FE72-B760-ED6D-F2BF-5164766CCBFC}"/>
                    </a:ext>
                  </a:extLst>
                </p:cNvPr>
                <p:cNvPicPr>
                  <a:picLocks noChangeAspect="1"/>
                </p:cNvPicPr>
                <p:nvPr/>
              </p:nvPicPr>
              <p:blipFill>
                <a:blip r:embed="rId4"/>
                <a:stretch>
                  <a:fillRect/>
                </a:stretch>
              </p:blipFill>
              <p:spPr>
                <a:xfrm>
                  <a:off x="396250" y="4141273"/>
                  <a:ext cx="317648" cy="514333"/>
                </a:xfrm>
                <a:prstGeom prst="rect">
                  <a:avLst/>
                </a:prstGeom>
              </p:spPr>
            </p:pic>
            <p:pic>
              <p:nvPicPr>
                <p:cNvPr id="486" name="Picture 485">
                  <a:extLst>
                    <a:ext uri="{FF2B5EF4-FFF2-40B4-BE49-F238E27FC236}">
                      <a16:creationId xmlns:a16="http://schemas.microsoft.com/office/drawing/2014/main" id="{8E223E68-D1B9-42A6-FC6A-3886F61CF0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52685" y="4880878"/>
                  <a:ext cx="463059" cy="281579"/>
                </a:xfrm>
                <a:prstGeom prst="rect">
                  <a:avLst/>
                </a:prstGeom>
              </p:spPr>
            </p:pic>
            <p:sp>
              <p:nvSpPr>
                <p:cNvPr id="487" name="TextBox 486">
                  <a:extLst>
                    <a:ext uri="{FF2B5EF4-FFF2-40B4-BE49-F238E27FC236}">
                      <a16:creationId xmlns:a16="http://schemas.microsoft.com/office/drawing/2014/main" id="{B4262EDF-9802-1562-EBCB-7841AC4A38C0}"/>
                    </a:ext>
                  </a:extLst>
                </p:cNvPr>
                <p:cNvSpPr txBox="1"/>
                <p:nvPr/>
              </p:nvSpPr>
              <p:spPr>
                <a:xfrm>
                  <a:off x="735773" y="4934922"/>
                  <a:ext cx="1901304" cy="307776"/>
                </a:xfrm>
                <a:prstGeom prst="rect">
                  <a:avLst/>
                </a:prstGeom>
                <a:noFill/>
              </p:spPr>
              <p:txBody>
                <a:bodyPr wrap="square">
                  <a:spAutoFit/>
                </a:bodyPr>
                <a:lstStyle/>
                <a:p>
                  <a:r>
                    <a:rPr lang="en-US" sz="900" dirty="0">
                      <a:latin typeface="Arial" panose="020B0604020202020204" pitchFamily="34" charset="0"/>
                      <a:cs typeface="Arial" panose="020B0604020202020204" pitchFamily="34" charset="0"/>
                    </a:rPr>
                    <a:t>Ball valve</a:t>
                  </a:r>
                  <a:endParaRPr lang="en-IN" sz="900" dirty="0"/>
                </a:p>
              </p:txBody>
            </p:sp>
          </p:grpSp>
        </p:grpSp>
        <p:cxnSp>
          <p:nvCxnSpPr>
            <p:cNvPr id="8" name="Straight Arrow Connector 7">
              <a:extLst>
                <a:ext uri="{FF2B5EF4-FFF2-40B4-BE49-F238E27FC236}">
                  <a16:creationId xmlns:a16="http://schemas.microsoft.com/office/drawing/2014/main" id="{F14CBBA2-053C-FB1B-9A82-E411A6EE0E5E}"/>
                </a:ext>
              </a:extLst>
            </p:cNvPr>
            <p:cNvCxnSpPr>
              <a:cxnSpLocks/>
              <a:stCxn id="2" idx="1"/>
            </p:cNvCxnSpPr>
            <p:nvPr/>
          </p:nvCxnSpPr>
          <p:spPr>
            <a:xfrm flipH="1" flipV="1">
              <a:off x="2637174" y="2650724"/>
              <a:ext cx="1443512" cy="2600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9BB79DB-26E9-8866-49D4-E8A14C58240F}"/>
                </a:ext>
              </a:extLst>
            </p:cNvPr>
            <p:cNvGrpSpPr/>
            <p:nvPr/>
          </p:nvGrpSpPr>
          <p:grpSpPr>
            <a:xfrm>
              <a:off x="879679" y="2060876"/>
              <a:ext cx="8264321" cy="3898333"/>
              <a:chOff x="729521" y="2377082"/>
              <a:chExt cx="8264321" cy="3898333"/>
            </a:xfrm>
          </p:grpSpPr>
          <p:grpSp>
            <p:nvGrpSpPr>
              <p:cNvPr id="473" name="Group 472">
                <a:extLst>
                  <a:ext uri="{FF2B5EF4-FFF2-40B4-BE49-F238E27FC236}">
                    <a16:creationId xmlns:a16="http://schemas.microsoft.com/office/drawing/2014/main" id="{B364DCCC-AD6E-74B8-5E0E-D9E32CCD2881}"/>
                  </a:ext>
                </a:extLst>
              </p:cNvPr>
              <p:cNvGrpSpPr/>
              <p:nvPr/>
            </p:nvGrpSpPr>
            <p:grpSpPr>
              <a:xfrm>
                <a:off x="2491429" y="2377082"/>
                <a:ext cx="6502413" cy="3898333"/>
                <a:chOff x="46233" y="1310413"/>
                <a:chExt cx="8108114" cy="4299809"/>
              </a:xfrm>
            </p:grpSpPr>
            <p:sp>
              <p:nvSpPr>
                <p:cNvPr id="3" name="Rectangle 2">
                  <a:extLst>
                    <a:ext uri="{FF2B5EF4-FFF2-40B4-BE49-F238E27FC236}">
                      <a16:creationId xmlns:a16="http://schemas.microsoft.com/office/drawing/2014/main" id="{074BD205-6A75-211D-5714-D6F1B8AD733F}"/>
                    </a:ext>
                  </a:extLst>
                </p:cNvPr>
                <p:cNvSpPr/>
                <p:nvPr/>
              </p:nvSpPr>
              <p:spPr>
                <a:xfrm>
                  <a:off x="5657204" y="5061988"/>
                  <a:ext cx="1069569" cy="2863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 name="Rectangle 3">
                  <a:extLst>
                    <a:ext uri="{FF2B5EF4-FFF2-40B4-BE49-F238E27FC236}">
                      <a16:creationId xmlns:a16="http://schemas.microsoft.com/office/drawing/2014/main" id="{A038205C-A34B-410E-53CA-15813190413D}"/>
                    </a:ext>
                  </a:extLst>
                </p:cNvPr>
                <p:cNvSpPr/>
                <p:nvPr/>
              </p:nvSpPr>
              <p:spPr>
                <a:xfrm rot="5400000">
                  <a:off x="4762062" y="3513757"/>
                  <a:ext cx="843248" cy="807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429" name="Picture 428">
                  <a:extLst>
                    <a:ext uri="{FF2B5EF4-FFF2-40B4-BE49-F238E27FC236}">
                      <a16:creationId xmlns:a16="http://schemas.microsoft.com/office/drawing/2014/main" id="{19BD025F-5BF8-B996-21C5-6B77CACC1EBA}"/>
                    </a:ext>
                  </a:extLst>
                </p:cNvPr>
                <p:cNvPicPr>
                  <a:picLocks noChangeAspect="1"/>
                </p:cNvPicPr>
                <p:nvPr/>
              </p:nvPicPr>
              <p:blipFill rotWithShape="1">
                <a:blip r:embed="rId3"/>
                <a:srcRect b="13155"/>
                <a:stretch/>
              </p:blipFill>
              <p:spPr>
                <a:xfrm>
                  <a:off x="1511665" y="3363635"/>
                  <a:ext cx="511218" cy="423146"/>
                </a:xfrm>
                <a:prstGeom prst="rect">
                  <a:avLst/>
                </a:prstGeom>
              </p:spPr>
            </p:pic>
            <p:sp>
              <p:nvSpPr>
                <p:cNvPr id="430" name="Rectangle 429">
                  <a:extLst>
                    <a:ext uri="{FF2B5EF4-FFF2-40B4-BE49-F238E27FC236}">
                      <a16:creationId xmlns:a16="http://schemas.microsoft.com/office/drawing/2014/main" id="{8AD00748-E1D8-13D7-BDB4-06C334ADD55A}"/>
                    </a:ext>
                  </a:extLst>
                </p:cNvPr>
                <p:cNvSpPr/>
                <p:nvPr/>
              </p:nvSpPr>
              <p:spPr>
                <a:xfrm>
                  <a:off x="1975226" y="3443280"/>
                  <a:ext cx="658874" cy="108103"/>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431" name="Picture 430">
                  <a:extLst>
                    <a:ext uri="{FF2B5EF4-FFF2-40B4-BE49-F238E27FC236}">
                      <a16:creationId xmlns:a16="http://schemas.microsoft.com/office/drawing/2014/main" id="{337E22D8-B83C-9A3A-E142-BA9532DBBAB0}"/>
                    </a:ext>
                  </a:extLst>
                </p:cNvPr>
                <p:cNvPicPr>
                  <a:picLocks noChangeAspect="1"/>
                </p:cNvPicPr>
                <p:nvPr/>
              </p:nvPicPr>
              <p:blipFill rotWithShape="1">
                <a:blip r:embed="rId6"/>
                <a:srcRect l="19961" r="21009" b="82"/>
                <a:stretch/>
              </p:blipFill>
              <p:spPr>
                <a:xfrm rot="10800000" flipH="1">
                  <a:off x="2511557" y="3107768"/>
                  <a:ext cx="21213" cy="436583"/>
                </a:xfrm>
                <a:prstGeom prst="rect">
                  <a:avLst/>
                </a:prstGeom>
              </p:spPr>
            </p:pic>
            <p:pic>
              <p:nvPicPr>
                <p:cNvPr id="432" name="Picture 431">
                  <a:extLst>
                    <a:ext uri="{FF2B5EF4-FFF2-40B4-BE49-F238E27FC236}">
                      <a16:creationId xmlns:a16="http://schemas.microsoft.com/office/drawing/2014/main" id="{55B1314B-E770-A1AC-7F65-9B422FCB7FC4}"/>
                    </a:ext>
                  </a:extLst>
                </p:cNvPr>
                <p:cNvPicPr>
                  <a:picLocks noChangeAspect="1"/>
                </p:cNvPicPr>
                <p:nvPr/>
              </p:nvPicPr>
              <p:blipFill>
                <a:blip r:embed="rId4"/>
                <a:stretch>
                  <a:fillRect/>
                </a:stretch>
              </p:blipFill>
              <p:spPr>
                <a:xfrm>
                  <a:off x="2258719" y="2677777"/>
                  <a:ext cx="283343" cy="452774"/>
                </a:xfrm>
                <a:prstGeom prst="rect">
                  <a:avLst/>
                </a:prstGeom>
              </p:spPr>
            </p:pic>
            <p:pic>
              <p:nvPicPr>
                <p:cNvPr id="433" name="Picture 432">
                  <a:extLst>
                    <a:ext uri="{FF2B5EF4-FFF2-40B4-BE49-F238E27FC236}">
                      <a16:creationId xmlns:a16="http://schemas.microsoft.com/office/drawing/2014/main" id="{6F2C4C9F-F3BE-EF3C-F62E-44E05E027EBD}"/>
                    </a:ext>
                  </a:extLst>
                </p:cNvPr>
                <p:cNvPicPr>
                  <a:picLocks noChangeAspect="1"/>
                </p:cNvPicPr>
                <p:nvPr/>
              </p:nvPicPr>
              <p:blipFill>
                <a:blip r:embed="rId7"/>
                <a:stretch>
                  <a:fillRect/>
                </a:stretch>
              </p:blipFill>
              <p:spPr>
                <a:xfrm>
                  <a:off x="1872655" y="2024464"/>
                  <a:ext cx="283343" cy="190553"/>
                </a:xfrm>
                <a:prstGeom prst="rect">
                  <a:avLst/>
                </a:prstGeom>
              </p:spPr>
            </p:pic>
            <p:pic>
              <p:nvPicPr>
                <p:cNvPr id="434" name="Picture 433">
                  <a:extLst>
                    <a:ext uri="{FF2B5EF4-FFF2-40B4-BE49-F238E27FC236}">
                      <a16:creationId xmlns:a16="http://schemas.microsoft.com/office/drawing/2014/main" id="{D64BC20B-15DE-FD44-9239-D3229E305BE2}"/>
                    </a:ext>
                  </a:extLst>
                </p:cNvPr>
                <p:cNvPicPr>
                  <a:picLocks noChangeAspect="1"/>
                </p:cNvPicPr>
                <p:nvPr/>
              </p:nvPicPr>
              <p:blipFill>
                <a:blip r:embed="rId8"/>
                <a:stretch>
                  <a:fillRect/>
                </a:stretch>
              </p:blipFill>
              <p:spPr>
                <a:xfrm>
                  <a:off x="2734708" y="2185021"/>
                  <a:ext cx="114071" cy="167228"/>
                </a:xfrm>
                <a:prstGeom prst="rect">
                  <a:avLst/>
                </a:prstGeom>
              </p:spPr>
            </p:pic>
            <p:cxnSp>
              <p:nvCxnSpPr>
                <p:cNvPr id="435" name="Connector: Elbow 434">
                  <a:extLst>
                    <a:ext uri="{FF2B5EF4-FFF2-40B4-BE49-F238E27FC236}">
                      <a16:creationId xmlns:a16="http://schemas.microsoft.com/office/drawing/2014/main" id="{95E28B0B-8911-D016-BDA2-0EC4B659552D}"/>
                    </a:ext>
                  </a:extLst>
                </p:cNvPr>
                <p:cNvCxnSpPr>
                  <a:cxnSpLocks/>
                  <a:endCxn id="433" idx="0"/>
                </p:cNvCxnSpPr>
                <p:nvPr/>
              </p:nvCxnSpPr>
              <p:spPr>
                <a:xfrm flipV="1">
                  <a:off x="1347446" y="2024464"/>
                  <a:ext cx="666881" cy="617277"/>
                </a:xfrm>
                <a:prstGeom prst="bentConnector4">
                  <a:avLst>
                    <a:gd name="adj1" fmla="val 39378"/>
                    <a:gd name="adj2" fmla="val 12996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Connector: Elbow 435">
                  <a:extLst>
                    <a:ext uri="{FF2B5EF4-FFF2-40B4-BE49-F238E27FC236}">
                      <a16:creationId xmlns:a16="http://schemas.microsoft.com/office/drawing/2014/main" id="{A62DA257-0C59-75AC-1B36-DCDA55AAE923}"/>
                    </a:ext>
                  </a:extLst>
                </p:cNvPr>
                <p:cNvCxnSpPr>
                  <a:cxnSpLocks/>
                  <a:endCxn id="432" idx="1"/>
                </p:cNvCxnSpPr>
                <p:nvPr/>
              </p:nvCxnSpPr>
              <p:spPr>
                <a:xfrm>
                  <a:off x="1149621" y="2862651"/>
                  <a:ext cx="1109098" cy="4151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Connector: Elbow 436">
                  <a:extLst>
                    <a:ext uri="{FF2B5EF4-FFF2-40B4-BE49-F238E27FC236}">
                      <a16:creationId xmlns:a16="http://schemas.microsoft.com/office/drawing/2014/main" id="{B958048B-195A-F2D3-56FB-218E29C7C383}"/>
                    </a:ext>
                  </a:extLst>
                </p:cNvPr>
                <p:cNvCxnSpPr>
                  <a:cxnSpLocks/>
                </p:cNvCxnSpPr>
                <p:nvPr/>
              </p:nvCxnSpPr>
              <p:spPr>
                <a:xfrm rot="16200000" flipH="1">
                  <a:off x="2338963" y="2804854"/>
                  <a:ext cx="986603" cy="8139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38" name="Graphic 437" descr="Computer">
                  <a:extLst>
                    <a:ext uri="{FF2B5EF4-FFF2-40B4-BE49-F238E27FC236}">
                      <a16:creationId xmlns:a16="http://schemas.microsoft.com/office/drawing/2014/main" id="{FCE1EA76-5F54-6B42-E90A-AD93697240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233" y="1983583"/>
                  <a:ext cx="1395603" cy="1330156"/>
                </a:xfrm>
                <a:prstGeom prst="rect">
                  <a:avLst/>
                </a:prstGeom>
              </p:spPr>
            </p:pic>
            <p:pic>
              <p:nvPicPr>
                <p:cNvPr id="439" name="Picture 438">
                  <a:extLst>
                    <a:ext uri="{FF2B5EF4-FFF2-40B4-BE49-F238E27FC236}">
                      <a16:creationId xmlns:a16="http://schemas.microsoft.com/office/drawing/2014/main" id="{F4F29F9A-E1E2-F4ED-4160-34AC5E99825F}"/>
                    </a:ext>
                  </a:extLst>
                </p:cNvPr>
                <p:cNvPicPr>
                  <a:picLocks noChangeAspect="1"/>
                </p:cNvPicPr>
                <p:nvPr/>
              </p:nvPicPr>
              <p:blipFill>
                <a:blip r:embed="rId11"/>
                <a:stretch>
                  <a:fillRect/>
                </a:stretch>
              </p:blipFill>
              <p:spPr>
                <a:xfrm>
                  <a:off x="3440454" y="1310413"/>
                  <a:ext cx="405538" cy="712240"/>
                </a:xfrm>
                <a:prstGeom prst="rect">
                  <a:avLst/>
                </a:prstGeom>
              </p:spPr>
            </p:pic>
            <p:pic>
              <p:nvPicPr>
                <p:cNvPr id="440" name="Picture 439">
                  <a:extLst>
                    <a:ext uri="{FF2B5EF4-FFF2-40B4-BE49-F238E27FC236}">
                      <a16:creationId xmlns:a16="http://schemas.microsoft.com/office/drawing/2014/main" id="{F7FDDF0D-D48D-0905-6249-79BD99406767}"/>
                    </a:ext>
                  </a:extLst>
                </p:cNvPr>
                <p:cNvPicPr>
                  <a:picLocks noChangeAspect="1"/>
                </p:cNvPicPr>
                <p:nvPr/>
              </p:nvPicPr>
              <p:blipFill>
                <a:blip r:embed="rId12"/>
                <a:stretch>
                  <a:fillRect/>
                </a:stretch>
              </p:blipFill>
              <p:spPr>
                <a:xfrm>
                  <a:off x="3440456" y="2577388"/>
                  <a:ext cx="1409238" cy="356319"/>
                </a:xfrm>
                <a:prstGeom prst="rect">
                  <a:avLst/>
                </a:prstGeom>
              </p:spPr>
            </p:pic>
            <p:pic>
              <p:nvPicPr>
                <p:cNvPr id="441" name="Picture 440">
                  <a:extLst>
                    <a:ext uri="{FF2B5EF4-FFF2-40B4-BE49-F238E27FC236}">
                      <a16:creationId xmlns:a16="http://schemas.microsoft.com/office/drawing/2014/main" id="{EEFDA051-BD8E-D885-0CBA-5531CD96AA70}"/>
                    </a:ext>
                  </a:extLst>
                </p:cNvPr>
                <p:cNvPicPr>
                  <a:picLocks noChangeAspect="1"/>
                </p:cNvPicPr>
                <p:nvPr/>
              </p:nvPicPr>
              <p:blipFill>
                <a:blip r:embed="rId13"/>
                <a:stretch>
                  <a:fillRect/>
                </a:stretch>
              </p:blipFill>
              <p:spPr>
                <a:xfrm>
                  <a:off x="2345096" y="2278723"/>
                  <a:ext cx="177453" cy="175855"/>
                </a:xfrm>
                <a:prstGeom prst="rect">
                  <a:avLst/>
                </a:prstGeom>
              </p:spPr>
            </p:pic>
            <p:cxnSp>
              <p:nvCxnSpPr>
                <p:cNvPr id="442" name="Connector: Elbow 441">
                  <a:extLst>
                    <a:ext uri="{FF2B5EF4-FFF2-40B4-BE49-F238E27FC236}">
                      <a16:creationId xmlns:a16="http://schemas.microsoft.com/office/drawing/2014/main" id="{A3C07BC9-C849-5433-5AE9-224D3F6762BE}"/>
                    </a:ext>
                  </a:extLst>
                </p:cNvPr>
                <p:cNvCxnSpPr>
                  <a:cxnSpLocks/>
                </p:cNvCxnSpPr>
                <p:nvPr/>
              </p:nvCxnSpPr>
              <p:spPr>
                <a:xfrm>
                  <a:off x="2130096" y="2089090"/>
                  <a:ext cx="277934" cy="22870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51FB8B9B-2FF0-5A6E-81E8-182FF381B7B6}"/>
                    </a:ext>
                  </a:extLst>
                </p:cNvPr>
                <p:cNvCxnSpPr>
                  <a:cxnSpLocks/>
                </p:cNvCxnSpPr>
                <p:nvPr/>
              </p:nvCxnSpPr>
              <p:spPr>
                <a:xfrm>
                  <a:off x="2479074" y="2389222"/>
                  <a:ext cx="306733" cy="8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Connector: Elbow 443">
                  <a:extLst>
                    <a:ext uri="{FF2B5EF4-FFF2-40B4-BE49-F238E27FC236}">
                      <a16:creationId xmlns:a16="http://schemas.microsoft.com/office/drawing/2014/main" id="{ECC0AFEA-7BDA-CBE5-6324-8C6C8FC7FEDC}"/>
                    </a:ext>
                  </a:extLst>
                </p:cNvPr>
                <p:cNvCxnSpPr>
                  <a:cxnSpLocks/>
                </p:cNvCxnSpPr>
                <p:nvPr/>
              </p:nvCxnSpPr>
              <p:spPr>
                <a:xfrm flipV="1">
                  <a:off x="2936700" y="2933706"/>
                  <a:ext cx="1292854" cy="442253"/>
                </a:xfrm>
                <a:prstGeom prst="bentConnector3">
                  <a:avLst>
                    <a:gd name="adj1" fmla="val 9943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Connector: Elbow 444">
                  <a:extLst>
                    <a:ext uri="{FF2B5EF4-FFF2-40B4-BE49-F238E27FC236}">
                      <a16:creationId xmlns:a16="http://schemas.microsoft.com/office/drawing/2014/main" id="{06AC5772-A27D-0111-46F9-33DA3747EE93}"/>
                    </a:ext>
                  </a:extLst>
                </p:cNvPr>
                <p:cNvCxnSpPr>
                  <a:cxnSpLocks/>
                  <a:stCxn id="434" idx="0"/>
                  <a:endCxn id="439" idx="2"/>
                </p:cNvCxnSpPr>
                <p:nvPr/>
              </p:nvCxnSpPr>
              <p:spPr>
                <a:xfrm rot="5400000" flipH="1" flipV="1">
                  <a:off x="3136298" y="1678097"/>
                  <a:ext cx="162369" cy="85148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Connector: Elbow 445">
                  <a:extLst>
                    <a:ext uri="{FF2B5EF4-FFF2-40B4-BE49-F238E27FC236}">
                      <a16:creationId xmlns:a16="http://schemas.microsoft.com/office/drawing/2014/main" id="{7A2EE6DD-A2E1-1F51-81AC-8736534055F8}"/>
                    </a:ext>
                  </a:extLst>
                </p:cNvPr>
                <p:cNvCxnSpPr>
                  <a:cxnSpLocks/>
                </p:cNvCxnSpPr>
                <p:nvPr/>
              </p:nvCxnSpPr>
              <p:spPr>
                <a:xfrm>
                  <a:off x="2797711" y="2336329"/>
                  <a:ext cx="1431843" cy="430640"/>
                </a:xfrm>
                <a:prstGeom prst="bentConnector3">
                  <a:avLst>
                    <a:gd name="adj1" fmla="val 100634"/>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Connector: Elbow 446">
                  <a:extLst>
                    <a:ext uri="{FF2B5EF4-FFF2-40B4-BE49-F238E27FC236}">
                      <a16:creationId xmlns:a16="http://schemas.microsoft.com/office/drawing/2014/main" id="{F8644701-0D2D-9032-1357-50A862790DE9}"/>
                    </a:ext>
                  </a:extLst>
                </p:cNvPr>
                <p:cNvCxnSpPr>
                  <a:cxnSpLocks/>
                  <a:stCxn id="439" idx="1"/>
                </p:cNvCxnSpPr>
                <p:nvPr/>
              </p:nvCxnSpPr>
              <p:spPr>
                <a:xfrm rot="10800000" flipV="1">
                  <a:off x="1181259" y="1666533"/>
                  <a:ext cx="2259196" cy="103297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8" name="TextBox 447">
                  <a:extLst>
                    <a:ext uri="{FF2B5EF4-FFF2-40B4-BE49-F238E27FC236}">
                      <a16:creationId xmlns:a16="http://schemas.microsoft.com/office/drawing/2014/main" id="{19BF9F96-94D9-481A-A5B2-98E9CC0C9886}"/>
                    </a:ext>
                  </a:extLst>
                </p:cNvPr>
                <p:cNvSpPr txBox="1"/>
                <p:nvPr/>
              </p:nvSpPr>
              <p:spPr>
                <a:xfrm>
                  <a:off x="3328641" y="2952943"/>
                  <a:ext cx="962393" cy="230832"/>
                </a:xfrm>
                <a:prstGeom prst="rect">
                  <a:avLst/>
                </a:prstGeom>
                <a:noFill/>
              </p:spPr>
              <p:txBody>
                <a:bodyPr wrap="square">
                  <a:spAutoFit/>
                </a:bodyPr>
                <a:lstStyle/>
                <a:p>
                  <a:endParaRPr lang="en-IN" sz="900" dirty="0"/>
                </a:p>
              </p:txBody>
            </p:sp>
            <p:cxnSp>
              <p:nvCxnSpPr>
                <p:cNvPr id="449" name="Connector: Elbow 448">
                  <a:extLst>
                    <a:ext uri="{FF2B5EF4-FFF2-40B4-BE49-F238E27FC236}">
                      <a16:creationId xmlns:a16="http://schemas.microsoft.com/office/drawing/2014/main" id="{79C7E6F1-20E2-6BC8-CE7C-06CD42C95B44}"/>
                    </a:ext>
                  </a:extLst>
                </p:cNvPr>
                <p:cNvCxnSpPr>
                  <a:cxnSpLocks/>
                </p:cNvCxnSpPr>
                <p:nvPr/>
              </p:nvCxnSpPr>
              <p:spPr>
                <a:xfrm flipV="1">
                  <a:off x="1758536" y="2811434"/>
                  <a:ext cx="3047199" cy="903269"/>
                </a:xfrm>
                <a:prstGeom prst="bentConnector3">
                  <a:avLst>
                    <a:gd name="adj1" fmla="val 105707"/>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D1BF2FB-9EB5-DD2E-F14C-5BB601E2A796}"/>
                    </a:ext>
                  </a:extLst>
                </p:cNvPr>
                <p:cNvSpPr/>
                <p:nvPr/>
              </p:nvSpPr>
              <p:spPr>
                <a:xfrm>
                  <a:off x="6475879" y="4882634"/>
                  <a:ext cx="1360730" cy="37481"/>
                </a:xfrm>
                <a:prstGeom prst="rect">
                  <a:avLst/>
                </a:prstGeom>
                <a:blipFill>
                  <a:blip r:embed="rId1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blipFill>
                      <a:blip r:embed="rId14"/>
                      <a:tile tx="0" ty="0" sx="100000" sy="100000" flip="none" algn="tl"/>
                    </a:blipFill>
                  </a:endParaRPr>
                </a:p>
              </p:txBody>
            </p:sp>
            <p:sp>
              <p:nvSpPr>
                <p:cNvPr id="19" name="Trapezoid 18">
                  <a:extLst>
                    <a:ext uri="{FF2B5EF4-FFF2-40B4-BE49-F238E27FC236}">
                      <a16:creationId xmlns:a16="http://schemas.microsoft.com/office/drawing/2014/main" id="{3143CC25-8A1B-8F80-DADF-E87EC8DDC071}"/>
                    </a:ext>
                  </a:extLst>
                </p:cNvPr>
                <p:cNvSpPr/>
                <p:nvPr/>
              </p:nvSpPr>
              <p:spPr>
                <a:xfrm flipV="1">
                  <a:off x="5845801" y="2417095"/>
                  <a:ext cx="714182" cy="777077"/>
                </a:xfrm>
                <a:prstGeom prst="trapezoid">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0" name="Rectangle 19">
                  <a:extLst>
                    <a:ext uri="{FF2B5EF4-FFF2-40B4-BE49-F238E27FC236}">
                      <a16:creationId xmlns:a16="http://schemas.microsoft.com/office/drawing/2014/main" id="{03266B47-6C3E-651C-BBDB-6BBB8FD59049}"/>
                    </a:ext>
                  </a:extLst>
                </p:cNvPr>
                <p:cNvSpPr/>
                <p:nvPr/>
              </p:nvSpPr>
              <p:spPr>
                <a:xfrm>
                  <a:off x="5931777" y="2187886"/>
                  <a:ext cx="521849" cy="226670"/>
                </a:xfrm>
                <a:prstGeom prst="rect">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1" name="Rectangle 20">
                  <a:extLst>
                    <a:ext uri="{FF2B5EF4-FFF2-40B4-BE49-F238E27FC236}">
                      <a16:creationId xmlns:a16="http://schemas.microsoft.com/office/drawing/2014/main" id="{581BE90B-F5DD-F4BD-8499-E41FB2875033}"/>
                    </a:ext>
                  </a:extLst>
                </p:cNvPr>
                <p:cNvSpPr/>
                <p:nvPr/>
              </p:nvSpPr>
              <p:spPr>
                <a:xfrm>
                  <a:off x="5923689" y="3613164"/>
                  <a:ext cx="539607" cy="1210731"/>
                </a:xfrm>
                <a:prstGeom prst="rect">
                  <a:avLst/>
                </a:prstGeom>
                <a:solidFill>
                  <a:schemeClr val="tx1">
                    <a:lumMod val="65000"/>
                    <a:lumOff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cxnSp>
              <p:nvCxnSpPr>
                <p:cNvPr id="22" name="Straight Connector 21">
                  <a:extLst>
                    <a:ext uri="{FF2B5EF4-FFF2-40B4-BE49-F238E27FC236}">
                      <a16:creationId xmlns:a16="http://schemas.microsoft.com/office/drawing/2014/main" id="{000941D9-2A1D-8A59-B7E6-EB5FE51EF4C1}"/>
                    </a:ext>
                  </a:extLst>
                </p:cNvPr>
                <p:cNvCxnSpPr>
                  <a:cxnSpLocks/>
                </p:cNvCxnSpPr>
                <p:nvPr/>
              </p:nvCxnSpPr>
              <p:spPr>
                <a:xfrm>
                  <a:off x="5929756" y="4778090"/>
                  <a:ext cx="521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B4EDEE9-D597-CA62-37D7-952831A0D2F2}"/>
                    </a:ext>
                  </a:extLst>
                </p:cNvPr>
                <p:cNvSpPr/>
                <p:nvPr/>
              </p:nvSpPr>
              <p:spPr>
                <a:xfrm rot="5400000">
                  <a:off x="7654489" y="4730205"/>
                  <a:ext cx="408005" cy="4014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5" name="Rectangle 24">
                  <a:extLst>
                    <a:ext uri="{FF2B5EF4-FFF2-40B4-BE49-F238E27FC236}">
                      <a16:creationId xmlns:a16="http://schemas.microsoft.com/office/drawing/2014/main" id="{3BB9EE76-8210-95D0-4167-CDC07A42A2F6}"/>
                    </a:ext>
                  </a:extLst>
                </p:cNvPr>
                <p:cNvSpPr/>
                <p:nvPr/>
              </p:nvSpPr>
              <p:spPr>
                <a:xfrm>
                  <a:off x="5925836" y="4782129"/>
                  <a:ext cx="538788" cy="279400"/>
                </a:xfrm>
                <a:prstGeom prst="rect">
                  <a:avLst/>
                </a:prstGeom>
                <a:gradFill flip="none" rotWithShape="1">
                  <a:gsLst>
                    <a:gs pos="0">
                      <a:schemeClr val="bg2">
                        <a:lumMod val="25000"/>
                      </a:schemeClr>
                    </a:gs>
                    <a:gs pos="50000">
                      <a:schemeClr val="bg2">
                        <a:lumMod val="50000"/>
                        <a:tint val="44500"/>
                        <a:satMod val="160000"/>
                      </a:schemeClr>
                    </a:gs>
                    <a:gs pos="100000">
                      <a:schemeClr val="bg2">
                        <a:lumMod val="50000"/>
                        <a:tint val="23500"/>
                        <a:satMod val="160000"/>
                      </a:schemeClr>
                    </a:gs>
                  </a:gsLst>
                  <a:lin ang="54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6" name="Rectangle 25">
                  <a:extLst>
                    <a:ext uri="{FF2B5EF4-FFF2-40B4-BE49-F238E27FC236}">
                      <a16:creationId xmlns:a16="http://schemas.microsoft.com/office/drawing/2014/main" id="{4928C371-F474-5A94-7244-038E4F14C5C6}"/>
                    </a:ext>
                  </a:extLst>
                </p:cNvPr>
                <p:cNvSpPr/>
                <p:nvPr/>
              </p:nvSpPr>
              <p:spPr>
                <a:xfrm>
                  <a:off x="5845801" y="5339733"/>
                  <a:ext cx="854381" cy="270489"/>
                </a:xfrm>
                <a:prstGeom prst="rect">
                  <a:avLst/>
                </a:prstGeom>
              </p:spPr>
              <p:txBody>
                <a:bodyPr wrap="square">
                  <a:spAutoFit/>
                </a:bodyPr>
                <a:lstStyle/>
                <a:p>
                  <a:r>
                    <a:rPr lang="en-US" sz="1050" dirty="0">
                      <a:latin typeface="Arial" panose="020B0604020202020204" pitchFamily="34" charset="0"/>
                      <a:cs typeface="Arial" panose="020B0604020202020204" pitchFamily="34" charset="0"/>
                    </a:rPr>
                    <a:t>Ash Pit</a:t>
                  </a:r>
                </a:p>
              </p:txBody>
            </p:sp>
            <p:sp>
              <p:nvSpPr>
                <p:cNvPr id="27" name="Rectangle 26">
                  <a:extLst>
                    <a:ext uri="{FF2B5EF4-FFF2-40B4-BE49-F238E27FC236}">
                      <a16:creationId xmlns:a16="http://schemas.microsoft.com/office/drawing/2014/main" id="{26223B0B-D548-0D46-6FFD-9EA1628E25C4}"/>
                    </a:ext>
                  </a:extLst>
                </p:cNvPr>
                <p:cNvSpPr/>
                <p:nvPr/>
              </p:nvSpPr>
              <p:spPr>
                <a:xfrm rot="5400000">
                  <a:off x="7654668" y="4728354"/>
                  <a:ext cx="408005" cy="40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8" name="Rectangle 27">
                  <a:extLst>
                    <a:ext uri="{FF2B5EF4-FFF2-40B4-BE49-F238E27FC236}">
                      <a16:creationId xmlns:a16="http://schemas.microsoft.com/office/drawing/2014/main" id="{92D10D20-E7DC-4E6A-C84D-BA9196C18770}"/>
                    </a:ext>
                  </a:extLst>
                </p:cNvPr>
                <p:cNvSpPr/>
                <p:nvPr/>
              </p:nvSpPr>
              <p:spPr>
                <a:xfrm>
                  <a:off x="6014431" y="3620828"/>
                  <a:ext cx="365074" cy="112442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9" name="Rectangle 28">
                  <a:extLst>
                    <a:ext uri="{FF2B5EF4-FFF2-40B4-BE49-F238E27FC236}">
                      <a16:creationId xmlns:a16="http://schemas.microsoft.com/office/drawing/2014/main" id="{4EE614AE-89E3-5716-9C3F-3B82898DB985}"/>
                    </a:ext>
                  </a:extLst>
                </p:cNvPr>
                <p:cNvSpPr/>
                <p:nvPr/>
              </p:nvSpPr>
              <p:spPr>
                <a:xfrm>
                  <a:off x="5929041" y="4799249"/>
                  <a:ext cx="531017" cy="26236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0" name="Rectangle 29">
                  <a:extLst>
                    <a:ext uri="{FF2B5EF4-FFF2-40B4-BE49-F238E27FC236}">
                      <a16:creationId xmlns:a16="http://schemas.microsoft.com/office/drawing/2014/main" id="{D0F2957B-E135-DF71-38A1-13C12A3333BC}"/>
                    </a:ext>
                  </a:extLst>
                </p:cNvPr>
                <p:cNvSpPr/>
                <p:nvPr/>
              </p:nvSpPr>
              <p:spPr>
                <a:xfrm>
                  <a:off x="6475704" y="5023580"/>
                  <a:ext cx="1410513" cy="37481"/>
                </a:xfrm>
                <a:prstGeom prst="rect">
                  <a:avLst/>
                </a:prstGeom>
                <a:blipFill>
                  <a:blip r:embed="rId1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blipFill>
                      <a:blip r:embed="rId14"/>
                      <a:tile tx="0" ty="0" sx="100000" sy="100000" flip="none" algn="tl"/>
                    </a:blipFill>
                  </a:endParaRPr>
                </a:p>
              </p:txBody>
            </p:sp>
            <p:sp>
              <p:nvSpPr>
                <p:cNvPr id="31" name="Rectangle 30">
                  <a:extLst>
                    <a:ext uri="{FF2B5EF4-FFF2-40B4-BE49-F238E27FC236}">
                      <a16:creationId xmlns:a16="http://schemas.microsoft.com/office/drawing/2014/main" id="{F327D156-4537-D5B5-BFB9-42393E1F1222}"/>
                    </a:ext>
                  </a:extLst>
                </p:cNvPr>
                <p:cNvSpPr/>
                <p:nvPr/>
              </p:nvSpPr>
              <p:spPr>
                <a:xfrm>
                  <a:off x="7884029" y="4545230"/>
                  <a:ext cx="33188" cy="509740"/>
                </a:xfrm>
                <a:prstGeom prst="rect">
                  <a:avLst/>
                </a:prstGeom>
                <a:blipFill>
                  <a:blip r:embed="rId1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blipFill>
                      <a:blip r:embed="rId14"/>
                      <a:tile tx="0" ty="0" sx="100000" sy="100000" flip="none" algn="tl"/>
                    </a:blipFill>
                  </a:endParaRPr>
                </a:p>
              </p:txBody>
            </p:sp>
            <p:sp>
              <p:nvSpPr>
                <p:cNvPr id="47" name="Rectangle 46">
                  <a:extLst>
                    <a:ext uri="{FF2B5EF4-FFF2-40B4-BE49-F238E27FC236}">
                      <a16:creationId xmlns:a16="http://schemas.microsoft.com/office/drawing/2014/main" id="{B1A9CE3E-965F-6789-8C1C-1B9DAD2D65EF}"/>
                    </a:ext>
                  </a:extLst>
                </p:cNvPr>
                <p:cNvSpPr/>
                <p:nvPr/>
              </p:nvSpPr>
              <p:spPr>
                <a:xfrm>
                  <a:off x="5862369" y="3860249"/>
                  <a:ext cx="665989" cy="143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8" name="Rectangle 47">
                  <a:extLst>
                    <a:ext uri="{FF2B5EF4-FFF2-40B4-BE49-F238E27FC236}">
                      <a16:creationId xmlns:a16="http://schemas.microsoft.com/office/drawing/2014/main" id="{F76F12E0-A943-063D-D673-9C0B94616C8A}"/>
                    </a:ext>
                  </a:extLst>
                </p:cNvPr>
                <p:cNvSpPr/>
                <p:nvPr/>
              </p:nvSpPr>
              <p:spPr>
                <a:xfrm>
                  <a:off x="7812292" y="4545590"/>
                  <a:ext cx="33188" cy="509740"/>
                </a:xfrm>
                <a:prstGeom prst="rect">
                  <a:avLst/>
                </a:prstGeom>
                <a:blipFill>
                  <a:blip r:embed="rId1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blipFill>
                      <a:blip r:embed="rId14"/>
                      <a:tile tx="0" ty="0" sx="100000" sy="100000" flip="none" algn="tl"/>
                    </a:blipFill>
                  </a:endParaRPr>
                </a:p>
              </p:txBody>
            </p:sp>
            <p:sp>
              <p:nvSpPr>
                <p:cNvPr id="49" name="Rectangle 48">
                  <a:extLst>
                    <a:ext uri="{FF2B5EF4-FFF2-40B4-BE49-F238E27FC236}">
                      <a16:creationId xmlns:a16="http://schemas.microsoft.com/office/drawing/2014/main" id="{BC1F3F18-F041-C2FC-5ECE-DAA4F7F89EAB}"/>
                    </a:ext>
                  </a:extLst>
                </p:cNvPr>
                <p:cNvSpPr/>
                <p:nvPr/>
              </p:nvSpPr>
              <p:spPr>
                <a:xfrm>
                  <a:off x="6463296" y="4918155"/>
                  <a:ext cx="1427107" cy="93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cxnSp>
              <p:nvCxnSpPr>
                <p:cNvPr id="53" name="Straight Connector 52">
                  <a:extLst>
                    <a:ext uri="{FF2B5EF4-FFF2-40B4-BE49-F238E27FC236}">
                      <a16:creationId xmlns:a16="http://schemas.microsoft.com/office/drawing/2014/main" id="{4FACE499-A543-729B-72C2-B998C3BFE088}"/>
                    </a:ext>
                  </a:extLst>
                </p:cNvPr>
                <p:cNvCxnSpPr>
                  <a:cxnSpLocks/>
                </p:cNvCxnSpPr>
                <p:nvPr/>
              </p:nvCxnSpPr>
              <p:spPr>
                <a:xfrm>
                  <a:off x="6015959" y="3193408"/>
                  <a:ext cx="0" cy="4122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7810C4-2E9E-1AF6-62C2-C47EF804FF55}"/>
                    </a:ext>
                  </a:extLst>
                </p:cNvPr>
                <p:cNvCxnSpPr>
                  <a:cxnSpLocks/>
                </p:cNvCxnSpPr>
                <p:nvPr/>
              </p:nvCxnSpPr>
              <p:spPr>
                <a:xfrm>
                  <a:off x="6387136" y="3194173"/>
                  <a:ext cx="0" cy="4122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2FB1854-791A-1E19-F9B7-19C73A5879B3}"/>
                    </a:ext>
                  </a:extLst>
                </p:cNvPr>
                <p:cNvCxnSpPr>
                  <a:cxnSpLocks/>
                </p:cNvCxnSpPr>
                <p:nvPr/>
              </p:nvCxnSpPr>
              <p:spPr>
                <a:xfrm>
                  <a:off x="6026170" y="4771778"/>
                  <a:ext cx="337196" cy="0"/>
                </a:xfrm>
                <a:prstGeom prst="line">
                  <a:avLst/>
                </a:prstGeom>
                <a:ln w="28575">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DB4311A-71F9-4D28-A8F6-212279F3DEFD}"/>
                    </a:ext>
                  </a:extLst>
                </p:cNvPr>
                <p:cNvSpPr/>
                <p:nvPr/>
              </p:nvSpPr>
              <p:spPr>
                <a:xfrm>
                  <a:off x="5862369" y="3425443"/>
                  <a:ext cx="665989" cy="143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9" name="Rectangle 58">
                  <a:extLst>
                    <a:ext uri="{FF2B5EF4-FFF2-40B4-BE49-F238E27FC236}">
                      <a16:creationId xmlns:a16="http://schemas.microsoft.com/office/drawing/2014/main" id="{6BD5BC4E-4076-B7C5-819B-ADE6E6C9CCEC}"/>
                    </a:ext>
                  </a:extLst>
                </p:cNvPr>
                <p:cNvSpPr/>
                <p:nvPr/>
              </p:nvSpPr>
              <p:spPr>
                <a:xfrm>
                  <a:off x="5862369" y="3058841"/>
                  <a:ext cx="665989" cy="14340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60" name="Rectangle 59">
                  <a:extLst>
                    <a:ext uri="{FF2B5EF4-FFF2-40B4-BE49-F238E27FC236}">
                      <a16:creationId xmlns:a16="http://schemas.microsoft.com/office/drawing/2014/main" id="{3E4B3813-A4A6-A439-D8B7-81319337355E}"/>
                    </a:ext>
                  </a:extLst>
                </p:cNvPr>
                <p:cNvSpPr/>
                <p:nvPr/>
              </p:nvSpPr>
              <p:spPr>
                <a:xfrm rot="10800000">
                  <a:off x="5158482" y="3118408"/>
                  <a:ext cx="793042" cy="47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61" name="Rectangle 60">
                  <a:extLst>
                    <a:ext uri="{FF2B5EF4-FFF2-40B4-BE49-F238E27FC236}">
                      <a16:creationId xmlns:a16="http://schemas.microsoft.com/office/drawing/2014/main" id="{047AA6C4-DCF3-F032-0A4E-AEB8E9161502}"/>
                    </a:ext>
                  </a:extLst>
                </p:cNvPr>
                <p:cNvSpPr/>
                <p:nvPr/>
              </p:nvSpPr>
              <p:spPr>
                <a:xfrm rot="10800000">
                  <a:off x="5205459" y="3925163"/>
                  <a:ext cx="714469" cy="545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62" name="Trapezoid 61">
                  <a:extLst>
                    <a:ext uri="{FF2B5EF4-FFF2-40B4-BE49-F238E27FC236}">
                      <a16:creationId xmlns:a16="http://schemas.microsoft.com/office/drawing/2014/main" id="{6E4252D2-41E8-E991-8D5B-39E58E1EA6FB}"/>
                    </a:ext>
                  </a:extLst>
                </p:cNvPr>
                <p:cNvSpPr/>
                <p:nvPr/>
              </p:nvSpPr>
              <p:spPr>
                <a:xfrm>
                  <a:off x="7657724" y="4452157"/>
                  <a:ext cx="416934" cy="221972"/>
                </a:xfrm>
                <a:prstGeom prst="trapezoid">
                  <a:avLst>
                    <a:gd name="adj" fmla="val 62167"/>
                  </a:avLst>
                </a:prstGeom>
                <a:solidFill>
                  <a:schemeClr val="accent1">
                    <a:alpha val="5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Trapezoid 62">
                  <a:extLst>
                    <a:ext uri="{FF2B5EF4-FFF2-40B4-BE49-F238E27FC236}">
                      <a16:creationId xmlns:a16="http://schemas.microsoft.com/office/drawing/2014/main" id="{3FDA7DB1-38E7-29CD-8650-5D313715FC60}"/>
                    </a:ext>
                  </a:extLst>
                </p:cNvPr>
                <p:cNvSpPr/>
                <p:nvPr/>
              </p:nvSpPr>
              <p:spPr>
                <a:xfrm rot="10800000">
                  <a:off x="7573535" y="3759246"/>
                  <a:ext cx="580812" cy="692464"/>
                </a:xfrm>
                <a:prstGeom prst="trapezoid">
                  <a:avLst>
                    <a:gd name="adj" fmla="val 33593"/>
                  </a:avLst>
                </a:prstGeom>
                <a:solidFill>
                  <a:schemeClr val="accent1">
                    <a:alpha val="5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0" name="Straight Connector 69">
                  <a:extLst>
                    <a:ext uri="{FF2B5EF4-FFF2-40B4-BE49-F238E27FC236}">
                      <a16:creationId xmlns:a16="http://schemas.microsoft.com/office/drawing/2014/main" id="{EAB3BE26-E3E7-8252-9CCB-10D87C011C8A}"/>
                    </a:ext>
                  </a:extLst>
                </p:cNvPr>
                <p:cNvCxnSpPr>
                  <a:cxnSpLocks/>
                </p:cNvCxnSpPr>
                <p:nvPr/>
              </p:nvCxnSpPr>
              <p:spPr>
                <a:xfrm flipV="1">
                  <a:off x="6333361" y="3145730"/>
                  <a:ext cx="252896"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E78D1CE-D527-E53C-2865-DA212CCA4602}"/>
                    </a:ext>
                  </a:extLst>
                </p:cNvPr>
                <p:cNvCxnSpPr>
                  <a:cxnSpLocks/>
                </p:cNvCxnSpPr>
                <p:nvPr/>
              </p:nvCxnSpPr>
              <p:spPr>
                <a:xfrm flipV="1">
                  <a:off x="6319246" y="3515433"/>
                  <a:ext cx="252896"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5CF6BD4-E6E5-8504-664D-082F6A4D5B0F}"/>
                    </a:ext>
                  </a:extLst>
                </p:cNvPr>
                <p:cNvCxnSpPr>
                  <a:cxnSpLocks/>
                </p:cNvCxnSpPr>
                <p:nvPr/>
              </p:nvCxnSpPr>
              <p:spPr>
                <a:xfrm flipV="1">
                  <a:off x="6337452" y="3746078"/>
                  <a:ext cx="252896"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ADD8B04-2CEE-3340-3855-E18AEE1313F7}"/>
                    </a:ext>
                  </a:extLst>
                </p:cNvPr>
                <p:cNvCxnSpPr>
                  <a:cxnSpLocks/>
                </p:cNvCxnSpPr>
                <p:nvPr/>
              </p:nvCxnSpPr>
              <p:spPr>
                <a:xfrm flipV="1">
                  <a:off x="6342137" y="3937388"/>
                  <a:ext cx="252896"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887F00F-DF17-CC7E-B93E-57EA0735F89C}"/>
                    </a:ext>
                  </a:extLst>
                </p:cNvPr>
                <p:cNvCxnSpPr>
                  <a:cxnSpLocks/>
                </p:cNvCxnSpPr>
                <p:nvPr/>
              </p:nvCxnSpPr>
              <p:spPr>
                <a:xfrm flipV="1">
                  <a:off x="6349236" y="4172069"/>
                  <a:ext cx="252896"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C627319-D384-65EE-04DE-E9DA993C325D}"/>
                    </a:ext>
                  </a:extLst>
                </p:cNvPr>
                <p:cNvCxnSpPr>
                  <a:cxnSpLocks/>
                </p:cNvCxnSpPr>
                <p:nvPr/>
              </p:nvCxnSpPr>
              <p:spPr>
                <a:xfrm flipV="1">
                  <a:off x="6333361" y="4381844"/>
                  <a:ext cx="252896"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A3387E3-0F7D-0B1E-1607-EA19BD0FA3B5}"/>
                    </a:ext>
                  </a:extLst>
                </p:cNvPr>
                <p:cNvCxnSpPr>
                  <a:cxnSpLocks/>
                </p:cNvCxnSpPr>
                <p:nvPr/>
              </p:nvCxnSpPr>
              <p:spPr>
                <a:xfrm flipV="1">
                  <a:off x="6349236" y="4601600"/>
                  <a:ext cx="252896"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0C6AF4-94A3-A23B-DB4C-C4CC2DF49A1C}"/>
                    </a:ext>
                  </a:extLst>
                </p:cNvPr>
                <p:cNvCxnSpPr>
                  <a:cxnSpLocks/>
                </p:cNvCxnSpPr>
                <p:nvPr/>
              </p:nvCxnSpPr>
              <p:spPr>
                <a:xfrm rot="5400000" flipV="1">
                  <a:off x="6635420" y="5094257"/>
                  <a:ext cx="285604"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5FB50EBB-71BE-B320-1CE8-FAA0D66F67C0}"/>
                        </a:ext>
                      </a:extLst>
                    </p:cNvPr>
                    <p:cNvSpPr/>
                    <p:nvPr/>
                  </p:nvSpPr>
                  <p:spPr>
                    <a:xfrm>
                      <a:off x="6555630" y="2994230"/>
                      <a:ext cx="334932" cy="230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900" i="1" dirty="0">
                                    <a:latin typeface="Cambria Math" panose="02040503050406030204" pitchFamily="18" charset="0"/>
                                    <a:cs typeface="Arial" panose="020B0604020202020204" pitchFamily="34" charset="0"/>
                                  </a:rPr>
                                </m:ctrlPr>
                              </m:sSubPr>
                              <m:e>
                                <m:r>
                                  <a:rPr lang="en-US" sz="900" i="1" dirty="0">
                                    <a:latin typeface="Cambria Math" panose="02040503050406030204" pitchFamily="18" charset="0"/>
                                    <a:cs typeface="Arial" panose="020B0604020202020204" pitchFamily="34" charset="0"/>
                                  </a:rPr>
                                  <m:t>𝑇</m:t>
                                </m:r>
                              </m:e>
                              <m:sub>
                                <m:r>
                                  <a:rPr lang="en-US" sz="900" dirty="0">
                                    <a:latin typeface="Cambria Math" panose="02040503050406030204" pitchFamily="18" charset="0"/>
                                    <a:cs typeface="Arial" panose="020B0604020202020204" pitchFamily="34" charset="0"/>
                                  </a:rPr>
                                  <m:t>1</m:t>
                                </m:r>
                              </m:sub>
                            </m:sSub>
                          </m:oMath>
                        </m:oMathPara>
                      </a14:m>
                      <a:endParaRPr lang="en-US" sz="900" dirty="0"/>
                    </a:p>
                  </p:txBody>
                </p:sp>
              </mc:Choice>
              <mc:Fallback xmlns="">
                <p:sp>
                  <p:nvSpPr>
                    <p:cNvPr id="78" name="Rectangle 77">
                      <a:extLst>
                        <a:ext uri="{FF2B5EF4-FFF2-40B4-BE49-F238E27FC236}">
                          <a16:creationId xmlns:a16="http://schemas.microsoft.com/office/drawing/2014/main" id="{5FB50EBB-71BE-B320-1CE8-FAA0D66F67C0}"/>
                        </a:ext>
                      </a:extLst>
                    </p:cNvPr>
                    <p:cNvSpPr>
                      <a:spLocks noRot="1" noChangeAspect="1" noMove="1" noResize="1" noEditPoints="1" noAdjustHandles="1" noChangeArrowheads="1" noChangeShapeType="1" noTextEdit="1"/>
                    </p:cNvSpPr>
                    <p:nvPr/>
                  </p:nvSpPr>
                  <p:spPr>
                    <a:xfrm>
                      <a:off x="6555630" y="2994230"/>
                      <a:ext cx="334932" cy="2308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AABBCE4D-B5E4-D10C-CD9D-BBB9102EB5DD}"/>
                        </a:ext>
                      </a:extLst>
                    </p:cNvPr>
                    <p:cNvSpPr/>
                    <p:nvPr/>
                  </p:nvSpPr>
                  <p:spPr>
                    <a:xfrm>
                      <a:off x="6550632" y="3352506"/>
                      <a:ext cx="338242" cy="230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900" i="1" dirty="0">
                                    <a:latin typeface="Cambria Math" panose="02040503050406030204" pitchFamily="18" charset="0"/>
                                    <a:cs typeface="Arial" panose="020B0604020202020204" pitchFamily="34" charset="0"/>
                                  </a:rPr>
                                </m:ctrlPr>
                              </m:sSubPr>
                              <m:e>
                                <m:r>
                                  <a:rPr lang="en-US" sz="900" i="1" dirty="0">
                                    <a:latin typeface="Cambria Math" panose="02040503050406030204" pitchFamily="18" charset="0"/>
                                    <a:cs typeface="Arial" panose="020B0604020202020204" pitchFamily="34" charset="0"/>
                                  </a:rPr>
                                  <m:t>𝑇</m:t>
                                </m:r>
                              </m:e>
                              <m:sub>
                                <m:r>
                                  <a:rPr lang="en-US" sz="900" dirty="0">
                                    <a:latin typeface="Cambria Math" panose="02040503050406030204" pitchFamily="18" charset="0"/>
                                    <a:cs typeface="Arial" panose="020B0604020202020204" pitchFamily="34" charset="0"/>
                                  </a:rPr>
                                  <m:t>2</m:t>
                                </m:r>
                              </m:sub>
                            </m:sSub>
                          </m:oMath>
                        </m:oMathPara>
                      </a14:m>
                      <a:endParaRPr lang="en-US" sz="900" dirty="0"/>
                    </a:p>
                  </p:txBody>
                </p:sp>
              </mc:Choice>
              <mc:Fallback xmlns="">
                <p:sp>
                  <p:nvSpPr>
                    <p:cNvPr id="79" name="Rectangle 78">
                      <a:extLst>
                        <a:ext uri="{FF2B5EF4-FFF2-40B4-BE49-F238E27FC236}">
                          <a16:creationId xmlns:a16="http://schemas.microsoft.com/office/drawing/2014/main" id="{AABBCE4D-B5E4-D10C-CD9D-BBB9102EB5DD}"/>
                        </a:ext>
                      </a:extLst>
                    </p:cNvPr>
                    <p:cNvSpPr>
                      <a:spLocks noRot="1" noChangeAspect="1" noMove="1" noResize="1" noEditPoints="1" noAdjustHandles="1" noChangeArrowheads="1" noChangeShapeType="1" noTextEdit="1"/>
                    </p:cNvSpPr>
                    <p:nvPr/>
                  </p:nvSpPr>
                  <p:spPr>
                    <a:xfrm>
                      <a:off x="6550632" y="3352506"/>
                      <a:ext cx="338242" cy="2308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1F6CCAB0-3E9B-7CE9-2E76-ED135770D640}"/>
                        </a:ext>
                      </a:extLst>
                    </p:cNvPr>
                    <p:cNvSpPr/>
                    <p:nvPr/>
                  </p:nvSpPr>
                  <p:spPr>
                    <a:xfrm>
                      <a:off x="6554061" y="3589407"/>
                      <a:ext cx="338242" cy="230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900" i="1" dirty="0">
                                    <a:latin typeface="Cambria Math" panose="02040503050406030204" pitchFamily="18" charset="0"/>
                                    <a:cs typeface="Arial" panose="020B0604020202020204" pitchFamily="34" charset="0"/>
                                  </a:rPr>
                                </m:ctrlPr>
                              </m:sSubPr>
                              <m:e>
                                <m:r>
                                  <a:rPr lang="en-US" sz="900" i="1" dirty="0">
                                    <a:latin typeface="Cambria Math" panose="02040503050406030204" pitchFamily="18" charset="0"/>
                                    <a:cs typeface="Arial" panose="020B0604020202020204" pitchFamily="34" charset="0"/>
                                  </a:rPr>
                                  <m:t>𝑇</m:t>
                                </m:r>
                              </m:e>
                              <m:sub>
                                <m:r>
                                  <a:rPr lang="en-US" sz="900" dirty="0">
                                    <a:latin typeface="Cambria Math" panose="02040503050406030204" pitchFamily="18" charset="0"/>
                                    <a:cs typeface="Arial" panose="020B0604020202020204" pitchFamily="34" charset="0"/>
                                  </a:rPr>
                                  <m:t>3</m:t>
                                </m:r>
                              </m:sub>
                            </m:sSub>
                          </m:oMath>
                        </m:oMathPara>
                      </a14:m>
                      <a:endParaRPr lang="en-US" sz="900" dirty="0"/>
                    </a:p>
                  </p:txBody>
                </p:sp>
              </mc:Choice>
              <mc:Fallback xmlns="">
                <p:sp>
                  <p:nvSpPr>
                    <p:cNvPr id="80" name="Rectangle 79">
                      <a:extLst>
                        <a:ext uri="{FF2B5EF4-FFF2-40B4-BE49-F238E27FC236}">
                          <a16:creationId xmlns:a16="http://schemas.microsoft.com/office/drawing/2014/main" id="{1F6CCAB0-3E9B-7CE9-2E76-ED135770D640}"/>
                        </a:ext>
                      </a:extLst>
                    </p:cNvPr>
                    <p:cNvSpPr>
                      <a:spLocks noRot="1" noChangeAspect="1" noMove="1" noResize="1" noEditPoints="1" noAdjustHandles="1" noChangeArrowheads="1" noChangeShapeType="1" noTextEdit="1"/>
                    </p:cNvSpPr>
                    <p:nvPr/>
                  </p:nvSpPr>
                  <p:spPr>
                    <a:xfrm>
                      <a:off x="6554061" y="3589407"/>
                      <a:ext cx="338242" cy="230832"/>
                    </a:xfrm>
                    <a:prstGeom prst="rect">
                      <a:avLst/>
                    </a:prstGeom>
                    <a:blipFill>
                      <a:blip r:embed="rId18"/>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4639CB90-C760-E66F-40B6-1ECEF91ECDE0}"/>
                        </a:ext>
                      </a:extLst>
                    </p:cNvPr>
                    <p:cNvSpPr/>
                    <p:nvPr/>
                  </p:nvSpPr>
                  <p:spPr>
                    <a:xfrm>
                      <a:off x="6549802" y="3800811"/>
                      <a:ext cx="334104" cy="230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900" i="1" dirty="0">
                                    <a:latin typeface="Cambria Math" panose="02040503050406030204" pitchFamily="18" charset="0"/>
                                    <a:cs typeface="Arial" panose="020B0604020202020204" pitchFamily="34" charset="0"/>
                                  </a:rPr>
                                </m:ctrlPr>
                              </m:sSubPr>
                              <m:e>
                                <m:r>
                                  <a:rPr lang="en-US" sz="900" i="1" dirty="0">
                                    <a:latin typeface="Cambria Math" panose="02040503050406030204" pitchFamily="18" charset="0"/>
                                    <a:cs typeface="Arial" panose="020B0604020202020204" pitchFamily="34" charset="0"/>
                                  </a:rPr>
                                  <m:t>𝑇</m:t>
                                </m:r>
                              </m:e>
                              <m:sub>
                                <m:r>
                                  <a:rPr lang="en-US" sz="900" dirty="0">
                                    <a:latin typeface="Cambria Math" panose="02040503050406030204" pitchFamily="18" charset="0"/>
                                    <a:cs typeface="Arial" panose="020B0604020202020204" pitchFamily="34" charset="0"/>
                                  </a:rPr>
                                  <m:t>4</m:t>
                                </m:r>
                              </m:sub>
                            </m:sSub>
                          </m:oMath>
                        </m:oMathPara>
                      </a14:m>
                      <a:endParaRPr lang="en-US" sz="900" dirty="0"/>
                    </a:p>
                  </p:txBody>
                </p:sp>
              </mc:Choice>
              <mc:Fallback xmlns="">
                <p:sp>
                  <p:nvSpPr>
                    <p:cNvPr id="81" name="Rectangle 80">
                      <a:extLst>
                        <a:ext uri="{FF2B5EF4-FFF2-40B4-BE49-F238E27FC236}">
                          <a16:creationId xmlns:a16="http://schemas.microsoft.com/office/drawing/2014/main" id="{4639CB90-C760-E66F-40B6-1ECEF91ECDE0}"/>
                        </a:ext>
                      </a:extLst>
                    </p:cNvPr>
                    <p:cNvSpPr>
                      <a:spLocks noRot="1" noChangeAspect="1" noMove="1" noResize="1" noEditPoints="1" noAdjustHandles="1" noChangeArrowheads="1" noChangeShapeType="1" noTextEdit="1"/>
                    </p:cNvSpPr>
                    <p:nvPr/>
                  </p:nvSpPr>
                  <p:spPr>
                    <a:xfrm>
                      <a:off x="6549802" y="3800811"/>
                      <a:ext cx="334104" cy="2308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EC558377-F9BC-047D-B6D1-005ADBE7ED5B}"/>
                        </a:ext>
                      </a:extLst>
                    </p:cNvPr>
                    <p:cNvSpPr/>
                    <p:nvPr/>
                  </p:nvSpPr>
                  <p:spPr>
                    <a:xfrm>
                      <a:off x="6545310" y="4036336"/>
                      <a:ext cx="338242" cy="230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900" i="1" dirty="0">
                                    <a:latin typeface="Cambria Math" panose="02040503050406030204" pitchFamily="18" charset="0"/>
                                    <a:cs typeface="Arial" panose="020B0604020202020204" pitchFamily="34" charset="0"/>
                                  </a:rPr>
                                </m:ctrlPr>
                              </m:sSubPr>
                              <m:e>
                                <m:r>
                                  <a:rPr lang="en-US" sz="900" i="1" dirty="0">
                                    <a:latin typeface="Cambria Math" panose="02040503050406030204" pitchFamily="18" charset="0"/>
                                    <a:cs typeface="Arial" panose="020B0604020202020204" pitchFamily="34" charset="0"/>
                                  </a:rPr>
                                  <m:t>𝑇</m:t>
                                </m:r>
                              </m:e>
                              <m:sub>
                                <m:r>
                                  <a:rPr lang="en-US" sz="900" dirty="0">
                                    <a:latin typeface="Cambria Math" panose="02040503050406030204" pitchFamily="18" charset="0"/>
                                    <a:cs typeface="Arial" panose="020B0604020202020204" pitchFamily="34" charset="0"/>
                                  </a:rPr>
                                  <m:t>5</m:t>
                                </m:r>
                              </m:sub>
                            </m:sSub>
                          </m:oMath>
                        </m:oMathPara>
                      </a14:m>
                      <a:endParaRPr lang="en-US" sz="900" dirty="0"/>
                    </a:p>
                  </p:txBody>
                </p:sp>
              </mc:Choice>
              <mc:Fallback xmlns="">
                <p:sp>
                  <p:nvSpPr>
                    <p:cNvPr id="82" name="Rectangle 81">
                      <a:extLst>
                        <a:ext uri="{FF2B5EF4-FFF2-40B4-BE49-F238E27FC236}">
                          <a16:creationId xmlns:a16="http://schemas.microsoft.com/office/drawing/2014/main" id="{EC558377-F9BC-047D-B6D1-005ADBE7ED5B}"/>
                        </a:ext>
                      </a:extLst>
                    </p:cNvPr>
                    <p:cNvSpPr>
                      <a:spLocks noRot="1" noChangeAspect="1" noMove="1" noResize="1" noEditPoints="1" noAdjustHandles="1" noChangeArrowheads="1" noChangeShapeType="1" noTextEdit="1"/>
                    </p:cNvSpPr>
                    <p:nvPr/>
                  </p:nvSpPr>
                  <p:spPr>
                    <a:xfrm>
                      <a:off x="6545310" y="4036336"/>
                      <a:ext cx="338242" cy="2308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678A5644-9E43-682F-8F66-B32B5418E886}"/>
                        </a:ext>
                      </a:extLst>
                    </p:cNvPr>
                    <p:cNvSpPr/>
                    <p:nvPr/>
                  </p:nvSpPr>
                  <p:spPr>
                    <a:xfrm>
                      <a:off x="6556128" y="4247233"/>
                      <a:ext cx="338242" cy="230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900" i="1" dirty="0">
                                    <a:latin typeface="Cambria Math" panose="02040503050406030204" pitchFamily="18" charset="0"/>
                                    <a:cs typeface="Arial" panose="020B0604020202020204" pitchFamily="34" charset="0"/>
                                  </a:rPr>
                                </m:ctrlPr>
                              </m:sSubPr>
                              <m:e>
                                <m:r>
                                  <a:rPr lang="en-US" sz="900" i="1" dirty="0">
                                    <a:latin typeface="Cambria Math" panose="02040503050406030204" pitchFamily="18" charset="0"/>
                                    <a:cs typeface="Arial" panose="020B0604020202020204" pitchFamily="34" charset="0"/>
                                  </a:rPr>
                                  <m:t>𝑇</m:t>
                                </m:r>
                              </m:e>
                              <m:sub>
                                <m:r>
                                  <a:rPr lang="en-US" sz="900" dirty="0">
                                    <a:latin typeface="Cambria Math" panose="02040503050406030204" pitchFamily="18" charset="0"/>
                                    <a:cs typeface="Arial" panose="020B0604020202020204" pitchFamily="34" charset="0"/>
                                  </a:rPr>
                                  <m:t>6</m:t>
                                </m:r>
                              </m:sub>
                            </m:sSub>
                          </m:oMath>
                        </m:oMathPara>
                      </a14:m>
                      <a:endParaRPr lang="en-US" sz="900" dirty="0"/>
                    </a:p>
                  </p:txBody>
                </p:sp>
              </mc:Choice>
              <mc:Fallback xmlns="">
                <p:sp>
                  <p:nvSpPr>
                    <p:cNvPr id="83" name="Rectangle 82">
                      <a:extLst>
                        <a:ext uri="{FF2B5EF4-FFF2-40B4-BE49-F238E27FC236}">
                          <a16:creationId xmlns:a16="http://schemas.microsoft.com/office/drawing/2014/main" id="{678A5644-9E43-682F-8F66-B32B5418E886}"/>
                        </a:ext>
                      </a:extLst>
                    </p:cNvPr>
                    <p:cNvSpPr>
                      <a:spLocks noRot="1" noChangeAspect="1" noMove="1" noResize="1" noEditPoints="1" noAdjustHandles="1" noChangeArrowheads="1" noChangeShapeType="1" noTextEdit="1"/>
                    </p:cNvSpPr>
                    <p:nvPr/>
                  </p:nvSpPr>
                  <p:spPr>
                    <a:xfrm>
                      <a:off x="6556128" y="4247233"/>
                      <a:ext cx="338242" cy="2308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C5A62B7E-9C8D-740A-B416-7B40BEC22E80}"/>
                        </a:ext>
                      </a:extLst>
                    </p:cNvPr>
                    <p:cNvSpPr/>
                    <p:nvPr/>
                  </p:nvSpPr>
                  <p:spPr>
                    <a:xfrm>
                      <a:off x="6551320" y="4448000"/>
                      <a:ext cx="338242" cy="230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900" i="1" dirty="0">
                                    <a:latin typeface="Cambria Math" panose="02040503050406030204" pitchFamily="18" charset="0"/>
                                    <a:cs typeface="Arial" panose="020B0604020202020204" pitchFamily="34" charset="0"/>
                                  </a:rPr>
                                </m:ctrlPr>
                              </m:sSubPr>
                              <m:e>
                                <m:r>
                                  <a:rPr lang="en-US" sz="900" i="1" dirty="0">
                                    <a:latin typeface="Cambria Math" panose="02040503050406030204" pitchFamily="18" charset="0"/>
                                    <a:cs typeface="Arial" panose="020B0604020202020204" pitchFamily="34" charset="0"/>
                                  </a:rPr>
                                  <m:t>𝑇</m:t>
                                </m:r>
                              </m:e>
                              <m:sub>
                                <m:r>
                                  <a:rPr lang="en-US" sz="900" dirty="0">
                                    <a:latin typeface="Cambria Math" panose="02040503050406030204" pitchFamily="18" charset="0"/>
                                    <a:cs typeface="Arial" panose="020B0604020202020204" pitchFamily="34" charset="0"/>
                                  </a:rPr>
                                  <m:t>7</m:t>
                                </m:r>
                              </m:sub>
                            </m:sSub>
                          </m:oMath>
                        </m:oMathPara>
                      </a14:m>
                      <a:endParaRPr lang="en-US" sz="900" dirty="0"/>
                    </a:p>
                  </p:txBody>
                </p:sp>
              </mc:Choice>
              <mc:Fallback xmlns="">
                <p:sp>
                  <p:nvSpPr>
                    <p:cNvPr id="84" name="Rectangle 83">
                      <a:extLst>
                        <a:ext uri="{FF2B5EF4-FFF2-40B4-BE49-F238E27FC236}">
                          <a16:creationId xmlns:a16="http://schemas.microsoft.com/office/drawing/2014/main" id="{C5A62B7E-9C8D-740A-B416-7B40BEC22E80}"/>
                        </a:ext>
                      </a:extLst>
                    </p:cNvPr>
                    <p:cNvSpPr>
                      <a:spLocks noRot="1" noChangeAspect="1" noMove="1" noResize="1" noEditPoints="1" noAdjustHandles="1" noChangeArrowheads="1" noChangeShapeType="1" noTextEdit="1"/>
                    </p:cNvSpPr>
                    <p:nvPr/>
                  </p:nvSpPr>
                  <p:spPr>
                    <a:xfrm>
                      <a:off x="6551320" y="4448000"/>
                      <a:ext cx="338242" cy="2308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A5ADF6CA-9FCF-D4F0-8778-97D9BF204A23}"/>
                        </a:ext>
                      </a:extLst>
                    </p:cNvPr>
                    <p:cNvSpPr/>
                    <p:nvPr/>
                  </p:nvSpPr>
                  <p:spPr>
                    <a:xfrm>
                      <a:off x="6624268" y="5206914"/>
                      <a:ext cx="415088" cy="230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900" i="1" dirty="0">
                                    <a:latin typeface="Cambria Math" panose="02040503050406030204" pitchFamily="18" charset="0"/>
                                    <a:cs typeface="Arial" panose="020B0604020202020204" pitchFamily="34" charset="0"/>
                                  </a:rPr>
                                </m:ctrlPr>
                              </m:sSubPr>
                              <m:e>
                                <m:r>
                                  <a:rPr lang="en-US" sz="900" i="1" dirty="0">
                                    <a:latin typeface="Cambria Math" panose="02040503050406030204" pitchFamily="18" charset="0"/>
                                    <a:cs typeface="Arial" panose="020B0604020202020204" pitchFamily="34" charset="0"/>
                                  </a:rPr>
                                  <m:t>𝑇</m:t>
                                </m:r>
                              </m:e>
                              <m:sub>
                                <m:r>
                                  <m:rPr>
                                    <m:sty m:val="p"/>
                                  </m:rPr>
                                  <a:rPr lang="en-US" sz="900" dirty="0">
                                    <a:latin typeface="Cambria Math" panose="02040503050406030204" pitchFamily="18" charset="0"/>
                                    <a:cs typeface="Arial" panose="020B0604020202020204" pitchFamily="34" charset="0"/>
                                  </a:rPr>
                                  <m:t>PG</m:t>
                                </m:r>
                              </m:sub>
                            </m:sSub>
                          </m:oMath>
                        </m:oMathPara>
                      </a14:m>
                      <a:endParaRPr lang="en-US" sz="900" dirty="0"/>
                    </a:p>
                  </p:txBody>
                </p:sp>
              </mc:Choice>
              <mc:Fallback xmlns="">
                <p:sp>
                  <p:nvSpPr>
                    <p:cNvPr id="85" name="Rectangle 84">
                      <a:extLst>
                        <a:ext uri="{FF2B5EF4-FFF2-40B4-BE49-F238E27FC236}">
                          <a16:creationId xmlns:a16="http://schemas.microsoft.com/office/drawing/2014/main" id="{A5ADF6CA-9FCF-D4F0-8778-97D9BF204A23}"/>
                        </a:ext>
                      </a:extLst>
                    </p:cNvPr>
                    <p:cNvSpPr>
                      <a:spLocks noRot="1" noChangeAspect="1" noMove="1" noResize="1" noEditPoints="1" noAdjustHandles="1" noChangeArrowheads="1" noChangeShapeType="1" noTextEdit="1"/>
                    </p:cNvSpPr>
                    <p:nvPr/>
                  </p:nvSpPr>
                  <p:spPr>
                    <a:xfrm>
                      <a:off x="6624268" y="5206914"/>
                      <a:ext cx="415088" cy="230832"/>
                    </a:xfrm>
                    <a:prstGeom prst="rect">
                      <a:avLst/>
                    </a:prstGeom>
                    <a:blipFill>
                      <a:blip r:embed="rId23"/>
                      <a:stretch>
                        <a:fillRect/>
                      </a:stretch>
                    </a:blipFill>
                  </p:spPr>
                  <p:txBody>
                    <a:bodyPr/>
                    <a:lstStyle/>
                    <a:p>
                      <a:r>
                        <a:rPr lang="en-US">
                          <a:noFill/>
                        </a:rPr>
                        <a:t> </a:t>
                      </a:r>
                    </a:p>
                  </p:txBody>
                </p:sp>
              </mc:Fallback>
            </mc:AlternateContent>
            <p:pic>
              <p:nvPicPr>
                <p:cNvPr id="100" name="Picture 99">
                  <a:extLst>
                    <a:ext uri="{FF2B5EF4-FFF2-40B4-BE49-F238E27FC236}">
                      <a16:creationId xmlns:a16="http://schemas.microsoft.com/office/drawing/2014/main" id="{FC230FBB-E0B0-7291-1A94-5849BE280E64}"/>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flipH="1">
                  <a:off x="5197950" y="3681299"/>
                  <a:ext cx="465929" cy="319968"/>
                </a:xfrm>
                <a:prstGeom prst="rect">
                  <a:avLst/>
                </a:prstGeom>
              </p:spPr>
            </p:pic>
            <p:sp>
              <p:nvSpPr>
                <p:cNvPr id="101" name="Rectangle 100">
                  <a:extLst>
                    <a:ext uri="{FF2B5EF4-FFF2-40B4-BE49-F238E27FC236}">
                      <a16:creationId xmlns:a16="http://schemas.microsoft.com/office/drawing/2014/main" id="{DE2CED57-B166-9289-640F-9960DA6B4808}"/>
                    </a:ext>
                  </a:extLst>
                </p:cNvPr>
                <p:cNvSpPr/>
                <p:nvPr/>
              </p:nvSpPr>
              <p:spPr>
                <a:xfrm rot="10800000">
                  <a:off x="2888423" y="3475415"/>
                  <a:ext cx="2990452" cy="63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02" name="Picture 101">
                  <a:extLst>
                    <a:ext uri="{FF2B5EF4-FFF2-40B4-BE49-F238E27FC236}">
                      <a16:creationId xmlns:a16="http://schemas.microsoft.com/office/drawing/2014/main" id="{E159AD15-9B82-6CE8-3C38-96232DACE6E3}"/>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flipH="1">
                  <a:off x="5240667" y="3255163"/>
                  <a:ext cx="433128" cy="297442"/>
                </a:xfrm>
                <a:prstGeom prst="rect">
                  <a:avLst/>
                </a:prstGeom>
              </p:spPr>
            </p:pic>
            <p:pic>
              <p:nvPicPr>
                <p:cNvPr id="6" name="Picture 5">
                  <a:extLst>
                    <a:ext uri="{FF2B5EF4-FFF2-40B4-BE49-F238E27FC236}">
                      <a16:creationId xmlns:a16="http://schemas.microsoft.com/office/drawing/2014/main" id="{9C5C286D-2C3C-7CB7-8E93-D3AB05E4F4C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487908" y="3033155"/>
                  <a:ext cx="641787" cy="581108"/>
                </a:xfrm>
                <a:prstGeom prst="rect">
                  <a:avLst/>
                </a:prstGeom>
              </p:spPr>
            </p:pic>
            <p:pic>
              <p:nvPicPr>
                <p:cNvPr id="7" name="Picture 6">
                  <a:extLst>
                    <a:ext uri="{FF2B5EF4-FFF2-40B4-BE49-F238E27FC236}">
                      <a16:creationId xmlns:a16="http://schemas.microsoft.com/office/drawing/2014/main" id="{AC04D41D-B118-800D-1B5B-9D8C05BECE8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flipH="1">
                  <a:off x="5247742" y="2947349"/>
                  <a:ext cx="419026" cy="254804"/>
                </a:xfrm>
                <a:prstGeom prst="rect">
                  <a:avLst/>
                </a:prstGeom>
              </p:spPr>
            </p:pic>
            <p:sp>
              <p:nvSpPr>
                <p:cNvPr id="468" name="TextBox 467">
                  <a:extLst>
                    <a:ext uri="{FF2B5EF4-FFF2-40B4-BE49-F238E27FC236}">
                      <a16:creationId xmlns:a16="http://schemas.microsoft.com/office/drawing/2014/main" id="{7573D12A-81E9-CF85-72F8-CA67D08B1D3E}"/>
                    </a:ext>
                  </a:extLst>
                </p:cNvPr>
                <p:cNvSpPr txBox="1"/>
                <p:nvPr/>
              </p:nvSpPr>
              <p:spPr>
                <a:xfrm>
                  <a:off x="1866065" y="3755073"/>
                  <a:ext cx="2471877" cy="330986"/>
                </a:xfrm>
                <a:prstGeom prst="rect">
                  <a:avLst/>
                </a:prstGeom>
                <a:noFill/>
              </p:spPr>
              <p:txBody>
                <a:bodyPr wrap="square">
                  <a:spAutoFit/>
                </a:bodyPr>
                <a:lstStyle/>
                <a:p>
                  <a:r>
                    <a:rPr lang="en-US" sz="1350" dirty="0">
                      <a:solidFill>
                        <a:srgbClr val="7030A0"/>
                      </a:solidFill>
                      <a:latin typeface="Arial" panose="020B0604020202020204" pitchFamily="34" charset="0"/>
                      <a:cs typeface="Arial" panose="020B0604020202020204" pitchFamily="34" charset="0"/>
                    </a:rPr>
                    <a:t>Proportional Ball Valve</a:t>
                  </a:r>
                </a:p>
              </p:txBody>
            </p:sp>
            <p:sp>
              <p:nvSpPr>
                <p:cNvPr id="470" name="TextBox 469">
                  <a:extLst>
                    <a:ext uri="{FF2B5EF4-FFF2-40B4-BE49-F238E27FC236}">
                      <a16:creationId xmlns:a16="http://schemas.microsoft.com/office/drawing/2014/main" id="{9B50D344-9FBD-8FBA-BC4E-C8D757FBF335}"/>
                    </a:ext>
                  </a:extLst>
                </p:cNvPr>
                <p:cNvSpPr txBox="1"/>
                <p:nvPr/>
              </p:nvSpPr>
              <p:spPr>
                <a:xfrm>
                  <a:off x="4427847" y="1916291"/>
                  <a:ext cx="2616318" cy="300082"/>
                </a:xfrm>
                <a:prstGeom prst="rect">
                  <a:avLst/>
                </a:prstGeom>
                <a:noFill/>
              </p:spPr>
              <p:txBody>
                <a:bodyPr wrap="square">
                  <a:spAutoFit/>
                </a:bodyPr>
                <a:lstStyle/>
                <a:p>
                  <a:r>
                    <a:rPr lang="en-US" sz="1350" dirty="0">
                      <a:latin typeface="Arial" panose="020B0604020202020204" pitchFamily="34" charset="0"/>
                      <a:cs typeface="Arial" panose="020B0604020202020204" pitchFamily="34" charset="0"/>
                    </a:rPr>
                    <a:t>Empty Gasifier</a:t>
                  </a:r>
                </a:p>
              </p:txBody>
            </p:sp>
            <p:cxnSp>
              <p:nvCxnSpPr>
                <p:cNvPr id="472" name="Straight Arrow Connector 471">
                  <a:extLst>
                    <a:ext uri="{FF2B5EF4-FFF2-40B4-BE49-F238E27FC236}">
                      <a16:creationId xmlns:a16="http://schemas.microsoft.com/office/drawing/2014/main" id="{93835381-B95B-1CCF-C938-D9FF4E05B2B5}"/>
                    </a:ext>
                  </a:extLst>
                </p:cNvPr>
                <p:cNvCxnSpPr>
                  <a:cxnSpLocks/>
                </p:cNvCxnSpPr>
                <p:nvPr/>
              </p:nvCxnSpPr>
              <p:spPr>
                <a:xfrm>
                  <a:off x="2848779" y="3503746"/>
                  <a:ext cx="97802" cy="322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E5FF17A6-B1E0-23B5-B5A9-FF274552DDE3}"/>
                    </a:ext>
                  </a:extLst>
                </p:cNvPr>
                <p:cNvCxnSpPr>
                  <a:cxnSpLocks/>
                </p:cNvCxnSpPr>
                <p:nvPr/>
              </p:nvCxnSpPr>
              <p:spPr>
                <a:xfrm flipH="1" flipV="1">
                  <a:off x="5158482" y="2175592"/>
                  <a:ext cx="1098793" cy="564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3D2C26C-7D3A-1478-178E-934547EA1EF7}"/>
                  </a:ext>
                </a:extLst>
              </p:cNvPr>
              <p:cNvSpPr/>
              <p:nvPr/>
            </p:nvSpPr>
            <p:spPr>
              <a:xfrm>
                <a:off x="3930528" y="2987398"/>
                <a:ext cx="886877" cy="479220"/>
              </a:xfrm>
              <a:prstGeom prst="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638A872-13DD-8DB1-03D3-A61AC4EA40C7}"/>
                  </a:ext>
                </a:extLst>
              </p:cNvPr>
              <p:cNvSpPr txBox="1"/>
              <p:nvPr/>
            </p:nvSpPr>
            <p:spPr>
              <a:xfrm>
                <a:off x="729521" y="2692243"/>
                <a:ext cx="2227741" cy="307777"/>
              </a:xfrm>
              <a:prstGeom prst="rect">
                <a:avLst/>
              </a:prstGeom>
              <a:noFill/>
            </p:spPr>
            <p:txBody>
              <a:bodyPr wrap="square" rtlCol="0">
                <a:spAutoFit/>
              </a:bodyPr>
              <a:lstStyle/>
              <a:p>
                <a:r>
                  <a:rPr lang="en-IN" sz="1400" dirty="0"/>
                  <a:t>Arduino control system</a:t>
                </a:r>
              </a:p>
            </p:txBody>
          </p:sp>
        </p:grpSp>
      </p:grpSp>
      <p:sp>
        <p:nvSpPr>
          <p:cNvPr id="9" name="Date Placeholder 8">
            <a:extLst>
              <a:ext uri="{FF2B5EF4-FFF2-40B4-BE49-F238E27FC236}">
                <a16:creationId xmlns:a16="http://schemas.microsoft.com/office/drawing/2014/main" id="{DA1D2394-FB5C-A71D-91A3-F5F1D55B9EE7}"/>
              </a:ext>
            </a:extLst>
          </p:cNvPr>
          <p:cNvSpPr>
            <a:spLocks noGrp="1"/>
          </p:cNvSpPr>
          <p:nvPr>
            <p:ph type="dt" sz="half" idx="10"/>
          </p:nvPr>
        </p:nvSpPr>
        <p:spPr/>
        <p:txBody>
          <a:bodyPr/>
          <a:lstStyle/>
          <a:p>
            <a:r>
              <a:rPr lang="en-US"/>
              <a:t>10/9/2023</a:t>
            </a:r>
            <a:endParaRPr lang="en-US" dirty="0"/>
          </a:p>
        </p:txBody>
      </p:sp>
      <p:sp>
        <p:nvSpPr>
          <p:cNvPr id="10" name="Slide Number Placeholder 9">
            <a:extLst>
              <a:ext uri="{FF2B5EF4-FFF2-40B4-BE49-F238E27FC236}">
                <a16:creationId xmlns:a16="http://schemas.microsoft.com/office/drawing/2014/main" id="{9B3971CD-EF85-2EC4-348A-D47652762A52}"/>
              </a:ext>
            </a:extLst>
          </p:cNvPr>
          <p:cNvSpPr>
            <a:spLocks noGrp="1"/>
          </p:cNvSpPr>
          <p:nvPr>
            <p:ph type="sldNum" sz="quarter" idx="12"/>
          </p:nvPr>
        </p:nvSpPr>
        <p:spPr/>
        <p:txBody>
          <a:bodyPr/>
          <a:lstStyle/>
          <a:p>
            <a:fld id="{3BD29BA5-4D91-4428-9154-B727B9C83D84}" type="slidenum">
              <a:rPr lang="en-US" smtClean="0"/>
              <a:pPr/>
              <a:t>8</a:t>
            </a:fld>
            <a:endParaRPr lang="en-US"/>
          </a:p>
        </p:txBody>
      </p:sp>
      <p:sp>
        <p:nvSpPr>
          <p:cNvPr id="13" name="Footer Placeholder 12">
            <a:extLst>
              <a:ext uri="{FF2B5EF4-FFF2-40B4-BE49-F238E27FC236}">
                <a16:creationId xmlns:a16="http://schemas.microsoft.com/office/drawing/2014/main" id="{77E9EF44-224A-53F6-9A45-5AD1E320635C}"/>
              </a:ext>
            </a:extLst>
          </p:cNvPr>
          <p:cNvSpPr>
            <a:spLocks noGrp="1"/>
          </p:cNvSpPr>
          <p:nvPr>
            <p:ph type="ftr" sz="quarter" idx="11"/>
          </p:nvPr>
        </p:nvSpPr>
        <p:spPr/>
        <p:txBody>
          <a:bodyPr/>
          <a:lstStyle/>
          <a:p>
            <a:r>
              <a:rPr lang="en-US"/>
              <a:t>BTP Mid Term Presentation</a:t>
            </a:r>
            <a:endParaRPr lang="en-US" dirty="0"/>
          </a:p>
        </p:txBody>
      </p:sp>
      <p:grpSp>
        <p:nvGrpSpPr>
          <p:cNvPr id="41" name="Group 40">
            <a:extLst>
              <a:ext uri="{FF2B5EF4-FFF2-40B4-BE49-F238E27FC236}">
                <a16:creationId xmlns:a16="http://schemas.microsoft.com/office/drawing/2014/main" id="{573E83AF-1BDF-EA6A-F589-DA5D974BA566}"/>
              </a:ext>
            </a:extLst>
          </p:cNvPr>
          <p:cNvGrpSpPr/>
          <p:nvPr/>
        </p:nvGrpSpPr>
        <p:grpSpPr>
          <a:xfrm>
            <a:off x="58891" y="3394816"/>
            <a:ext cx="3737289" cy="2866612"/>
            <a:chOff x="58891" y="3394816"/>
            <a:chExt cx="3737289" cy="2866612"/>
          </a:xfrm>
        </p:grpSpPr>
        <p:pic>
          <p:nvPicPr>
            <p:cNvPr id="474" name="Picture 473">
              <a:extLst>
                <a:ext uri="{FF2B5EF4-FFF2-40B4-BE49-F238E27FC236}">
                  <a16:creationId xmlns:a16="http://schemas.microsoft.com/office/drawing/2014/main" id="{876C322E-9608-3E14-E5D5-BCD8CCDF6AF3}"/>
                </a:ext>
              </a:extLst>
            </p:cNvPr>
            <p:cNvPicPr>
              <a:picLocks noChangeAspect="1"/>
            </p:cNvPicPr>
            <p:nvPr/>
          </p:nvPicPr>
          <p:blipFill>
            <a:blip r:embed="rId28"/>
            <a:stretch>
              <a:fillRect/>
            </a:stretch>
          </p:blipFill>
          <p:spPr>
            <a:xfrm>
              <a:off x="58891" y="3394816"/>
              <a:ext cx="3737289" cy="2866612"/>
            </a:xfrm>
            <a:prstGeom prst="rect">
              <a:avLst/>
            </a:prstGeom>
          </p:spPr>
        </p:pic>
        <p:cxnSp>
          <p:nvCxnSpPr>
            <p:cNvPr id="14" name="Straight Connector 13">
              <a:extLst>
                <a:ext uri="{FF2B5EF4-FFF2-40B4-BE49-F238E27FC236}">
                  <a16:creationId xmlns:a16="http://schemas.microsoft.com/office/drawing/2014/main" id="{A69EB88E-CC61-92C5-4460-C4046BFD8263}"/>
                </a:ext>
              </a:extLst>
            </p:cNvPr>
            <p:cNvCxnSpPr>
              <a:cxnSpLocks/>
            </p:cNvCxnSpPr>
            <p:nvPr/>
          </p:nvCxnSpPr>
          <p:spPr>
            <a:xfrm>
              <a:off x="744586" y="3927372"/>
              <a:ext cx="2124635" cy="12377"/>
            </a:xfrm>
            <a:prstGeom prst="line">
              <a:avLst/>
            </a:prstGeom>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00FF4B-E87B-D92B-D853-6C8BD75D66AD}"/>
                    </a:ext>
                  </a:extLst>
                </p:cNvPr>
                <p:cNvSpPr txBox="1"/>
                <p:nvPr/>
              </p:nvSpPr>
              <p:spPr>
                <a:xfrm>
                  <a:off x="887842" y="3526395"/>
                  <a:ext cx="2227741" cy="307777"/>
                </a:xfrm>
                <a:prstGeom prst="rect">
                  <a:avLst/>
                </a:prstGeom>
                <a:noFill/>
              </p:spPr>
              <p:txBody>
                <a:bodyPr wrap="square" rtlCol="0">
                  <a:spAutoFit/>
                </a:bodyPr>
                <a:lstStyle/>
                <a:p>
                  <a:r>
                    <a:rPr lang="en-US" sz="1400" dirty="0"/>
                    <a:t>V</a:t>
                  </a:r>
                  <a:r>
                    <a:rPr lang="en-US" sz="1400" baseline="-25000" dirty="0"/>
                    <a:t>max</a:t>
                  </a:r>
                  <a:r>
                    <a:rPr lang="en-US" baseline="-25000" dirty="0"/>
                    <a:t> </a:t>
                  </a:r>
                  <a14:m>
                    <m:oMath xmlns:m="http://schemas.openxmlformats.org/officeDocument/2006/math">
                      <m:r>
                        <a:rPr lang="en-US" sz="1400" i="0" smtClean="0">
                          <a:latin typeface="Cambria Math" panose="02040503050406030204" pitchFamily="18" charset="0"/>
                          <a:ea typeface="Cambria Math" panose="02040503050406030204" pitchFamily="18" charset="0"/>
                        </a:rPr>
                        <m:t>≈</m:t>
                      </m:r>
                    </m:oMath>
                  </a14:m>
                  <a:r>
                    <a:rPr lang="en-IN" sz="1400" dirty="0"/>
                    <a:t> 3 m/s</a:t>
                  </a:r>
                </a:p>
              </p:txBody>
            </p:sp>
          </mc:Choice>
          <mc:Fallback xmlns="">
            <p:sp>
              <p:nvSpPr>
                <p:cNvPr id="23" name="TextBox 22">
                  <a:extLst>
                    <a:ext uri="{FF2B5EF4-FFF2-40B4-BE49-F238E27FC236}">
                      <a16:creationId xmlns:a16="http://schemas.microsoft.com/office/drawing/2014/main" id="{EC00FF4B-E87B-D92B-D853-6C8BD75D66AD}"/>
                    </a:ext>
                  </a:extLst>
                </p:cNvPr>
                <p:cNvSpPr txBox="1">
                  <a:spLocks noRot="1" noChangeAspect="1" noMove="1" noResize="1" noEditPoints="1" noAdjustHandles="1" noChangeArrowheads="1" noChangeShapeType="1" noTextEdit="1"/>
                </p:cNvSpPr>
                <p:nvPr/>
              </p:nvSpPr>
              <p:spPr>
                <a:xfrm>
                  <a:off x="887842" y="3526395"/>
                  <a:ext cx="2227741" cy="307777"/>
                </a:xfrm>
                <a:prstGeom prst="rect">
                  <a:avLst/>
                </a:prstGeom>
                <a:blipFill>
                  <a:blip r:embed="rId29"/>
                  <a:stretch>
                    <a:fillRect l="-822" t="-1961" b="-19608"/>
                  </a:stretch>
                </a:blipFill>
              </p:spPr>
              <p:txBody>
                <a:bodyPr/>
                <a:lstStyle/>
                <a:p>
                  <a:r>
                    <a:rPr lang="en-IN">
                      <a:noFill/>
                    </a:rPr>
                    <a:t> </a:t>
                  </a:r>
                </a:p>
              </p:txBody>
            </p:sp>
          </mc:Fallback>
        </mc:AlternateContent>
      </p:grpSp>
      <p:grpSp>
        <p:nvGrpSpPr>
          <p:cNvPr id="39" name="Group 38">
            <a:extLst>
              <a:ext uri="{FF2B5EF4-FFF2-40B4-BE49-F238E27FC236}">
                <a16:creationId xmlns:a16="http://schemas.microsoft.com/office/drawing/2014/main" id="{985388BE-F353-6681-DB72-7CBF441329A1}"/>
              </a:ext>
            </a:extLst>
          </p:cNvPr>
          <p:cNvGrpSpPr/>
          <p:nvPr/>
        </p:nvGrpSpPr>
        <p:grpSpPr>
          <a:xfrm>
            <a:off x="4234055" y="777120"/>
            <a:ext cx="2976494" cy="1159883"/>
            <a:chOff x="4234055" y="777120"/>
            <a:chExt cx="2976494" cy="1159883"/>
          </a:xfrm>
        </p:grpSpPr>
        <p:pic>
          <p:nvPicPr>
            <p:cNvPr id="32" name="Picture 31">
              <a:extLst>
                <a:ext uri="{FF2B5EF4-FFF2-40B4-BE49-F238E27FC236}">
                  <a16:creationId xmlns:a16="http://schemas.microsoft.com/office/drawing/2014/main" id="{3C9D9782-F82C-05BD-EBC6-2B6229045882}"/>
                </a:ext>
              </a:extLst>
            </p:cNvPr>
            <p:cNvPicPr>
              <a:picLocks noChangeAspect="1"/>
            </p:cNvPicPr>
            <p:nvPr/>
          </p:nvPicPr>
          <p:blipFill rotWithShape="1">
            <a:blip r:embed="rId30"/>
            <a:srcRect l="4989" t="34727" r="6586" b="13441"/>
            <a:stretch/>
          </p:blipFill>
          <p:spPr>
            <a:xfrm>
              <a:off x="4234055" y="777120"/>
              <a:ext cx="2976494" cy="1116606"/>
            </a:xfrm>
            <a:prstGeom prst="rect">
              <a:avLst/>
            </a:prstGeom>
          </p:spPr>
        </p:pic>
        <p:sp>
          <p:nvSpPr>
            <p:cNvPr id="38" name="TextBox 37">
              <a:extLst>
                <a:ext uri="{FF2B5EF4-FFF2-40B4-BE49-F238E27FC236}">
                  <a16:creationId xmlns:a16="http://schemas.microsoft.com/office/drawing/2014/main" id="{0E73393D-34BF-3784-9A1D-A26855072A4A}"/>
                </a:ext>
              </a:extLst>
            </p:cNvPr>
            <p:cNvSpPr txBox="1"/>
            <p:nvPr/>
          </p:nvSpPr>
          <p:spPr>
            <a:xfrm>
              <a:off x="5579787" y="1684157"/>
              <a:ext cx="1440569" cy="25284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Source:</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000" b="0" i="0" u="none" strike="noStrike" kern="1200" cap="none" spc="0" normalizeH="0" baseline="0" noProof="0" dirty="0" err="1">
                  <a:ln>
                    <a:noFill/>
                  </a:ln>
                  <a:solidFill>
                    <a:srgbClr val="00B0F0"/>
                  </a:solidFill>
                  <a:effectLst/>
                  <a:uLnTx/>
                  <a:uFillTx/>
                  <a:latin typeface="Arial" panose="020B0604020202020204" pitchFamily="34" charset="0"/>
                  <a:ea typeface="+mn-ea"/>
                  <a:cs typeface="Arial" panose="020B0604020202020204" pitchFamily="34" charset="0"/>
                </a:rPr>
                <a:t>Sensoware</a:t>
              </a:r>
              <a:endParaRPr kumimoji="0" lang="en-US" sz="1000" b="0"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92111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barn(inVertical)">
                                      <p:cBhvr>
                                        <p:cTn id="7" dur="500"/>
                                        <p:tgtEl>
                                          <p:spTgt spid="491"/>
                                        </p:tgtEl>
                                      </p:cBhvr>
                                    </p:animEffect>
                                  </p:childTnLst>
                                  <p:subTnLst>
                                    <p:set>
                                      <p:cBhvr override="childStyle">
                                        <p:cTn dur="1" fill="hold" display="0" masterRel="nextClick" afterEffect="1"/>
                                        <p:tgtEl>
                                          <p:spTgt spid="491"/>
                                        </p:tgtEl>
                                        <p:attrNameLst>
                                          <p:attrName>style.visibility</p:attrName>
                                        </p:attrNameLst>
                                      </p:cBhvr>
                                      <p:to>
                                        <p:strVal val="hidden"/>
                                      </p:to>
                                    </p:set>
                                  </p:subTnLst>
                                </p:cTn>
                              </p:par>
                              <p:par>
                                <p:cTn id="8" presetID="16" presetClass="entr" presetSubtype="2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arn(inVertical)">
                                      <p:cBhvr>
                                        <p:cTn id="10"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Vertical)">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barn(inVertical)">
                                      <p:cBhvr>
                                        <p:cTn id="2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AB1DF-4B1C-7652-8712-E6F24AFF79E1}"/>
              </a:ext>
            </a:extLst>
          </p:cNvPr>
          <p:cNvSpPr txBox="1"/>
          <p:nvPr/>
        </p:nvSpPr>
        <p:spPr>
          <a:xfrm>
            <a:off x="119826" y="178681"/>
            <a:ext cx="9144000" cy="461665"/>
          </a:xfrm>
          <a:prstGeom prst="rect">
            <a:avLst/>
          </a:prstGeom>
          <a:noFill/>
        </p:spPr>
        <p:txBody>
          <a:bodyPr wrap="square" rtlCol="0">
            <a:spAutoFit/>
          </a:bodyPr>
          <a:lstStyle/>
          <a:p>
            <a:pPr algn="ctr"/>
            <a:r>
              <a:rPr lang="en-US" sz="2400" b="1" u="sng" dirty="0">
                <a:solidFill>
                  <a:srgbClr val="C00000"/>
                </a:solidFill>
                <a:latin typeface="Arial" panose="020B0604020202020204" pitchFamily="34" charset="0"/>
                <a:cs typeface="Arial" panose="020B0604020202020204" pitchFamily="34" charset="0"/>
              </a:rPr>
              <a:t>Preliminarily  experiment</a:t>
            </a:r>
          </a:p>
        </p:txBody>
      </p:sp>
      <p:pic>
        <p:nvPicPr>
          <p:cNvPr id="6" name="Picture 5">
            <a:extLst>
              <a:ext uri="{FF2B5EF4-FFF2-40B4-BE49-F238E27FC236}">
                <a16:creationId xmlns:a16="http://schemas.microsoft.com/office/drawing/2014/main" id="{C241291D-6033-5D4B-E24D-8EAACBE1379E}"/>
              </a:ext>
            </a:extLst>
          </p:cNvPr>
          <p:cNvPicPr>
            <a:picLocks noChangeAspect="1"/>
          </p:cNvPicPr>
          <p:nvPr/>
        </p:nvPicPr>
        <p:blipFill rotWithShape="1">
          <a:blip r:embed="rId2"/>
          <a:srcRect l="17059" t="10307" r="5392" b="12103"/>
          <a:stretch/>
        </p:blipFill>
        <p:spPr>
          <a:xfrm>
            <a:off x="0" y="2288065"/>
            <a:ext cx="6219385" cy="3391722"/>
          </a:xfrm>
          <a:prstGeom prst="rect">
            <a:avLst/>
          </a:prstGeom>
        </p:spPr>
      </p:pic>
      <p:cxnSp>
        <p:nvCxnSpPr>
          <p:cNvPr id="7" name="Straight Connector 6">
            <a:extLst>
              <a:ext uri="{FF2B5EF4-FFF2-40B4-BE49-F238E27FC236}">
                <a16:creationId xmlns:a16="http://schemas.microsoft.com/office/drawing/2014/main" id="{0A31F8F6-C056-17B1-251A-2CC46FA53D21}"/>
              </a:ext>
            </a:extLst>
          </p:cNvPr>
          <p:cNvCxnSpPr>
            <a:cxnSpLocks/>
          </p:cNvCxnSpPr>
          <p:nvPr/>
        </p:nvCxnSpPr>
        <p:spPr>
          <a:xfrm flipV="1">
            <a:off x="3204140" y="2497397"/>
            <a:ext cx="0" cy="2994716"/>
          </a:xfrm>
          <a:prstGeom prst="line">
            <a:avLst/>
          </a:prstGeom>
          <a:ln w="38100">
            <a:solidFill>
              <a:schemeClr val="tx1"/>
            </a:solidFill>
            <a:prstDash val="dashDot"/>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EEBCD78E-0944-BECF-D2BF-139897E708E0}"/>
              </a:ext>
            </a:extLst>
          </p:cNvPr>
          <p:cNvCxnSpPr>
            <a:cxnSpLocks/>
          </p:cNvCxnSpPr>
          <p:nvPr/>
        </p:nvCxnSpPr>
        <p:spPr>
          <a:xfrm flipV="1">
            <a:off x="4081465" y="2441149"/>
            <a:ext cx="0" cy="3050964"/>
          </a:xfrm>
          <a:prstGeom prst="line">
            <a:avLst/>
          </a:prstGeom>
          <a:ln w="38100">
            <a:solidFill>
              <a:schemeClr val="tx1"/>
            </a:solidFill>
            <a:prstDash val="dashDot"/>
            <a:headEnd type="none" w="med" len="med"/>
            <a:tailEnd type="none" w="med" len="med"/>
          </a:ln>
        </p:spPr>
        <p:style>
          <a:lnRef idx="3">
            <a:schemeClr val="accent2"/>
          </a:lnRef>
          <a:fillRef idx="0">
            <a:schemeClr val="accent2"/>
          </a:fillRef>
          <a:effectRef idx="2">
            <a:schemeClr val="accent2"/>
          </a:effectRef>
          <a:fontRef idx="minor">
            <a:schemeClr val="tx1"/>
          </a:fontRef>
        </p:style>
      </p:cxnSp>
      <p:pic>
        <p:nvPicPr>
          <p:cNvPr id="24" name="Picture 23">
            <a:extLst>
              <a:ext uri="{FF2B5EF4-FFF2-40B4-BE49-F238E27FC236}">
                <a16:creationId xmlns:a16="http://schemas.microsoft.com/office/drawing/2014/main" id="{6BD741AA-BB42-E011-DAA6-8AB5EAB0D7A2}"/>
              </a:ext>
            </a:extLst>
          </p:cNvPr>
          <p:cNvPicPr>
            <a:picLocks noChangeAspect="1"/>
          </p:cNvPicPr>
          <p:nvPr/>
        </p:nvPicPr>
        <p:blipFill rotWithShape="1">
          <a:blip r:embed="rId3"/>
          <a:srcRect l="5619" t="9733" r="11924" b="6826"/>
          <a:stretch/>
        </p:blipFill>
        <p:spPr>
          <a:xfrm>
            <a:off x="6109474" y="2596726"/>
            <a:ext cx="2960915" cy="2294266"/>
          </a:xfrm>
          <a:prstGeom prst="rect">
            <a:avLst/>
          </a:prstGeom>
        </p:spPr>
      </p:pic>
      <p:sp>
        <p:nvSpPr>
          <p:cNvPr id="26" name="TextBox 25">
            <a:extLst>
              <a:ext uri="{FF2B5EF4-FFF2-40B4-BE49-F238E27FC236}">
                <a16:creationId xmlns:a16="http://schemas.microsoft.com/office/drawing/2014/main" id="{46A4DA64-20E1-E579-1EBE-8B649D44A9BA}"/>
              </a:ext>
            </a:extLst>
          </p:cNvPr>
          <p:cNvSpPr txBox="1"/>
          <p:nvPr/>
        </p:nvSpPr>
        <p:spPr>
          <a:xfrm>
            <a:off x="1847147" y="1883317"/>
            <a:ext cx="2031473" cy="300082"/>
          </a:xfrm>
          <a:prstGeom prst="rect">
            <a:avLst/>
          </a:prstGeom>
          <a:noFill/>
        </p:spPr>
        <p:txBody>
          <a:bodyPr wrap="square" rtlCol="0">
            <a:spAutoFit/>
          </a:bodyPr>
          <a:lstStyle/>
          <a:p>
            <a:r>
              <a:rPr lang="en-IN" sz="1350" b="1" u="sng" dirty="0"/>
              <a:t>Plot of thermocouples </a:t>
            </a:r>
          </a:p>
        </p:txBody>
      </p:sp>
      <p:sp>
        <p:nvSpPr>
          <p:cNvPr id="27" name="TextBox 26">
            <a:extLst>
              <a:ext uri="{FF2B5EF4-FFF2-40B4-BE49-F238E27FC236}">
                <a16:creationId xmlns:a16="http://schemas.microsoft.com/office/drawing/2014/main" id="{5D78A899-03D4-AD2B-4A47-594C55483496}"/>
              </a:ext>
            </a:extLst>
          </p:cNvPr>
          <p:cNvSpPr txBox="1"/>
          <p:nvPr/>
        </p:nvSpPr>
        <p:spPr>
          <a:xfrm>
            <a:off x="6279013" y="1952953"/>
            <a:ext cx="2415274" cy="300082"/>
          </a:xfrm>
          <a:prstGeom prst="rect">
            <a:avLst/>
          </a:prstGeom>
          <a:noFill/>
        </p:spPr>
        <p:txBody>
          <a:bodyPr wrap="square" rtlCol="0">
            <a:spAutoFit/>
          </a:bodyPr>
          <a:lstStyle/>
          <a:p>
            <a:r>
              <a:rPr lang="en-IN" sz="1350" b="1" u="sng" dirty="0"/>
              <a:t>Plot of Tin and Tout of </a:t>
            </a:r>
            <a:r>
              <a:rPr lang="en-IN" sz="1350" b="1" u="sng" dirty="0" err="1"/>
              <a:t>HEx</a:t>
            </a:r>
            <a:r>
              <a:rPr lang="en-IN" sz="1350" b="1" u="sng" dirty="0"/>
              <a:t> </a:t>
            </a:r>
          </a:p>
        </p:txBody>
      </p:sp>
      <p:sp>
        <p:nvSpPr>
          <p:cNvPr id="30" name="TextBox 29">
            <a:extLst>
              <a:ext uri="{FF2B5EF4-FFF2-40B4-BE49-F238E27FC236}">
                <a16:creationId xmlns:a16="http://schemas.microsoft.com/office/drawing/2014/main" id="{96589110-FB75-E861-8BB3-7A57A62334D3}"/>
              </a:ext>
            </a:extLst>
          </p:cNvPr>
          <p:cNvSpPr txBox="1"/>
          <p:nvPr/>
        </p:nvSpPr>
        <p:spPr>
          <a:xfrm>
            <a:off x="403955" y="5770972"/>
            <a:ext cx="5249990" cy="338554"/>
          </a:xfrm>
          <a:prstGeom prst="rect">
            <a:avLst/>
          </a:prstGeom>
          <a:noFill/>
        </p:spPr>
        <p:txBody>
          <a:bodyPr wrap="square">
            <a:spAutoFit/>
          </a:bodyPr>
          <a:lstStyle/>
          <a:p>
            <a:pPr>
              <a:spcAft>
                <a:spcPts val="1000"/>
              </a:spcAft>
            </a:pPr>
            <a:r>
              <a:rPr lang="en-US" sz="1600" b="1" dirty="0">
                <a:effectLst/>
                <a:latin typeface="Times New Roman" panose="02020603050405020304" pitchFamily="18" charset="0"/>
                <a:ea typeface="Cambria" panose="02040503050406030204" pitchFamily="18" charset="0"/>
              </a:rPr>
              <a:t>Observation</a:t>
            </a:r>
            <a:r>
              <a:rPr lang="en-US" sz="1600" dirty="0">
                <a:effectLst/>
                <a:latin typeface="Times New Roman" panose="02020603050405020304" pitchFamily="18" charset="0"/>
                <a:ea typeface="Cambria" panose="02040503050406030204" pitchFamily="18" charset="0"/>
              </a:rPr>
              <a:t> – No. of holes on the burner top is not enough</a:t>
            </a:r>
            <a:endParaRPr lang="en-IN" sz="16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4622F5-139A-D1E8-3800-BEAFF34282C7}"/>
                  </a:ext>
                </a:extLst>
              </p:cNvPr>
              <p:cNvSpPr txBox="1"/>
              <p:nvPr/>
            </p:nvSpPr>
            <p:spPr>
              <a:xfrm>
                <a:off x="6803883" y="4946835"/>
                <a:ext cx="1682008" cy="338554"/>
              </a:xfrm>
              <a:prstGeom prst="rect">
                <a:avLst/>
              </a:prstGeom>
              <a:noFill/>
            </p:spPr>
            <p:txBody>
              <a:bodyPr wrap="square" rtlCol="0">
                <a:spAutoFit/>
              </a:bodyPr>
              <a:lstStyle/>
              <a:p>
                <a:r>
                  <a:rPr lang="en-IN" sz="1600" b="1" dirty="0">
                    <a:effectLst/>
                    <a:latin typeface="Cambria" panose="02040503050406030204" pitchFamily="18" charset="0"/>
                    <a:ea typeface="Cambria" panose="02040503050406030204" pitchFamily="18" charset="0"/>
                    <a:cs typeface="Times New Roman" panose="02020603050405020304" pitchFamily="18" charset="0"/>
                  </a:rPr>
                  <a:t>Δ T </a:t>
                </a:r>
                <a:r>
                  <a:rPr lang="en-IN" sz="1600" b="1" baseline="-25000" dirty="0" err="1">
                    <a:effectLst/>
                    <a:latin typeface="Cambria" panose="02040503050406030204" pitchFamily="18" charset="0"/>
                    <a:ea typeface="Cambria" panose="02040503050406030204" pitchFamily="18" charset="0"/>
                    <a:cs typeface="Times New Roman" panose="02020603050405020304" pitchFamily="18" charset="0"/>
                  </a:rPr>
                  <a:t>avg</a:t>
                </a:r>
                <a14:m>
                  <m:oMath xmlns:m="http://schemas.openxmlformats.org/officeDocument/2006/math">
                    <m:r>
                      <a:rPr lang="en-IN" sz="1600" b="1" i="1">
                        <a:effectLst/>
                        <a:latin typeface="Cambria Math" panose="02040503050406030204" pitchFamily="18" charset="0"/>
                        <a:ea typeface="Cambria" panose="02040503050406030204" pitchFamily="18" charset="0"/>
                        <a:cs typeface="Times New Roman" panose="02020603050405020304" pitchFamily="18" charset="0"/>
                      </a:rPr>
                      <m:t> </m:t>
                    </m:r>
                    <m:r>
                      <a:rPr lang="en-US" sz="1600" b="1"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1600" b="1" kern="1200" dirty="0">
                    <a:solidFill>
                      <a:srgbClr val="000000"/>
                    </a:solidFill>
                    <a:effectLst/>
                    <a:latin typeface="Arial" panose="020B0604020202020204" pitchFamily="34" charset="0"/>
                    <a:ea typeface="Times New Roman" panose="02020603050405020304" pitchFamily="18" charset="0"/>
                  </a:rPr>
                  <a:t>  3.6</a:t>
                </a:r>
                <a:r>
                  <a:rPr lang="en-US" sz="1600" b="1" kern="1200" baseline="30000" dirty="0">
                    <a:solidFill>
                      <a:srgbClr val="000000"/>
                    </a:solidFill>
                    <a:effectLst/>
                    <a:latin typeface="Arial" panose="020B0604020202020204" pitchFamily="34" charset="0"/>
                    <a:ea typeface="Times New Roman" panose="02020603050405020304" pitchFamily="18" charset="0"/>
                  </a:rPr>
                  <a:t> O</a:t>
                </a:r>
                <a:r>
                  <a:rPr lang="en-US" sz="1600" b="1" kern="1200" dirty="0">
                    <a:solidFill>
                      <a:srgbClr val="000000"/>
                    </a:solidFill>
                    <a:effectLst/>
                    <a:latin typeface="Arial" panose="020B0604020202020204" pitchFamily="34" charset="0"/>
                    <a:ea typeface="Times New Roman" panose="02020603050405020304" pitchFamily="18" charset="0"/>
                  </a:rPr>
                  <a:t>C</a:t>
                </a:r>
                <a:endParaRPr lang="en-IN" sz="1600" b="1" dirty="0"/>
              </a:p>
            </p:txBody>
          </p:sp>
        </mc:Choice>
        <mc:Fallback xmlns="">
          <p:sp>
            <p:nvSpPr>
              <p:cNvPr id="4" name="TextBox 3">
                <a:extLst>
                  <a:ext uri="{FF2B5EF4-FFF2-40B4-BE49-F238E27FC236}">
                    <a16:creationId xmlns:a16="http://schemas.microsoft.com/office/drawing/2014/main" id="{504622F5-139A-D1E8-3800-BEAFF34282C7}"/>
                  </a:ext>
                </a:extLst>
              </p:cNvPr>
              <p:cNvSpPr txBox="1">
                <a:spLocks noRot="1" noChangeAspect="1" noMove="1" noResize="1" noEditPoints="1" noAdjustHandles="1" noChangeArrowheads="1" noChangeShapeType="1" noTextEdit="1"/>
              </p:cNvSpPr>
              <p:nvPr/>
            </p:nvSpPr>
            <p:spPr>
              <a:xfrm>
                <a:off x="6803883" y="4946835"/>
                <a:ext cx="1682008" cy="338554"/>
              </a:xfrm>
              <a:prstGeom prst="rect">
                <a:avLst/>
              </a:prstGeom>
              <a:blipFill>
                <a:blip r:embed="rId4"/>
                <a:stretch>
                  <a:fillRect l="-1812" t="-7143" b="-21429"/>
                </a:stretch>
              </a:blipFill>
            </p:spPr>
            <p:txBody>
              <a:bodyPr/>
              <a:lstStyle/>
              <a:p>
                <a:r>
                  <a:rPr lang="en-IN">
                    <a:noFill/>
                  </a:rPr>
                  <a:t> </a:t>
                </a:r>
              </a:p>
            </p:txBody>
          </p:sp>
        </mc:Fallback>
      </mc:AlternateContent>
      <p:sp>
        <p:nvSpPr>
          <p:cNvPr id="5" name="Date Placeholder 4">
            <a:extLst>
              <a:ext uri="{FF2B5EF4-FFF2-40B4-BE49-F238E27FC236}">
                <a16:creationId xmlns:a16="http://schemas.microsoft.com/office/drawing/2014/main" id="{538F48FB-D390-6561-627E-525DDADFF30E}"/>
              </a:ext>
            </a:extLst>
          </p:cNvPr>
          <p:cNvSpPr>
            <a:spLocks noGrp="1"/>
          </p:cNvSpPr>
          <p:nvPr>
            <p:ph type="dt" sz="half" idx="10"/>
          </p:nvPr>
        </p:nvSpPr>
        <p:spPr/>
        <p:txBody>
          <a:bodyPr/>
          <a:lstStyle/>
          <a:p>
            <a:r>
              <a:rPr lang="en-US"/>
              <a:t>10/9/2023</a:t>
            </a:r>
            <a:endParaRPr lang="en-US" dirty="0"/>
          </a:p>
        </p:txBody>
      </p:sp>
      <p:sp>
        <p:nvSpPr>
          <p:cNvPr id="8" name="Slide Number Placeholder 7">
            <a:extLst>
              <a:ext uri="{FF2B5EF4-FFF2-40B4-BE49-F238E27FC236}">
                <a16:creationId xmlns:a16="http://schemas.microsoft.com/office/drawing/2014/main" id="{BEAEB4C5-BB89-DA53-FB53-9EA27A75BDBC}"/>
              </a:ext>
            </a:extLst>
          </p:cNvPr>
          <p:cNvSpPr>
            <a:spLocks noGrp="1"/>
          </p:cNvSpPr>
          <p:nvPr>
            <p:ph type="sldNum" sz="quarter" idx="12"/>
          </p:nvPr>
        </p:nvSpPr>
        <p:spPr/>
        <p:txBody>
          <a:bodyPr/>
          <a:lstStyle/>
          <a:p>
            <a:fld id="{3BD29BA5-4D91-4428-9154-B727B9C83D84}" type="slidenum">
              <a:rPr lang="en-US" smtClean="0"/>
              <a:pPr/>
              <a:t>9</a:t>
            </a:fld>
            <a:endParaRPr lang="en-US"/>
          </a:p>
        </p:txBody>
      </p:sp>
      <p:sp>
        <p:nvSpPr>
          <p:cNvPr id="9" name="Footer Placeholder 8">
            <a:extLst>
              <a:ext uri="{FF2B5EF4-FFF2-40B4-BE49-F238E27FC236}">
                <a16:creationId xmlns:a16="http://schemas.microsoft.com/office/drawing/2014/main" id="{39951365-BB1B-DAB7-DA63-60A97DF91283}"/>
              </a:ext>
            </a:extLst>
          </p:cNvPr>
          <p:cNvSpPr>
            <a:spLocks noGrp="1"/>
          </p:cNvSpPr>
          <p:nvPr>
            <p:ph type="ftr" sz="quarter" idx="11"/>
          </p:nvPr>
        </p:nvSpPr>
        <p:spPr/>
        <p:txBody>
          <a:bodyPr/>
          <a:lstStyle/>
          <a:p>
            <a:r>
              <a:rPr lang="en-US"/>
              <a:t>BTP Mid Term Presentation</a:t>
            </a:r>
            <a:endParaRPr lang="en-US" dirty="0"/>
          </a:p>
        </p:txBody>
      </p:sp>
      <p:pic>
        <p:nvPicPr>
          <p:cNvPr id="10" name="Picture 9">
            <a:extLst>
              <a:ext uri="{FF2B5EF4-FFF2-40B4-BE49-F238E27FC236}">
                <a16:creationId xmlns:a16="http://schemas.microsoft.com/office/drawing/2014/main" id="{FE881510-28B9-80A6-82C2-78E5701C06ED}"/>
              </a:ext>
            </a:extLst>
          </p:cNvPr>
          <p:cNvPicPr>
            <a:picLocks noChangeAspect="1"/>
          </p:cNvPicPr>
          <p:nvPr/>
        </p:nvPicPr>
        <p:blipFill>
          <a:blip r:embed="rId5"/>
          <a:stretch>
            <a:fillRect/>
          </a:stretch>
        </p:blipFill>
        <p:spPr>
          <a:xfrm>
            <a:off x="973284" y="2372098"/>
            <a:ext cx="970262" cy="2294266"/>
          </a:xfrm>
          <a:prstGeom prst="rect">
            <a:avLst/>
          </a:prstGeom>
        </p:spPr>
      </p:pic>
      <p:cxnSp>
        <p:nvCxnSpPr>
          <p:cNvPr id="11" name="Straight Arrow Connector 10">
            <a:extLst>
              <a:ext uri="{FF2B5EF4-FFF2-40B4-BE49-F238E27FC236}">
                <a16:creationId xmlns:a16="http://schemas.microsoft.com/office/drawing/2014/main" id="{1E449F53-8154-8B07-0ADE-D270272B81D9}"/>
              </a:ext>
            </a:extLst>
          </p:cNvPr>
          <p:cNvCxnSpPr>
            <a:cxnSpLocks/>
          </p:cNvCxnSpPr>
          <p:nvPr/>
        </p:nvCxnSpPr>
        <p:spPr>
          <a:xfrm>
            <a:off x="3204140" y="2730617"/>
            <a:ext cx="877325" cy="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900588F4-2185-25D1-CC4E-D6E3024648C6}"/>
              </a:ext>
            </a:extLst>
          </p:cNvPr>
          <p:cNvSpPr txBox="1"/>
          <p:nvPr/>
        </p:nvSpPr>
        <p:spPr>
          <a:xfrm>
            <a:off x="3372719" y="2430224"/>
            <a:ext cx="708746" cy="307777"/>
          </a:xfrm>
          <a:prstGeom prst="rect">
            <a:avLst/>
          </a:prstGeom>
          <a:noFill/>
        </p:spPr>
        <p:txBody>
          <a:bodyPr wrap="square" rtlCol="0">
            <a:spAutoFit/>
          </a:bodyPr>
          <a:lstStyle/>
          <a:p>
            <a:r>
              <a:rPr lang="en-IN" sz="1400" dirty="0"/>
              <a:t>0.5hr</a:t>
            </a:r>
          </a:p>
        </p:txBody>
      </p:sp>
      <p:graphicFrame>
        <p:nvGraphicFramePr>
          <p:cNvPr id="15" name="Table 14">
            <a:extLst>
              <a:ext uri="{FF2B5EF4-FFF2-40B4-BE49-F238E27FC236}">
                <a16:creationId xmlns:a16="http://schemas.microsoft.com/office/drawing/2014/main" id="{EC3EDA41-1CA9-C54F-BFC4-ABD265A27B2D}"/>
              </a:ext>
            </a:extLst>
          </p:cNvPr>
          <p:cNvGraphicFramePr>
            <a:graphicFrameLocks noGrp="1"/>
          </p:cNvGraphicFramePr>
          <p:nvPr>
            <p:extLst>
              <p:ext uri="{D42A27DB-BD31-4B8C-83A1-F6EECF244321}">
                <p14:modId xmlns:p14="http://schemas.microsoft.com/office/powerpoint/2010/main" val="628259895"/>
              </p:ext>
            </p:extLst>
          </p:nvPr>
        </p:nvGraphicFramePr>
        <p:xfrm>
          <a:off x="855069" y="923682"/>
          <a:ext cx="7277588" cy="842008"/>
        </p:xfrm>
        <a:graphic>
          <a:graphicData uri="http://schemas.openxmlformats.org/drawingml/2006/table">
            <a:tbl>
              <a:tblPr firstRow="1" bandRow="1">
                <a:tableStyleId>{5C22544A-7EE6-4342-B048-85BDC9FD1C3A}</a:tableStyleId>
              </a:tblPr>
              <a:tblGrid>
                <a:gridCol w="3198457">
                  <a:extLst>
                    <a:ext uri="{9D8B030D-6E8A-4147-A177-3AD203B41FA5}">
                      <a16:colId xmlns:a16="http://schemas.microsoft.com/office/drawing/2014/main" val="2427864583"/>
                    </a:ext>
                  </a:extLst>
                </a:gridCol>
                <a:gridCol w="744717">
                  <a:extLst>
                    <a:ext uri="{9D8B030D-6E8A-4147-A177-3AD203B41FA5}">
                      <a16:colId xmlns:a16="http://schemas.microsoft.com/office/drawing/2014/main" val="1560858259"/>
                    </a:ext>
                  </a:extLst>
                </a:gridCol>
                <a:gridCol w="2410588">
                  <a:extLst>
                    <a:ext uri="{9D8B030D-6E8A-4147-A177-3AD203B41FA5}">
                      <a16:colId xmlns:a16="http://schemas.microsoft.com/office/drawing/2014/main" val="502254784"/>
                    </a:ext>
                  </a:extLst>
                </a:gridCol>
                <a:gridCol w="923826">
                  <a:extLst>
                    <a:ext uri="{9D8B030D-6E8A-4147-A177-3AD203B41FA5}">
                      <a16:colId xmlns:a16="http://schemas.microsoft.com/office/drawing/2014/main" val="3025840462"/>
                    </a:ext>
                  </a:extLst>
                </a:gridCol>
              </a:tblGrid>
              <a:tr h="421004">
                <a:tc>
                  <a:txBody>
                    <a:bodyPr/>
                    <a:lstStyle/>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Amount of pellet used</a:t>
                      </a:r>
                      <a:endParaRPr lang="en-IN" sz="14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5.5 kg</a:t>
                      </a:r>
                      <a:endParaRPr lang="en-IN" sz="1400" dirty="0"/>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Biomass consumption rate </a:t>
                      </a:r>
                      <a:endParaRPr lang="en-IN" sz="1400"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2.5 kg/hr</a:t>
                      </a:r>
                      <a:endParaRPr lang="en-IN" sz="1400" dirty="0"/>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730069477"/>
                  </a:ext>
                </a:extLst>
              </a:tr>
              <a:tr h="421004">
                <a:tc>
                  <a:txBody>
                    <a:bodyPr/>
                    <a:lstStyle/>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Time of experiment</a:t>
                      </a:r>
                      <a:endParaRPr lang="en-IN"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2.25 hr</a:t>
                      </a:r>
                      <a:endParaRPr lang="en-IN" sz="1400" dirty="0"/>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Water flow rate </a:t>
                      </a:r>
                      <a:endParaRPr lang="en-IN" sz="1400" dirty="0"/>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10 LPM</a:t>
                      </a:r>
                      <a:endParaRPr lang="en-IN" sz="1400" dirty="0"/>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4538806"/>
                  </a:ext>
                </a:extLst>
              </a:tr>
            </a:tbl>
          </a:graphicData>
        </a:graphic>
      </p:graphicFrame>
      <p:grpSp>
        <p:nvGrpSpPr>
          <p:cNvPr id="14" name="Group 13">
            <a:extLst>
              <a:ext uri="{FF2B5EF4-FFF2-40B4-BE49-F238E27FC236}">
                <a16:creationId xmlns:a16="http://schemas.microsoft.com/office/drawing/2014/main" id="{AF357532-F1ED-8B34-78F6-9D35A77FF27E}"/>
              </a:ext>
            </a:extLst>
          </p:cNvPr>
          <p:cNvGrpSpPr/>
          <p:nvPr/>
        </p:nvGrpSpPr>
        <p:grpSpPr>
          <a:xfrm>
            <a:off x="602234" y="3059668"/>
            <a:ext cx="584917" cy="398796"/>
            <a:chOff x="602234" y="3059668"/>
            <a:chExt cx="584917" cy="398796"/>
          </a:xfrm>
        </p:grpSpPr>
        <p:sp>
          <p:nvSpPr>
            <p:cNvPr id="2" name="Arrow: Notched Right 1">
              <a:extLst>
                <a:ext uri="{FF2B5EF4-FFF2-40B4-BE49-F238E27FC236}">
                  <a16:creationId xmlns:a16="http://schemas.microsoft.com/office/drawing/2014/main" id="{655378D5-7D2B-86B8-160E-6CAE2AD665A5}"/>
                </a:ext>
              </a:extLst>
            </p:cNvPr>
            <p:cNvSpPr/>
            <p:nvPr/>
          </p:nvSpPr>
          <p:spPr>
            <a:xfrm>
              <a:off x="727294" y="3358836"/>
              <a:ext cx="338927" cy="99628"/>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73360708-4C4A-C4A2-97AC-E84FF9713010}"/>
                </a:ext>
              </a:extLst>
            </p:cNvPr>
            <p:cNvSpPr txBox="1"/>
            <p:nvPr/>
          </p:nvSpPr>
          <p:spPr>
            <a:xfrm>
              <a:off x="602234" y="3059668"/>
              <a:ext cx="584917" cy="369332"/>
            </a:xfrm>
            <a:prstGeom prst="rect">
              <a:avLst/>
            </a:prstGeom>
            <a:noFill/>
          </p:spPr>
          <p:txBody>
            <a:bodyPr wrap="square" rtlCol="0">
              <a:spAutoFit/>
            </a:bodyPr>
            <a:lstStyle/>
            <a:p>
              <a:r>
                <a:rPr lang="en-IN" b="1" dirty="0">
                  <a:solidFill>
                    <a:srgbClr val="FF0000"/>
                  </a:solidFill>
                </a:rPr>
                <a:t>AIR</a:t>
              </a:r>
            </a:p>
          </p:txBody>
        </p:sp>
      </p:grpSp>
    </p:spTree>
    <p:extLst>
      <p:ext uri="{BB962C8B-B14F-4D97-AF65-F5344CB8AC3E}">
        <p14:creationId xmlns:p14="http://schemas.microsoft.com/office/powerpoint/2010/main" val="358849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6" presetClass="entr" presetSubtype="21"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16" presetClass="entr" presetSubtype="2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inVertical)">
                                      <p:cBhvr>
                                        <p:cTn id="35" dur="500"/>
                                        <p:tgtEl>
                                          <p:spTgt spid="24"/>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arn(inVertical)">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barn(inVertical)">
                                      <p:cBhvr>
                                        <p:cTn id="43" dur="500"/>
                                        <p:tgtEl>
                                          <p:spTgt spid="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barn(inVertical)">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P spid="4" grpId="0"/>
      <p:bldP spid="1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e5c33eb-8f8c-4d63-b706-91c85c4e3d9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D9EBFE8838244F97D844334588A78F" ma:contentTypeVersion="7" ma:contentTypeDescription="Create a new document." ma:contentTypeScope="" ma:versionID="282d8bd02ea77e2f96f3d07f17609444">
  <xsd:schema xmlns:xsd="http://www.w3.org/2001/XMLSchema" xmlns:xs="http://www.w3.org/2001/XMLSchema" xmlns:p="http://schemas.microsoft.com/office/2006/metadata/properties" xmlns:ns3="de5c33eb-8f8c-4d63-b706-91c85c4e3d9b" xmlns:ns4="b9243368-89ba-43cf-9a3c-1031b677c216" targetNamespace="http://schemas.microsoft.com/office/2006/metadata/properties" ma:root="true" ma:fieldsID="72ac9d504eb098155def4592838e48fa" ns3:_="" ns4:_="">
    <xsd:import namespace="de5c33eb-8f8c-4d63-b706-91c85c4e3d9b"/>
    <xsd:import namespace="b9243368-89ba-43cf-9a3c-1031b677c216"/>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5c33eb-8f8c-4d63-b706-91c85c4e3d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43368-89ba-43cf-9a3c-1031b677c2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860204-24EB-478C-8327-C992D63D9081}">
  <ds:schemaRefs>
    <ds:schemaRef ds:uri="http://purl.org/dc/dcmitype/"/>
    <ds:schemaRef ds:uri="b9243368-89ba-43cf-9a3c-1031b677c216"/>
    <ds:schemaRef ds:uri="http://www.w3.org/XML/1998/namespace"/>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de5c33eb-8f8c-4d63-b706-91c85c4e3d9b"/>
  </ds:schemaRefs>
</ds:datastoreItem>
</file>

<file path=customXml/itemProps2.xml><?xml version="1.0" encoding="utf-8"?>
<ds:datastoreItem xmlns:ds="http://schemas.openxmlformats.org/officeDocument/2006/customXml" ds:itemID="{9FF67658-93D0-45AD-8783-30031D338CF5}">
  <ds:schemaRefs>
    <ds:schemaRef ds:uri="http://schemas.microsoft.com/sharepoint/v3/contenttype/forms"/>
  </ds:schemaRefs>
</ds:datastoreItem>
</file>

<file path=customXml/itemProps3.xml><?xml version="1.0" encoding="utf-8"?>
<ds:datastoreItem xmlns:ds="http://schemas.openxmlformats.org/officeDocument/2006/customXml" ds:itemID="{98CE6AAB-913E-4822-8D10-42C7619058B6}">
  <ds:schemaRefs>
    <ds:schemaRef ds:uri="b9243368-89ba-43cf-9a3c-1031b677c216"/>
    <ds:schemaRef ds:uri="de5c33eb-8f8c-4d63-b706-91c85c4e3d9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6563</TotalTime>
  <Words>2307</Words>
  <Application>Microsoft Office PowerPoint</Application>
  <PresentationFormat>On-screen Show (4:3)</PresentationFormat>
  <Paragraphs>460</Paragraphs>
  <Slides>22</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vt:lpstr>
      <vt:lpstr>Arial (Headings)</vt:lpstr>
      <vt:lpstr>Calibri</vt:lpstr>
      <vt:lpstr>Cambria</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Veer Bahadur Singh</cp:lastModifiedBy>
  <cp:revision>27</cp:revision>
  <dcterms:created xsi:type="dcterms:W3CDTF">2023-10-03T06:53:34Z</dcterms:created>
  <dcterms:modified xsi:type="dcterms:W3CDTF">2023-10-09T06:18:12Z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0x01010009D9EBFE8838244F97D844334588A78F</vt:lpwstr>
  </property>
</Properties>
</file>